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235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11/4/2022</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mailto:hfanaroff@oka-online.com" TargetMode="External"/><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2.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100583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130040" y="2932683"/>
            <a:ext cx="3060700" cy="3065711"/>
          </a:xfrm>
          <a:prstGeom prst="rect">
            <a:avLst/>
          </a:prstGeom>
        </p:spPr>
        <p:txBody>
          <a:bodyPr vert="horz" wrap="square" lIns="0" tIns="0" rIns="0" bIns="0" rtlCol="0">
            <a:spAutoFit/>
          </a:bodyPr>
          <a:lstStyle/>
          <a:p>
            <a:pPr marL="12700">
              <a:lnSpc>
                <a:spcPct val="100000"/>
              </a:lnSpc>
            </a:pPr>
            <a:r>
              <a:rPr sz="1700" b="1" spc="65" dirty="0">
                <a:solidFill>
                  <a:srgbClr val="383B3B"/>
                </a:solidFill>
                <a:latin typeface="Lucida Sans"/>
                <a:cs typeface="Lucida Sans"/>
              </a:rPr>
              <a:t>BUILDING </a:t>
            </a:r>
            <a:r>
              <a:rPr sz="1700" b="1" spc="50" dirty="0">
                <a:solidFill>
                  <a:srgbClr val="383B3B"/>
                </a:solidFill>
                <a:latin typeface="Lucida Sans"/>
                <a:cs typeface="Lucida Sans"/>
              </a:rPr>
              <a:t>UPON</a:t>
            </a:r>
            <a:r>
              <a:rPr sz="1700" b="1" spc="-35" dirty="0">
                <a:solidFill>
                  <a:srgbClr val="383B3B"/>
                </a:solidFill>
                <a:latin typeface="Lucida Sans"/>
                <a:cs typeface="Lucida Sans"/>
              </a:rPr>
              <a:t> </a:t>
            </a:r>
            <a:r>
              <a:rPr sz="1700" b="1" spc="35" dirty="0">
                <a:solidFill>
                  <a:srgbClr val="383B3B"/>
                </a:solidFill>
                <a:latin typeface="Lucida Sans"/>
                <a:cs typeface="Lucida Sans"/>
              </a:rPr>
              <a:t>DEEP</a:t>
            </a:r>
            <a:endParaRPr sz="1700" dirty="0">
              <a:latin typeface="Lucida Sans"/>
              <a:cs typeface="Lucida Sans"/>
            </a:endParaRPr>
          </a:p>
          <a:p>
            <a:pPr marL="12700" marR="15240">
              <a:lnSpc>
                <a:spcPct val="119200"/>
              </a:lnSpc>
              <a:spcBef>
                <a:spcPts val="65"/>
              </a:spcBef>
            </a:pPr>
            <a:r>
              <a:rPr sz="1700" b="1" spc="-25" dirty="0">
                <a:solidFill>
                  <a:srgbClr val="383B3B"/>
                </a:solidFill>
                <a:latin typeface="Lucida Sans"/>
                <a:cs typeface="Lucida Sans"/>
              </a:rPr>
              <a:t>AND </a:t>
            </a:r>
            <a:r>
              <a:rPr sz="1700" b="1" spc="35" dirty="0">
                <a:solidFill>
                  <a:srgbClr val="383B3B"/>
                </a:solidFill>
                <a:latin typeface="Lucida Sans"/>
                <a:cs typeface="Lucida Sans"/>
              </a:rPr>
              <a:t>SHARED </a:t>
            </a:r>
            <a:r>
              <a:rPr sz="1700" b="1" spc="70" dirty="0">
                <a:solidFill>
                  <a:srgbClr val="383B3B"/>
                </a:solidFill>
                <a:latin typeface="Lucida Sans"/>
                <a:cs typeface="Lucida Sans"/>
              </a:rPr>
              <a:t>EXPERIENCE  </a:t>
            </a:r>
            <a:r>
              <a:rPr sz="1700" b="1" spc="15" dirty="0">
                <a:solidFill>
                  <a:srgbClr val="383B3B"/>
                </a:solidFill>
                <a:latin typeface="Lucida Sans"/>
                <a:cs typeface="Lucida Sans"/>
              </a:rPr>
              <a:t>IN </a:t>
            </a:r>
            <a:r>
              <a:rPr sz="1700" b="1" spc="55" dirty="0">
                <a:solidFill>
                  <a:srgbClr val="383B3B"/>
                </a:solidFill>
                <a:latin typeface="Lucida Sans"/>
                <a:cs typeface="Lucida Sans"/>
              </a:rPr>
              <a:t>LEADERSHIP </a:t>
            </a:r>
            <a:r>
              <a:rPr sz="1700" b="1" spc="-25" dirty="0">
                <a:solidFill>
                  <a:srgbClr val="383B3B"/>
                </a:solidFill>
                <a:latin typeface="Lucida Sans"/>
                <a:cs typeface="Lucida Sans"/>
              </a:rPr>
              <a:t>AND </a:t>
            </a:r>
            <a:r>
              <a:rPr sz="1700" b="1" spc="-10" dirty="0">
                <a:solidFill>
                  <a:srgbClr val="383B3B"/>
                </a:solidFill>
                <a:latin typeface="Lucida Sans"/>
                <a:cs typeface="Lucida Sans"/>
              </a:rPr>
              <a:t>TEAM  </a:t>
            </a:r>
            <a:r>
              <a:rPr sz="1700" b="1" spc="45" dirty="0">
                <a:solidFill>
                  <a:srgbClr val="383B3B"/>
                </a:solidFill>
                <a:latin typeface="Lucida Sans"/>
                <a:cs typeface="Lucida Sans"/>
              </a:rPr>
              <a:t>DEVELOPMENT, </a:t>
            </a:r>
            <a:r>
              <a:rPr sz="1700" spc="45" dirty="0">
                <a:solidFill>
                  <a:srgbClr val="383B3B"/>
                </a:solidFill>
                <a:latin typeface="Arial"/>
                <a:cs typeface="Arial"/>
              </a:rPr>
              <a:t>OKA </a:t>
            </a:r>
            <a:r>
              <a:rPr lang="en-US" sz="1700" spc="125" dirty="0">
                <a:solidFill>
                  <a:srgbClr val="383B3B"/>
                </a:solidFill>
                <a:latin typeface="Arial"/>
                <a:cs typeface="Arial"/>
              </a:rPr>
              <a:t>HAS</a:t>
            </a:r>
            <a:endParaRPr sz="1700" dirty="0">
              <a:latin typeface="Arial"/>
              <a:cs typeface="Arial"/>
            </a:endParaRPr>
          </a:p>
          <a:p>
            <a:pPr marL="12700" marR="5080">
              <a:lnSpc>
                <a:spcPct val="120000"/>
              </a:lnSpc>
              <a:spcBef>
                <a:spcPts val="45"/>
              </a:spcBef>
            </a:pPr>
            <a:r>
              <a:rPr sz="1700" spc="25" dirty="0">
                <a:solidFill>
                  <a:srgbClr val="383B3B"/>
                </a:solidFill>
                <a:latin typeface="Arial"/>
                <a:cs typeface="Arial"/>
              </a:rPr>
              <a:t>CREATED </a:t>
            </a:r>
            <a:r>
              <a:rPr sz="1700" spc="45" dirty="0">
                <a:solidFill>
                  <a:srgbClr val="383B3B"/>
                </a:solidFill>
                <a:latin typeface="Arial"/>
                <a:cs typeface="Arial"/>
              </a:rPr>
              <a:t>THE </a:t>
            </a:r>
            <a:r>
              <a:rPr sz="1700" spc="110" dirty="0">
                <a:solidFill>
                  <a:srgbClr val="383B3B"/>
                </a:solidFill>
                <a:latin typeface="Arial"/>
                <a:cs typeface="Arial"/>
              </a:rPr>
              <a:t>WOMEN </a:t>
            </a:r>
            <a:r>
              <a:rPr sz="1700" spc="70" dirty="0">
                <a:solidFill>
                  <a:srgbClr val="383B3B"/>
                </a:solidFill>
                <a:latin typeface="Arial"/>
                <a:cs typeface="Arial"/>
              </a:rPr>
              <a:t>IN  </a:t>
            </a:r>
            <a:r>
              <a:rPr sz="1700" spc="40" dirty="0">
                <a:solidFill>
                  <a:srgbClr val="383B3B"/>
                </a:solidFill>
                <a:latin typeface="Arial"/>
                <a:cs typeface="Arial"/>
              </a:rPr>
              <a:t>LEADERSHIP </a:t>
            </a:r>
            <a:r>
              <a:rPr sz="1700" spc="30" dirty="0">
                <a:solidFill>
                  <a:srgbClr val="383B3B"/>
                </a:solidFill>
                <a:latin typeface="Arial"/>
                <a:cs typeface="Arial"/>
              </a:rPr>
              <a:t>PROGRAM </a:t>
            </a:r>
            <a:r>
              <a:rPr sz="1700" spc="25" dirty="0">
                <a:solidFill>
                  <a:srgbClr val="383B3B"/>
                </a:solidFill>
                <a:latin typeface="Arial"/>
                <a:cs typeface="Arial"/>
              </a:rPr>
              <a:t>TO  PROVIDE </a:t>
            </a:r>
            <a:r>
              <a:rPr sz="1700" spc="15" dirty="0">
                <a:solidFill>
                  <a:srgbClr val="383B3B"/>
                </a:solidFill>
                <a:latin typeface="Arial"/>
                <a:cs typeface="Arial"/>
              </a:rPr>
              <a:t>A</a:t>
            </a:r>
            <a:r>
              <a:rPr sz="1700" spc="204" dirty="0">
                <a:solidFill>
                  <a:srgbClr val="383B3B"/>
                </a:solidFill>
                <a:latin typeface="Arial"/>
                <a:cs typeface="Arial"/>
              </a:rPr>
              <a:t> </a:t>
            </a:r>
            <a:r>
              <a:rPr sz="1700" spc="65" dirty="0">
                <a:solidFill>
                  <a:srgbClr val="383B3B"/>
                </a:solidFill>
                <a:latin typeface="Arial"/>
                <a:cs typeface="Arial"/>
              </a:rPr>
              <a:t>PLATFORM</a:t>
            </a:r>
            <a:endParaRPr sz="1700" dirty="0">
              <a:latin typeface="Arial"/>
              <a:cs typeface="Arial"/>
            </a:endParaRPr>
          </a:p>
          <a:p>
            <a:pPr marL="12700">
              <a:lnSpc>
                <a:spcPct val="100000"/>
              </a:lnSpc>
              <a:spcBef>
                <a:spcPts val="355"/>
              </a:spcBef>
            </a:pPr>
            <a:r>
              <a:rPr sz="1700" spc="55" dirty="0">
                <a:solidFill>
                  <a:srgbClr val="383B3B"/>
                </a:solidFill>
                <a:latin typeface="Arial"/>
                <a:cs typeface="Arial"/>
              </a:rPr>
              <a:t>WHERE </a:t>
            </a:r>
            <a:r>
              <a:rPr sz="1700" spc="110" dirty="0">
                <a:solidFill>
                  <a:srgbClr val="383B3B"/>
                </a:solidFill>
                <a:latin typeface="Arial"/>
                <a:cs typeface="Arial"/>
              </a:rPr>
              <a:t>WOMEN</a:t>
            </a:r>
            <a:r>
              <a:rPr sz="1700" spc="165" dirty="0">
                <a:solidFill>
                  <a:srgbClr val="383B3B"/>
                </a:solidFill>
                <a:latin typeface="Arial"/>
                <a:cs typeface="Arial"/>
              </a:rPr>
              <a:t> </a:t>
            </a:r>
            <a:r>
              <a:rPr sz="1700" spc="75" dirty="0">
                <a:solidFill>
                  <a:srgbClr val="383B3B"/>
                </a:solidFill>
                <a:latin typeface="Arial"/>
                <a:cs typeface="Arial"/>
              </a:rPr>
              <a:t>CAN</a:t>
            </a:r>
            <a:endParaRPr sz="1700" dirty="0">
              <a:latin typeface="Arial"/>
              <a:cs typeface="Arial"/>
            </a:endParaRPr>
          </a:p>
          <a:p>
            <a:pPr marL="12700" marR="279400">
              <a:lnSpc>
                <a:spcPct val="117600"/>
              </a:lnSpc>
              <a:spcBef>
                <a:spcPts val="120"/>
              </a:spcBef>
            </a:pPr>
            <a:r>
              <a:rPr sz="1700" spc="60" dirty="0">
                <a:solidFill>
                  <a:srgbClr val="383B3B"/>
                </a:solidFill>
                <a:latin typeface="Arial"/>
                <a:cs typeface="Arial"/>
              </a:rPr>
              <a:t>LEARN </a:t>
            </a:r>
            <a:r>
              <a:rPr sz="1700" spc="35" dirty="0">
                <a:solidFill>
                  <a:srgbClr val="383B3B"/>
                </a:solidFill>
                <a:latin typeface="Arial"/>
                <a:cs typeface="Arial"/>
              </a:rPr>
              <a:t>FROM </a:t>
            </a:r>
            <a:r>
              <a:rPr sz="1700" spc="90" dirty="0">
                <a:solidFill>
                  <a:srgbClr val="383B3B"/>
                </a:solidFill>
                <a:latin typeface="Arial"/>
                <a:cs typeface="Arial"/>
              </a:rPr>
              <a:t>AND </a:t>
            </a:r>
            <a:r>
              <a:rPr sz="1700" spc="120" dirty="0">
                <a:solidFill>
                  <a:srgbClr val="383B3B"/>
                </a:solidFill>
                <a:latin typeface="Arial"/>
                <a:cs typeface="Arial"/>
              </a:rPr>
              <a:t>WITH  </a:t>
            </a:r>
            <a:r>
              <a:rPr sz="1700" spc="40" dirty="0">
                <a:solidFill>
                  <a:srgbClr val="383B3B"/>
                </a:solidFill>
                <a:latin typeface="Arial"/>
                <a:cs typeface="Arial"/>
              </a:rPr>
              <a:t>ONE</a:t>
            </a:r>
            <a:r>
              <a:rPr sz="1700" spc="70" dirty="0">
                <a:solidFill>
                  <a:srgbClr val="383B3B"/>
                </a:solidFill>
                <a:latin typeface="Arial"/>
                <a:cs typeface="Arial"/>
              </a:rPr>
              <a:t> </a:t>
            </a:r>
            <a:r>
              <a:rPr sz="1700" spc="50" dirty="0">
                <a:solidFill>
                  <a:srgbClr val="383B3B"/>
                </a:solidFill>
                <a:latin typeface="Arial"/>
                <a:cs typeface="Arial"/>
              </a:rPr>
              <a:t>ANOTHER.</a:t>
            </a:r>
            <a:endParaRPr sz="1700" dirty="0">
              <a:latin typeface="Arial"/>
              <a:cs typeface="Arial"/>
            </a:endParaRPr>
          </a:p>
        </p:txBody>
      </p:sp>
      <p:sp>
        <p:nvSpPr>
          <p:cNvPr id="4" name="object 4"/>
          <p:cNvSpPr txBox="1"/>
          <p:nvPr/>
        </p:nvSpPr>
        <p:spPr>
          <a:xfrm>
            <a:off x="5685790" y="581152"/>
            <a:ext cx="1705610" cy="410369"/>
          </a:xfrm>
          <a:prstGeom prst="rect">
            <a:avLst/>
          </a:prstGeom>
        </p:spPr>
        <p:txBody>
          <a:bodyPr vert="horz" wrap="square" lIns="0" tIns="0" rIns="0" bIns="0" rtlCol="0">
            <a:spAutoFit/>
          </a:bodyPr>
          <a:lstStyle/>
          <a:p>
            <a:pPr marL="12700">
              <a:lnSpc>
                <a:spcPts val="1595"/>
              </a:lnSpc>
            </a:pPr>
            <a:r>
              <a:rPr sz="1400" b="1" spc="215" dirty="0">
                <a:solidFill>
                  <a:srgbClr val="FFFFFF"/>
                </a:solidFill>
                <a:latin typeface="Trebuchet MS"/>
                <a:cs typeface="Trebuchet MS"/>
              </a:rPr>
              <a:t>LAUNCHING</a:t>
            </a:r>
            <a:endParaRPr sz="1400" dirty="0">
              <a:latin typeface="Trebuchet MS"/>
              <a:cs typeface="Trebuchet MS"/>
            </a:endParaRPr>
          </a:p>
          <a:p>
            <a:pPr marL="12700">
              <a:lnSpc>
                <a:spcPts val="1595"/>
              </a:lnSpc>
            </a:pPr>
            <a:r>
              <a:rPr lang="en-US" sz="1400" b="1" spc="185" dirty="0">
                <a:solidFill>
                  <a:srgbClr val="FFFFFF"/>
                </a:solidFill>
                <a:latin typeface="Trebuchet MS"/>
                <a:cs typeface="Trebuchet MS"/>
              </a:rPr>
              <a:t>February 2023</a:t>
            </a:r>
            <a:endParaRPr sz="1400" dirty="0">
              <a:latin typeface="Trebuchet MS"/>
              <a:cs typeface="Trebuchet MS"/>
            </a:endParaRPr>
          </a:p>
        </p:txBody>
      </p:sp>
      <p:sp>
        <p:nvSpPr>
          <p:cNvPr id="5" name="object 5"/>
          <p:cNvSpPr txBox="1"/>
          <p:nvPr/>
        </p:nvSpPr>
        <p:spPr>
          <a:xfrm>
            <a:off x="601256" y="2523743"/>
            <a:ext cx="1837143" cy="592663"/>
          </a:xfrm>
          <a:prstGeom prst="rect">
            <a:avLst/>
          </a:prstGeom>
        </p:spPr>
        <p:txBody>
          <a:bodyPr vert="horz" wrap="square" lIns="0" tIns="0" rIns="0" bIns="0" rtlCol="0">
            <a:spAutoFit/>
          </a:bodyPr>
          <a:lstStyle/>
          <a:p>
            <a:pPr marL="12700" marR="5080" indent="325120" algn="ctr">
              <a:lnSpc>
                <a:spcPct val="110000"/>
              </a:lnSpc>
            </a:pPr>
            <a:r>
              <a:rPr sz="1200" b="1" spc="-40" dirty="0">
                <a:solidFill>
                  <a:srgbClr val="383B3B"/>
                </a:solidFill>
                <a:latin typeface="Lucida Sans"/>
                <a:cs typeface="Lucida Sans"/>
              </a:rPr>
              <a:t>Presented </a:t>
            </a:r>
            <a:r>
              <a:rPr sz="1200" b="1" spc="5" dirty="0">
                <a:solidFill>
                  <a:srgbClr val="383B3B"/>
                </a:solidFill>
                <a:latin typeface="Lucida Sans"/>
                <a:cs typeface="Lucida Sans"/>
              </a:rPr>
              <a:t>By  </a:t>
            </a:r>
            <a:br>
              <a:rPr lang="en-US" sz="1200" b="1" spc="5" dirty="0">
                <a:solidFill>
                  <a:srgbClr val="383B3B"/>
                </a:solidFill>
                <a:latin typeface="Lucida Sans"/>
                <a:cs typeface="Lucida Sans"/>
              </a:rPr>
            </a:br>
            <a:r>
              <a:rPr sz="1200" b="1" spc="-80" dirty="0">
                <a:solidFill>
                  <a:srgbClr val="383B3B"/>
                </a:solidFill>
                <a:latin typeface="Lucida Sans"/>
                <a:cs typeface="Lucida Sans"/>
              </a:rPr>
              <a:t>O</a:t>
            </a:r>
            <a:r>
              <a:rPr lang="en-US" sz="1200" b="1" spc="-80" dirty="0">
                <a:solidFill>
                  <a:srgbClr val="383B3B"/>
                </a:solidFill>
                <a:latin typeface="Lucida Sans"/>
                <a:cs typeface="Lucida Sans"/>
              </a:rPr>
              <a:t>tto Kroeger Associates (OKA)</a:t>
            </a:r>
            <a:endParaRPr sz="1200" dirty="0">
              <a:latin typeface="Lucida Sans"/>
              <a:cs typeface="Lucida Sans"/>
            </a:endParaRPr>
          </a:p>
        </p:txBody>
      </p:sp>
      <p:sp>
        <p:nvSpPr>
          <p:cNvPr id="6" name="object 6"/>
          <p:cNvSpPr txBox="1"/>
          <p:nvPr/>
        </p:nvSpPr>
        <p:spPr>
          <a:xfrm>
            <a:off x="532448" y="6135623"/>
            <a:ext cx="2849880" cy="1773555"/>
          </a:xfrm>
          <a:prstGeom prst="rect">
            <a:avLst/>
          </a:prstGeom>
        </p:spPr>
        <p:txBody>
          <a:bodyPr vert="horz" wrap="square" lIns="0" tIns="5715" rIns="0" bIns="0" rtlCol="0">
            <a:spAutoFit/>
          </a:bodyPr>
          <a:lstStyle/>
          <a:p>
            <a:pPr marL="12700" marR="5080">
              <a:lnSpc>
                <a:spcPct val="116700"/>
              </a:lnSpc>
              <a:spcBef>
                <a:spcPts val="45"/>
              </a:spcBef>
            </a:pPr>
            <a:r>
              <a:rPr sz="1200" spc="-5" dirty="0">
                <a:solidFill>
                  <a:srgbClr val="383B3B"/>
                </a:solidFill>
                <a:latin typeface="Arial"/>
                <a:cs typeface="Arial"/>
              </a:rPr>
              <a:t>In </a:t>
            </a:r>
            <a:r>
              <a:rPr sz="1200" spc="15" dirty="0">
                <a:solidFill>
                  <a:srgbClr val="383B3B"/>
                </a:solidFill>
                <a:latin typeface="Arial"/>
                <a:cs typeface="Arial"/>
              </a:rPr>
              <a:t>this </a:t>
            </a:r>
            <a:r>
              <a:rPr sz="1200" spc="35" dirty="0">
                <a:solidFill>
                  <a:srgbClr val="383B3B"/>
                </a:solidFill>
                <a:latin typeface="Arial"/>
                <a:cs typeface="Arial"/>
              </a:rPr>
              <a:t>highly </a:t>
            </a:r>
            <a:r>
              <a:rPr sz="1200" spc="25" dirty="0">
                <a:solidFill>
                  <a:srgbClr val="383B3B"/>
                </a:solidFill>
                <a:latin typeface="Arial"/>
                <a:cs typeface="Arial"/>
              </a:rPr>
              <a:t>inclusive </a:t>
            </a:r>
            <a:r>
              <a:rPr sz="1200" spc="30" dirty="0">
                <a:solidFill>
                  <a:srgbClr val="383B3B"/>
                </a:solidFill>
                <a:latin typeface="Arial"/>
                <a:cs typeface="Arial"/>
              </a:rPr>
              <a:t>and </a:t>
            </a:r>
            <a:r>
              <a:rPr sz="1200" spc="25" dirty="0">
                <a:solidFill>
                  <a:srgbClr val="383B3B"/>
                </a:solidFill>
                <a:latin typeface="Arial"/>
                <a:cs typeface="Arial"/>
              </a:rPr>
              <a:t>interactive  program,</a:t>
            </a:r>
            <a:r>
              <a:rPr sz="1200" spc="-35" dirty="0">
                <a:solidFill>
                  <a:srgbClr val="383B3B"/>
                </a:solidFill>
                <a:latin typeface="Arial"/>
                <a:cs typeface="Arial"/>
              </a:rPr>
              <a:t> </a:t>
            </a:r>
            <a:r>
              <a:rPr sz="1200" spc="25" dirty="0">
                <a:solidFill>
                  <a:srgbClr val="383B3B"/>
                </a:solidFill>
                <a:latin typeface="Arial"/>
                <a:cs typeface="Arial"/>
              </a:rPr>
              <a:t>each</a:t>
            </a:r>
            <a:r>
              <a:rPr sz="1200" spc="-40" dirty="0">
                <a:solidFill>
                  <a:srgbClr val="383B3B"/>
                </a:solidFill>
                <a:latin typeface="Arial"/>
                <a:cs typeface="Arial"/>
              </a:rPr>
              <a:t> </a:t>
            </a:r>
            <a:r>
              <a:rPr sz="1200" spc="30" dirty="0">
                <a:solidFill>
                  <a:srgbClr val="383B3B"/>
                </a:solidFill>
                <a:latin typeface="Arial"/>
                <a:cs typeface="Arial"/>
              </a:rPr>
              <a:t>participant</a:t>
            </a:r>
            <a:r>
              <a:rPr sz="1200" spc="-45" dirty="0">
                <a:solidFill>
                  <a:srgbClr val="383B3B"/>
                </a:solidFill>
                <a:latin typeface="Arial"/>
                <a:cs typeface="Arial"/>
              </a:rPr>
              <a:t> </a:t>
            </a:r>
            <a:r>
              <a:rPr sz="1200" spc="50" dirty="0">
                <a:solidFill>
                  <a:srgbClr val="383B3B"/>
                </a:solidFill>
                <a:latin typeface="Arial"/>
                <a:cs typeface="Arial"/>
              </a:rPr>
              <a:t>will</a:t>
            </a:r>
            <a:r>
              <a:rPr sz="1200" spc="-45" dirty="0">
                <a:solidFill>
                  <a:srgbClr val="383B3B"/>
                </a:solidFill>
                <a:latin typeface="Arial"/>
                <a:cs typeface="Arial"/>
              </a:rPr>
              <a:t> </a:t>
            </a:r>
            <a:r>
              <a:rPr sz="1200" spc="20" dirty="0">
                <a:solidFill>
                  <a:srgbClr val="383B3B"/>
                </a:solidFill>
                <a:latin typeface="Arial"/>
                <a:cs typeface="Arial"/>
              </a:rPr>
              <a:t>learn</a:t>
            </a:r>
            <a:r>
              <a:rPr sz="1200" spc="-40" dirty="0">
                <a:solidFill>
                  <a:srgbClr val="383B3B"/>
                </a:solidFill>
                <a:latin typeface="Arial"/>
                <a:cs typeface="Arial"/>
              </a:rPr>
              <a:t> </a:t>
            </a:r>
            <a:r>
              <a:rPr sz="1200" spc="60" dirty="0">
                <a:solidFill>
                  <a:srgbClr val="383B3B"/>
                </a:solidFill>
                <a:latin typeface="Arial"/>
                <a:cs typeface="Arial"/>
              </a:rPr>
              <a:t>how</a:t>
            </a:r>
            <a:endParaRPr sz="1200">
              <a:latin typeface="Arial"/>
              <a:cs typeface="Arial"/>
            </a:endParaRPr>
          </a:p>
          <a:p>
            <a:pPr marL="12700" marR="155575">
              <a:lnSpc>
                <a:spcPct val="119700"/>
              </a:lnSpc>
              <a:spcBef>
                <a:spcPts val="70"/>
              </a:spcBef>
            </a:pPr>
            <a:r>
              <a:rPr sz="1200" spc="55" dirty="0">
                <a:solidFill>
                  <a:srgbClr val="383B3B"/>
                </a:solidFill>
                <a:latin typeface="Arial"/>
                <a:cs typeface="Arial"/>
              </a:rPr>
              <a:t>to</a:t>
            </a:r>
            <a:r>
              <a:rPr sz="1200" spc="-40" dirty="0">
                <a:solidFill>
                  <a:srgbClr val="383B3B"/>
                </a:solidFill>
                <a:latin typeface="Arial"/>
                <a:cs typeface="Arial"/>
              </a:rPr>
              <a:t> </a:t>
            </a:r>
            <a:r>
              <a:rPr sz="1200" spc="45" dirty="0">
                <a:solidFill>
                  <a:srgbClr val="383B3B"/>
                </a:solidFill>
                <a:latin typeface="Arial"/>
                <a:cs typeface="Arial"/>
              </a:rPr>
              <a:t>develop</a:t>
            </a:r>
            <a:r>
              <a:rPr sz="1200" spc="-45" dirty="0">
                <a:solidFill>
                  <a:srgbClr val="383B3B"/>
                </a:solidFill>
                <a:latin typeface="Arial"/>
                <a:cs typeface="Arial"/>
              </a:rPr>
              <a:t> </a:t>
            </a:r>
            <a:r>
              <a:rPr sz="1200" spc="25" dirty="0">
                <a:solidFill>
                  <a:srgbClr val="383B3B"/>
                </a:solidFill>
                <a:latin typeface="Arial"/>
                <a:cs typeface="Arial"/>
              </a:rPr>
              <a:t>her</a:t>
            </a:r>
            <a:r>
              <a:rPr sz="1200" spc="-35" dirty="0">
                <a:solidFill>
                  <a:srgbClr val="383B3B"/>
                </a:solidFill>
                <a:latin typeface="Arial"/>
                <a:cs typeface="Arial"/>
              </a:rPr>
              <a:t> </a:t>
            </a:r>
            <a:r>
              <a:rPr sz="1200" spc="35" dirty="0">
                <a:solidFill>
                  <a:srgbClr val="383B3B"/>
                </a:solidFill>
                <a:latin typeface="Arial"/>
                <a:cs typeface="Arial"/>
              </a:rPr>
              <a:t>unique</a:t>
            </a:r>
            <a:r>
              <a:rPr sz="1200" spc="-45" dirty="0">
                <a:solidFill>
                  <a:srgbClr val="383B3B"/>
                </a:solidFill>
                <a:latin typeface="Arial"/>
                <a:cs typeface="Arial"/>
              </a:rPr>
              <a:t> </a:t>
            </a:r>
            <a:r>
              <a:rPr sz="1200" spc="15" dirty="0">
                <a:solidFill>
                  <a:srgbClr val="383B3B"/>
                </a:solidFill>
                <a:latin typeface="Arial"/>
                <a:cs typeface="Arial"/>
              </a:rPr>
              <a:t>voice,</a:t>
            </a:r>
            <a:r>
              <a:rPr sz="1200" spc="-35" dirty="0">
                <a:solidFill>
                  <a:srgbClr val="383B3B"/>
                </a:solidFill>
                <a:latin typeface="Arial"/>
                <a:cs typeface="Arial"/>
              </a:rPr>
              <a:t> </a:t>
            </a:r>
            <a:r>
              <a:rPr sz="1200" spc="20" dirty="0">
                <a:solidFill>
                  <a:srgbClr val="383B3B"/>
                </a:solidFill>
                <a:latin typeface="Arial"/>
                <a:cs typeface="Arial"/>
              </a:rPr>
              <a:t>navigate  </a:t>
            </a:r>
            <a:r>
              <a:rPr sz="1200" spc="30" dirty="0">
                <a:solidFill>
                  <a:srgbClr val="383B3B"/>
                </a:solidFill>
                <a:latin typeface="Arial"/>
                <a:cs typeface="Arial"/>
              </a:rPr>
              <a:t>long-standing, </a:t>
            </a:r>
            <a:r>
              <a:rPr sz="1200" spc="25" dirty="0">
                <a:solidFill>
                  <a:srgbClr val="383B3B"/>
                </a:solidFill>
                <a:latin typeface="Arial"/>
                <a:cs typeface="Arial"/>
              </a:rPr>
              <a:t>traditional </a:t>
            </a:r>
            <a:r>
              <a:rPr sz="1200" spc="5" dirty="0">
                <a:solidFill>
                  <a:srgbClr val="383B3B"/>
                </a:solidFill>
                <a:latin typeface="Arial"/>
                <a:cs typeface="Arial"/>
              </a:rPr>
              <a:t>barriers,</a:t>
            </a:r>
            <a:r>
              <a:rPr sz="1200" spc="-150" dirty="0">
                <a:solidFill>
                  <a:srgbClr val="383B3B"/>
                </a:solidFill>
                <a:latin typeface="Arial"/>
                <a:cs typeface="Arial"/>
              </a:rPr>
              <a:t> </a:t>
            </a:r>
            <a:r>
              <a:rPr sz="1200" spc="30" dirty="0">
                <a:solidFill>
                  <a:srgbClr val="383B3B"/>
                </a:solidFill>
                <a:latin typeface="Arial"/>
                <a:cs typeface="Arial"/>
              </a:rPr>
              <a:t>and  </a:t>
            </a:r>
            <a:r>
              <a:rPr sz="1200" spc="45" dirty="0">
                <a:solidFill>
                  <a:srgbClr val="383B3B"/>
                </a:solidFill>
                <a:latin typeface="Arial"/>
                <a:cs typeface="Arial"/>
              </a:rPr>
              <a:t>build </a:t>
            </a:r>
            <a:r>
              <a:rPr sz="1200" spc="30" dirty="0">
                <a:solidFill>
                  <a:srgbClr val="383B3B"/>
                </a:solidFill>
                <a:latin typeface="Arial"/>
                <a:cs typeface="Arial"/>
              </a:rPr>
              <a:t>executive </a:t>
            </a:r>
            <a:r>
              <a:rPr sz="1200" spc="15" dirty="0">
                <a:solidFill>
                  <a:srgbClr val="383B3B"/>
                </a:solidFill>
                <a:latin typeface="Arial"/>
                <a:cs typeface="Arial"/>
              </a:rPr>
              <a:t>presence—all </a:t>
            </a:r>
            <a:r>
              <a:rPr sz="1200" spc="40" dirty="0">
                <a:solidFill>
                  <a:srgbClr val="383B3B"/>
                </a:solidFill>
                <a:latin typeface="Arial"/>
                <a:cs typeface="Arial"/>
              </a:rPr>
              <a:t>while  </a:t>
            </a:r>
            <a:r>
              <a:rPr sz="1200" spc="35" dirty="0">
                <a:solidFill>
                  <a:srgbClr val="383B3B"/>
                </a:solidFill>
                <a:latin typeface="Arial"/>
                <a:cs typeface="Arial"/>
              </a:rPr>
              <a:t>exploring </a:t>
            </a:r>
            <a:r>
              <a:rPr sz="1200" spc="20" dirty="0">
                <a:solidFill>
                  <a:srgbClr val="383B3B"/>
                </a:solidFill>
                <a:latin typeface="Arial"/>
                <a:cs typeface="Arial"/>
              </a:rPr>
              <a:t>synergies </a:t>
            </a:r>
            <a:r>
              <a:rPr sz="1200" spc="30" dirty="0">
                <a:solidFill>
                  <a:srgbClr val="383B3B"/>
                </a:solidFill>
                <a:latin typeface="Arial"/>
                <a:cs typeface="Arial"/>
              </a:rPr>
              <a:t>and </a:t>
            </a:r>
            <a:r>
              <a:rPr sz="1200" spc="40" dirty="0">
                <a:solidFill>
                  <a:srgbClr val="383B3B"/>
                </a:solidFill>
                <a:latin typeface="Arial"/>
                <a:cs typeface="Arial"/>
              </a:rPr>
              <a:t>building </a:t>
            </a:r>
            <a:r>
              <a:rPr sz="1200" spc="-15" dirty="0">
                <a:solidFill>
                  <a:srgbClr val="383B3B"/>
                </a:solidFill>
                <a:latin typeface="Arial"/>
                <a:cs typeface="Arial"/>
              </a:rPr>
              <a:t>a  </a:t>
            </a:r>
            <a:r>
              <a:rPr sz="1200" spc="45" dirty="0">
                <a:solidFill>
                  <a:srgbClr val="383B3B"/>
                </a:solidFill>
                <a:latin typeface="Arial"/>
                <a:cs typeface="Arial"/>
              </a:rPr>
              <a:t>network </a:t>
            </a:r>
            <a:r>
              <a:rPr sz="1200" spc="40" dirty="0">
                <a:solidFill>
                  <a:srgbClr val="383B3B"/>
                </a:solidFill>
                <a:latin typeface="Arial"/>
                <a:cs typeface="Arial"/>
              </a:rPr>
              <a:t>which </a:t>
            </a:r>
            <a:r>
              <a:rPr sz="1200" spc="25" dirty="0">
                <a:solidFill>
                  <a:srgbClr val="383B3B"/>
                </a:solidFill>
                <a:latin typeface="Arial"/>
                <a:cs typeface="Arial"/>
              </a:rPr>
              <a:t>focuses </a:t>
            </a:r>
            <a:r>
              <a:rPr sz="1200" spc="35" dirty="0">
                <a:solidFill>
                  <a:srgbClr val="383B3B"/>
                </a:solidFill>
                <a:latin typeface="Arial"/>
                <a:cs typeface="Arial"/>
              </a:rPr>
              <a:t>on </a:t>
            </a:r>
            <a:r>
              <a:rPr sz="1200" spc="40" dirty="0">
                <a:solidFill>
                  <a:srgbClr val="383B3B"/>
                </a:solidFill>
                <a:latin typeface="Arial"/>
                <a:cs typeface="Arial"/>
              </a:rPr>
              <a:t>uplifting  </a:t>
            </a:r>
            <a:r>
              <a:rPr sz="1200" spc="60" dirty="0">
                <a:solidFill>
                  <a:srgbClr val="383B3B"/>
                </a:solidFill>
                <a:latin typeface="Arial"/>
                <a:cs typeface="Arial"/>
              </a:rPr>
              <a:t>women </a:t>
            </a:r>
            <a:r>
              <a:rPr sz="1200" spc="10" dirty="0">
                <a:solidFill>
                  <a:srgbClr val="383B3B"/>
                </a:solidFill>
                <a:latin typeface="Arial"/>
                <a:cs typeface="Arial"/>
              </a:rPr>
              <a:t>in</a:t>
            </a:r>
            <a:r>
              <a:rPr sz="1200" spc="-220" dirty="0">
                <a:solidFill>
                  <a:srgbClr val="383B3B"/>
                </a:solidFill>
                <a:latin typeface="Arial"/>
                <a:cs typeface="Arial"/>
              </a:rPr>
              <a:t> </a:t>
            </a:r>
            <a:r>
              <a:rPr sz="1200" spc="15" dirty="0">
                <a:solidFill>
                  <a:srgbClr val="383B3B"/>
                </a:solidFill>
                <a:latin typeface="Arial"/>
                <a:cs typeface="Arial"/>
              </a:rPr>
              <a:t>leadership.</a:t>
            </a:r>
            <a:endParaRPr sz="1200">
              <a:latin typeface="Arial"/>
              <a:cs typeface="Arial"/>
            </a:endParaRPr>
          </a:p>
        </p:txBody>
      </p:sp>
      <p:sp>
        <p:nvSpPr>
          <p:cNvPr id="7" name="object 7"/>
          <p:cNvSpPr txBox="1"/>
          <p:nvPr/>
        </p:nvSpPr>
        <p:spPr>
          <a:xfrm>
            <a:off x="532448" y="8039161"/>
            <a:ext cx="2988945" cy="1113790"/>
          </a:xfrm>
          <a:prstGeom prst="rect">
            <a:avLst/>
          </a:prstGeom>
        </p:spPr>
        <p:txBody>
          <a:bodyPr vert="horz" wrap="square" lIns="0" tIns="0" rIns="0" bIns="0" rtlCol="0">
            <a:spAutoFit/>
          </a:bodyPr>
          <a:lstStyle/>
          <a:p>
            <a:pPr marL="12700" marR="144145">
              <a:lnSpc>
                <a:spcPct val="120800"/>
              </a:lnSpc>
            </a:pPr>
            <a:r>
              <a:rPr sz="1200" spc="-5" dirty="0">
                <a:solidFill>
                  <a:srgbClr val="383B3B"/>
                </a:solidFill>
                <a:latin typeface="Arial"/>
                <a:cs typeface="Arial"/>
              </a:rPr>
              <a:t>Each </a:t>
            </a:r>
            <a:r>
              <a:rPr sz="1200" spc="60" dirty="0">
                <a:solidFill>
                  <a:srgbClr val="383B3B"/>
                </a:solidFill>
                <a:latin typeface="Arial"/>
                <a:cs typeface="Arial"/>
              </a:rPr>
              <a:t>Women </a:t>
            </a:r>
            <a:r>
              <a:rPr sz="1200" spc="10" dirty="0">
                <a:solidFill>
                  <a:srgbClr val="383B3B"/>
                </a:solidFill>
                <a:latin typeface="Arial"/>
                <a:cs typeface="Arial"/>
              </a:rPr>
              <a:t>in </a:t>
            </a:r>
            <a:r>
              <a:rPr sz="1200" spc="25" dirty="0">
                <a:solidFill>
                  <a:srgbClr val="383B3B"/>
                </a:solidFill>
                <a:latin typeface="Arial"/>
                <a:cs typeface="Arial"/>
              </a:rPr>
              <a:t>Leadership </a:t>
            </a:r>
            <a:r>
              <a:rPr sz="1200" spc="40" dirty="0">
                <a:solidFill>
                  <a:srgbClr val="383B3B"/>
                </a:solidFill>
                <a:latin typeface="Arial"/>
                <a:cs typeface="Arial"/>
              </a:rPr>
              <a:t>cohort </a:t>
            </a:r>
            <a:r>
              <a:rPr sz="1200" spc="50" dirty="0">
                <a:solidFill>
                  <a:srgbClr val="383B3B"/>
                </a:solidFill>
                <a:latin typeface="Arial"/>
                <a:cs typeface="Arial"/>
              </a:rPr>
              <a:t>will  </a:t>
            </a:r>
            <a:r>
              <a:rPr sz="1200" spc="20" dirty="0">
                <a:solidFill>
                  <a:srgbClr val="383B3B"/>
                </a:solidFill>
                <a:latin typeface="Arial"/>
                <a:cs typeface="Arial"/>
              </a:rPr>
              <a:t>have </a:t>
            </a:r>
            <a:r>
              <a:rPr sz="1200" spc="30" dirty="0">
                <a:solidFill>
                  <a:srgbClr val="383B3B"/>
                </a:solidFill>
                <a:latin typeface="Arial"/>
                <a:cs typeface="Arial"/>
              </a:rPr>
              <a:t>opportunities </a:t>
            </a:r>
            <a:r>
              <a:rPr sz="1200" spc="55" dirty="0">
                <a:solidFill>
                  <a:srgbClr val="383B3B"/>
                </a:solidFill>
                <a:latin typeface="Arial"/>
                <a:cs typeface="Arial"/>
              </a:rPr>
              <a:t>to </a:t>
            </a:r>
            <a:r>
              <a:rPr sz="1200" spc="20" dirty="0">
                <a:solidFill>
                  <a:srgbClr val="383B3B"/>
                </a:solidFill>
                <a:latin typeface="Arial"/>
                <a:cs typeface="Arial"/>
              </a:rPr>
              <a:t>learn </a:t>
            </a:r>
            <a:r>
              <a:rPr sz="1200" spc="5" dirty="0">
                <a:solidFill>
                  <a:srgbClr val="383B3B"/>
                </a:solidFill>
                <a:latin typeface="Arial"/>
                <a:cs typeface="Arial"/>
              </a:rPr>
              <a:t>via </a:t>
            </a:r>
            <a:r>
              <a:rPr sz="1200" spc="40" dirty="0">
                <a:solidFill>
                  <a:srgbClr val="383B3B"/>
                </a:solidFill>
                <a:latin typeface="Arial"/>
                <a:cs typeface="Arial"/>
              </a:rPr>
              <a:t>focused  </a:t>
            </a:r>
            <a:r>
              <a:rPr sz="1200" spc="20" dirty="0">
                <a:solidFill>
                  <a:srgbClr val="383B3B"/>
                </a:solidFill>
                <a:latin typeface="Arial"/>
                <a:cs typeface="Arial"/>
              </a:rPr>
              <a:t>training </a:t>
            </a:r>
            <a:r>
              <a:rPr sz="1200" spc="25" dirty="0">
                <a:solidFill>
                  <a:srgbClr val="383B3B"/>
                </a:solidFill>
                <a:latin typeface="Arial"/>
                <a:cs typeface="Arial"/>
              </a:rPr>
              <a:t>modules; </a:t>
            </a:r>
            <a:r>
              <a:rPr sz="1200" spc="30" dirty="0">
                <a:solidFill>
                  <a:srgbClr val="383B3B"/>
                </a:solidFill>
                <a:latin typeface="Arial"/>
                <a:cs typeface="Arial"/>
              </a:rPr>
              <a:t>facilitated</a:t>
            </a:r>
            <a:r>
              <a:rPr sz="1200" spc="-90" dirty="0">
                <a:solidFill>
                  <a:srgbClr val="383B3B"/>
                </a:solidFill>
                <a:latin typeface="Arial"/>
                <a:cs typeface="Arial"/>
              </a:rPr>
              <a:t> </a:t>
            </a:r>
            <a:r>
              <a:rPr sz="1200" dirty="0">
                <a:solidFill>
                  <a:srgbClr val="383B3B"/>
                </a:solidFill>
                <a:latin typeface="Arial"/>
                <a:cs typeface="Arial"/>
              </a:rPr>
              <a:t>discussions;</a:t>
            </a:r>
            <a:endParaRPr sz="1200" dirty="0">
              <a:latin typeface="Arial"/>
              <a:cs typeface="Arial"/>
            </a:endParaRPr>
          </a:p>
          <a:p>
            <a:pPr marL="12700" marR="5080">
              <a:lnSpc>
                <a:spcPct val="118300"/>
              </a:lnSpc>
            </a:pPr>
            <a:r>
              <a:rPr sz="1200" spc="-5" dirty="0">
                <a:solidFill>
                  <a:srgbClr val="383B3B"/>
                </a:solidFill>
                <a:latin typeface="Arial"/>
                <a:cs typeface="Arial"/>
              </a:rPr>
              <a:t>1-on-1</a:t>
            </a:r>
            <a:r>
              <a:rPr sz="1200" spc="-40" dirty="0">
                <a:solidFill>
                  <a:srgbClr val="383B3B"/>
                </a:solidFill>
                <a:latin typeface="Arial"/>
                <a:cs typeface="Arial"/>
              </a:rPr>
              <a:t> </a:t>
            </a:r>
            <a:r>
              <a:rPr sz="1200" spc="20" dirty="0">
                <a:solidFill>
                  <a:srgbClr val="383B3B"/>
                </a:solidFill>
                <a:latin typeface="Arial"/>
                <a:cs typeface="Arial"/>
              </a:rPr>
              <a:t>coaching;</a:t>
            </a:r>
            <a:r>
              <a:rPr sz="1200" spc="-35" dirty="0">
                <a:solidFill>
                  <a:srgbClr val="383B3B"/>
                </a:solidFill>
                <a:latin typeface="Arial"/>
                <a:cs typeface="Arial"/>
              </a:rPr>
              <a:t> </a:t>
            </a:r>
            <a:r>
              <a:rPr sz="1200" spc="35" dirty="0">
                <a:solidFill>
                  <a:srgbClr val="383B3B"/>
                </a:solidFill>
                <a:latin typeface="Arial"/>
                <a:cs typeface="Arial"/>
              </a:rPr>
              <a:t>guest</a:t>
            </a:r>
            <a:r>
              <a:rPr sz="1200" spc="-45" dirty="0">
                <a:solidFill>
                  <a:srgbClr val="383B3B"/>
                </a:solidFill>
                <a:latin typeface="Arial"/>
                <a:cs typeface="Arial"/>
              </a:rPr>
              <a:t> </a:t>
            </a:r>
            <a:r>
              <a:rPr sz="1200" dirty="0">
                <a:solidFill>
                  <a:srgbClr val="383B3B"/>
                </a:solidFill>
                <a:latin typeface="Arial"/>
                <a:cs typeface="Arial"/>
              </a:rPr>
              <a:t>speakers;  </a:t>
            </a:r>
            <a:r>
              <a:rPr sz="1200" spc="30" dirty="0">
                <a:solidFill>
                  <a:srgbClr val="383B3B"/>
                </a:solidFill>
                <a:latin typeface="Arial"/>
                <a:cs typeface="Arial"/>
              </a:rPr>
              <a:t>and</a:t>
            </a:r>
            <a:r>
              <a:rPr sz="1200" spc="-30" dirty="0">
                <a:solidFill>
                  <a:srgbClr val="383B3B"/>
                </a:solidFill>
                <a:latin typeface="Arial"/>
                <a:cs typeface="Arial"/>
              </a:rPr>
              <a:t> </a:t>
            </a:r>
            <a:r>
              <a:rPr sz="1200" spc="35" dirty="0">
                <a:solidFill>
                  <a:srgbClr val="383B3B"/>
                </a:solidFill>
                <a:latin typeface="Arial"/>
                <a:cs typeface="Arial"/>
              </a:rPr>
              <a:t>real-life</a:t>
            </a:r>
            <a:r>
              <a:rPr sz="1200" spc="-35" dirty="0">
                <a:solidFill>
                  <a:srgbClr val="383B3B"/>
                </a:solidFill>
                <a:latin typeface="Arial"/>
                <a:cs typeface="Arial"/>
              </a:rPr>
              <a:t> </a:t>
            </a:r>
            <a:r>
              <a:rPr sz="1200" spc="10" dirty="0">
                <a:solidFill>
                  <a:srgbClr val="383B3B"/>
                </a:solidFill>
                <a:latin typeface="Arial"/>
                <a:cs typeface="Arial"/>
              </a:rPr>
              <a:t>narratives</a:t>
            </a:r>
            <a:r>
              <a:rPr sz="1200" spc="-35" dirty="0">
                <a:solidFill>
                  <a:srgbClr val="383B3B"/>
                </a:solidFill>
                <a:latin typeface="Arial"/>
                <a:cs typeface="Arial"/>
              </a:rPr>
              <a:t> </a:t>
            </a:r>
            <a:r>
              <a:rPr sz="1200" spc="55" dirty="0">
                <a:solidFill>
                  <a:srgbClr val="383B3B"/>
                </a:solidFill>
                <a:latin typeface="Arial"/>
                <a:cs typeface="Arial"/>
              </a:rPr>
              <a:t>from</a:t>
            </a:r>
            <a:r>
              <a:rPr sz="1200" spc="-35" dirty="0">
                <a:solidFill>
                  <a:srgbClr val="383B3B"/>
                </a:solidFill>
                <a:latin typeface="Arial"/>
                <a:cs typeface="Arial"/>
              </a:rPr>
              <a:t> </a:t>
            </a:r>
            <a:r>
              <a:rPr sz="1200" spc="40" dirty="0">
                <a:solidFill>
                  <a:srgbClr val="383B3B"/>
                </a:solidFill>
                <a:latin typeface="Arial"/>
                <a:cs typeface="Arial"/>
              </a:rPr>
              <a:t>the</a:t>
            </a:r>
            <a:r>
              <a:rPr sz="1200" spc="-35" dirty="0">
                <a:solidFill>
                  <a:srgbClr val="383B3B"/>
                </a:solidFill>
                <a:latin typeface="Arial"/>
                <a:cs typeface="Arial"/>
              </a:rPr>
              <a:t> </a:t>
            </a:r>
            <a:r>
              <a:rPr sz="1200" spc="15" dirty="0">
                <a:solidFill>
                  <a:srgbClr val="383B3B"/>
                </a:solidFill>
                <a:latin typeface="Arial"/>
                <a:cs typeface="Arial"/>
              </a:rPr>
              <a:t>field.</a:t>
            </a:r>
            <a:endParaRPr sz="1200" dirty="0">
              <a:latin typeface="Arial"/>
              <a:cs typeface="Arial"/>
            </a:endParaRPr>
          </a:p>
        </p:txBody>
      </p:sp>
      <p:sp>
        <p:nvSpPr>
          <p:cNvPr id="8" name="object 8"/>
          <p:cNvSpPr txBox="1"/>
          <p:nvPr/>
        </p:nvSpPr>
        <p:spPr>
          <a:xfrm>
            <a:off x="4130038" y="6588759"/>
            <a:ext cx="3143250" cy="2552065"/>
          </a:xfrm>
          <a:prstGeom prst="rect">
            <a:avLst/>
          </a:prstGeom>
        </p:spPr>
        <p:txBody>
          <a:bodyPr vert="horz" wrap="square" lIns="0" tIns="0" rIns="0" bIns="0" rtlCol="0">
            <a:spAutoFit/>
          </a:bodyPr>
          <a:lstStyle/>
          <a:p>
            <a:pPr marL="12700">
              <a:lnSpc>
                <a:spcPct val="100000"/>
              </a:lnSpc>
            </a:pPr>
            <a:r>
              <a:rPr sz="1400" b="1" spc="235" dirty="0">
                <a:solidFill>
                  <a:srgbClr val="78B2B0"/>
                </a:solidFill>
                <a:latin typeface="Trebuchet MS"/>
                <a:cs typeface="Trebuchet MS"/>
              </a:rPr>
              <a:t>WHO </a:t>
            </a:r>
            <a:r>
              <a:rPr sz="1400" b="1" spc="215" dirty="0">
                <a:solidFill>
                  <a:srgbClr val="78B2B0"/>
                </a:solidFill>
                <a:latin typeface="Trebuchet MS"/>
                <a:cs typeface="Trebuchet MS"/>
              </a:rPr>
              <a:t>SHOULD</a:t>
            </a:r>
            <a:r>
              <a:rPr sz="1400" b="1" spc="75" dirty="0">
                <a:solidFill>
                  <a:srgbClr val="78B2B0"/>
                </a:solidFill>
                <a:latin typeface="Trebuchet MS"/>
                <a:cs typeface="Trebuchet MS"/>
              </a:rPr>
              <a:t> </a:t>
            </a:r>
            <a:r>
              <a:rPr sz="1400" b="1" spc="185" dirty="0">
                <a:solidFill>
                  <a:srgbClr val="78B2B0"/>
                </a:solidFill>
                <a:latin typeface="Trebuchet MS"/>
                <a:cs typeface="Trebuchet MS"/>
              </a:rPr>
              <a:t>ATTEND?</a:t>
            </a:r>
            <a:endParaRPr sz="1400">
              <a:latin typeface="Trebuchet MS"/>
              <a:cs typeface="Trebuchet MS"/>
            </a:endParaRPr>
          </a:p>
          <a:p>
            <a:pPr marL="12700" marR="163830">
              <a:lnSpc>
                <a:spcPct val="119600"/>
              </a:lnSpc>
              <a:spcBef>
                <a:spcPts val="950"/>
              </a:spcBef>
            </a:pPr>
            <a:r>
              <a:rPr sz="1200" spc="20" dirty="0">
                <a:solidFill>
                  <a:srgbClr val="383B3B"/>
                </a:solidFill>
                <a:latin typeface="Arial"/>
                <a:cs typeface="Arial"/>
              </a:rPr>
              <a:t>The </a:t>
            </a:r>
            <a:r>
              <a:rPr sz="1200" spc="25" dirty="0">
                <a:solidFill>
                  <a:srgbClr val="383B3B"/>
                </a:solidFill>
                <a:latin typeface="Arial"/>
                <a:cs typeface="Arial"/>
              </a:rPr>
              <a:t>Leadership </a:t>
            </a:r>
            <a:r>
              <a:rPr sz="1200" spc="30" dirty="0">
                <a:solidFill>
                  <a:srgbClr val="383B3B"/>
                </a:solidFill>
                <a:latin typeface="Arial"/>
                <a:cs typeface="Arial"/>
              </a:rPr>
              <a:t>Accelerator </a:t>
            </a:r>
            <a:r>
              <a:rPr sz="1200" spc="40" dirty="0">
                <a:solidFill>
                  <a:srgbClr val="383B3B"/>
                </a:solidFill>
                <a:latin typeface="Arial"/>
                <a:cs typeface="Arial"/>
              </a:rPr>
              <a:t>for </a:t>
            </a:r>
            <a:r>
              <a:rPr sz="1200" spc="60" dirty="0">
                <a:solidFill>
                  <a:srgbClr val="383B3B"/>
                </a:solidFill>
                <a:latin typeface="Arial"/>
                <a:cs typeface="Arial"/>
              </a:rPr>
              <a:t>Women  </a:t>
            </a:r>
            <a:r>
              <a:rPr sz="1200" spc="-45" dirty="0">
                <a:solidFill>
                  <a:srgbClr val="383B3B"/>
                </a:solidFill>
                <a:latin typeface="Arial"/>
                <a:cs typeface="Arial"/>
              </a:rPr>
              <a:t>(L.A.W.) </a:t>
            </a:r>
            <a:r>
              <a:rPr sz="1200" spc="40" dirty="0">
                <a:solidFill>
                  <a:srgbClr val="383B3B"/>
                </a:solidFill>
                <a:latin typeface="Arial"/>
                <a:cs typeface="Arial"/>
              </a:rPr>
              <a:t>program </a:t>
            </a:r>
            <a:r>
              <a:rPr sz="1200" spc="-15" dirty="0">
                <a:solidFill>
                  <a:srgbClr val="383B3B"/>
                </a:solidFill>
                <a:latin typeface="Arial"/>
                <a:cs typeface="Arial"/>
              </a:rPr>
              <a:t>is </a:t>
            </a:r>
            <a:r>
              <a:rPr sz="1200" spc="35" dirty="0">
                <a:solidFill>
                  <a:srgbClr val="383B3B"/>
                </a:solidFill>
                <a:latin typeface="Arial"/>
                <a:cs typeface="Arial"/>
              </a:rPr>
              <a:t>designed </a:t>
            </a:r>
            <a:r>
              <a:rPr sz="1200" spc="40" dirty="0">
                <a:solidFill>
                  <a:srgbClr val="383B3B"/>
                </a:solidFill>
                <a:latin typeface="Arial"/>
                <a:cs typeface="Arial"/>
              </a:rPr>
              <a:t>for </a:t>
            </a:r>
            <a:r>
              <a:rPr sz="1200" spc="60" dirty="0">
                <a:solidFill>
                  <a:srgbClr val="383B3B"/>
                </a:solidFill>
                <a:latin typeface="Arial"/>
                <a:cs typeface="Arial"/>
              </a:rPr>
              <a:t>women  who</a:t>
            </a:r>
            <a:r>
              <a:rPr sz="1200" spc="-50" dirty="0">
                <a:solidFill>
                  <a:srgbClr val="383B3B"/>
                </a:solidFill>
                <a:latin typeface="Arial"/>
                <a:cs typeface="Arial"/>
              </a:rPr>
              <a:t> </a:t>
            </a:r>
            <a:r>
              <a:rPr sz="1200" spc="10" dirty="0">
                <a:solidFill>
                  <a:srgbClr val="383B3B"/>
                </a:solidFill>
                <a:latin typeface="Arial"/>
                <a:cs typeface="Arial"/>
              </a:rPr>
              <a:t>are</a:t>
            </a:r>
            <a:r>
              <a:rPr sz="1200" spc="-50" dirty="0">
                <a:solidFill>
                  <a:srgbClr val="383B3B"/>
                </a:solidFill>
                <a:latin typeface="Arial"/>
                <a:cs typeface="Arial"/>
              </a:rPr>
              <a:t> </a:t>
            </a:r>
            <a:r>
              <a:rPr sz="1200" spc="35" dirty="0">
                <a:solidFill>
                  <a:srgbClr val="383B3B"/>
                </a:solidFill>
                <a:latin typeface="Arial"/>
                <a:cs typeface="Arial"/>
              </a:rPr>
              <a:t>anywhere</a:t>
            </a:r>
            <a:r>
              <a:rPr sz="1200" spc="-50" dirty="0">
                <a:solidFill>
                  <a:srgbClr val="383B3B"/>
                </a:solidFill>
                <a:latin typeface="Arial"/>
                <a:cs typeface="Arial"/>
              </a:rPr>
              <a:t> </a:t>
            </a:r>
            <a:r>
              <a:rPr sz="1200" spc="55" dirty="0">
                <a:solidFill>
                  <a:srgbClr val="383B3B"/>
                </a:solidFill>
                <a:latin typeface="Arial"/>
                <a:cs typeface="Arial"/>
              </a:rPr>
              <a:t>from</a:t>
            </a:r>
            <a:r>
              <a:rPr sz="1200" spc="-50" dirty="0">
                <a:solidFill>
                  <a:srgbClr val="383B3B"/>
                </a:solidFill>
                <a:latin typeface="Arial"/>
                <a:cs typeface="Arial"/>
              </a:rPr>
              <a:t> </a:t>
            </a:r>
            <a:r>
              <a:rPr sz="1200" spc="40" dirty="0">
                <a:solidFill>
                  <a:srgbClr val="383B3B"/>
                </a:solidFill>
                <a:latin typeface="Arial"/>
                <a:cs typeface="Arial"/>
              </a:rPr>
              <a:t>emerging</a:t>
            </a:r>
            <a:r>
              <a:rPr sz="1200" spc="-50" dirty="0">
                <a:solidFill>
                  <a:srgbClr val="383B3B"/>
                </a:solidFill>
                <a:latin typeface="Arial"/>
                <a:cs typeface="Arial"/>
              </a:rPr>
              <a:t> </a:t>
            </a:r>
            <a:r>
              <a:rPr sz="1200" spc="25" dirty="0">
                <a:solidFill>
                  <a:srgbClr val="383B3B"/>
                </a:solidFill>
                <a:latin typeface="Arial"/>
                <a:cs typeface="Arial"/>
              </a:rPr>
              <a:t>leaders  </a:t>
            </a:r>
            <a:r>
              <a:rPr sz="1200" spc="55" dirty="0">
                <a:solidFill>
                  <a:srgbClr val="383B3B"/>
                </a:solidFill>
                <a:latin typeface="Arial"/>
                <a:cs typeface="Arial"/>
              </a:rPr>
              <a:t>to </a:t>
            </a:r>
            <a:r>
              <a:rPr sz="1200" spc="15" dirty="0">
                <a:solidFill>
                  <a:srgbClr val="383B3B"/>
                </a:solidFill>
                <a:latin typeface="Arial"/>
                <a:cs typeface="Arial"/>
              </a:rPr>
              <a:t>senior </a:t>
            </a:r>
            <a:r>
              <a:rPr sz="1200" spc="40" dirty="0">
                <a:solidFill>
                  <a:srgbClr val="383B3B"/>
                </a:solidFill>
                <a:latin typeface="Arial"/>
                <a:cs typeface="Arial"/>
              </a:rPr>
              <a:t>level </a:t>
            </a:r>
            <a:r>
              <a:rPr sz="1200" spc="25" dirty="0">
                <a:solidFill>
                  <a:srgbClr val="383B3B"/>
                </a:solidFill>
                <a:latin typeface="Arial"/>
                <a:cs typeface="Arial"/>
              </a:rPr>
              <a:t>leaders </a:t>
            </a:r>
            <a:r>
              <a:rPr sz="1200" spc="45" dirty="0">
                <a:solidFill>
                  <a:srgbClr val="383B3B"/>
                </a:solidFill>
                <a:latin typeface="Arial"/>
                <a:cs typeface="Arial"/>
              </a:rPr>
              <a:t>with </a:t>
            </a:r>
            <a:r>
              <a:rPr sz="1200" spc="40" dirty="0">
                <a:solidFill>
                  <a:srgbClr val="383B3B"/>
                </a:solidFill>
                <a:latin typeface="Arial"/>
                <a:cs typeface="Arial"/>
              </a:rPr>
              <a:t>deeper  </a:t>
            </a:r>
            <a:r>
              <a:rPr sz="1200" spc="15" dirty="0">
                <a:solidFill>
                  <a:srgbClr val="383B3B"/>
                </a:solidFill>
                <a:latin typeface="Arial"/>
                <a:cs typeface="Arial"/>
              </a:rPr>
              <a:t>experience. </a:t>
            </a:r>
            <a:r>
              <a:rPr sz="1200" spc="20" dirty="0">
                <a:solidFill>
                  <a:srgbClr val="383B3B"/>
                </a:solidFill>
                <a:latin typeface="Arial"/>
                <a:cs typeface="Arial"/>
              </a:rPr>
              <a:t>The </a:t>
            </a:r>
            <a:r>
              <a:rPr sz="1200" spc="40" dirty="0">
                <a:solidFill>
                  <a:srgbClr val="383B3B"/>
                </a:solidFill>
                <a:latin typeface="Arial"/>
                <a:cs typeface="Arial"/>
              </a:rPr>
              <a:t>curriculum </a:t>
            </a:r>
            <a:r>
              <a:rPr sz="1200" spc="-15" dirty="0">
                <a:solidFill>
                  <a:srgbClr val="383B3B"/>
                </a:solidFill>
                <a:latin typeface="Arial"/>
                <a:cs typeface="Arial"/>
              </a:rPr>
              <a:t>is</a:t>
            </a:r>
            <a:r>
              <a:rPr sz="1200" spc="-204" dirty="0">
                <a:solidFill>
                  <a:srgbClr val="383B3B"/>
                </a:solidFill>
                <a:latin typeface="Arial"/>
                <a:cs typeface="Arial"/>
              </a:rPr>
              <a:t> </a:t>
            </a:r>
            <a:r>
              <a:rPr sz="1200" spc="35" dirty="0">
                <a:solidFill>
                  <a:srgbClr val="383B3B"/>
                </a:solidFill>
                <a:latin typeface="Arial"/>
                <a:cs typeface="Arial"/>
              </a:rPr>
              <a:t>carefully</a:t>
            </a:r>
            <a:endParaRPr sz="1200">
              <a:latin typeface="Arial"/>
              <a:cs typeface="Arial"/>
            </a:endParaRPr>
          </a:p>
          <a:p>
            <a:pPr marL="12700" marR="5080">
              <a:lnSpc>
                <a:spcPct val="118300"/>
              </a:lnSpc>
              <a:spcBef>
                <a:spcPts val="95"/>
              </a:spcBef>
            </a:pPr>
            <a:r>
              <a:rPr sz="1200" spc="30" dirty="0">
                <a:solidFill>
                  <a:srgbClr val="383B3B"/>
                </a:solidFill>
                <a:latin typeface="Arial"/>
                <a:cs typeface="Arial"/>
              </a:rPr>
              <a:t>and</a:t>
            </a:r>
            <a:r>
              <a:rPr sz="1200" spc="-45" dirty="0">
                <a:solidFill>
                  <a:srgbClr val="383B3B"/>
                </a:solidFill>
                <a:latin typeface="Arial"/>
                <a:cs typeface="Arial"/>
              </a:rPr>
              <a:t> </a:t>
            </a:r>
            <a:r>
              <a:rPr sz="1200" spc="35" dirty="0">
                <a:solidFill>
                  <a:srgbClr val="383B3B"/>
                </a:solidFill>
                <a:latin typeface="Arial"/>
                <a:cs typeface="Arial"/>
              </a:rPr>
              <a:t>deliberately</a:t>
            </a:r>
            <a:r>
              <a:rPr sz="1200" spc="-45" dirty="0">
                <a:solidFill>
                  <a:srgbClr val="383B3B"/>
                </a:solidFill>
                <a:latin typeface="Arial"/>
                <a:cs typeface="Arial"/>
              </a:rPr>
              <a:t> </a:t>
            </a:r>
            <a:r>
              <a:rPr sz="1200" spc="35" dirty="0">
                <a:solidFill>
                  <a:srgbClr val="383B3B"/>
                </a:solidFill>
                <a:latin typeface="Arial"/>
                <a:cs typeface="Arial"/>
              </a:rPr>
              <a:t>designed</a:t>
            </a:r>
            <a:r>
              <a:rPr sz="1200" spc="-45" dirty="0">
                <a:solidFill>
                  <a:srgbClr val="383B3B"/>
                </a:solidFill>
                <a:latin typeface="Arial"/>
                <a:cs typeface="Arial"/>
              </a:rPr>
              <a:t> </a:t>
            </a:r>
            <a:r>
              <a:rPr sz="1200" spc="55" dirty="0">
                <a:solidFill>
                  <a:srgbClr val="383B3B"/>
                </a:solidFill>
                <a:latin typeface="Arial"/>
                <a:cs typeface="Arial"/>
              </a:rPr>
              <a:t>to</a:t>
            </a:r>
            <a:r>
              <a:rPr sz="1200" spc="-50" dirty="0">
                <a:solidFill>
                  <a:srgbClr val="383B3B"/>
                </a:solidFill>
                <a:latin typeface="Arial"/>
                <a:cs typeface="Arial"/>
              </a:rPr>
              <a:t> </a:t>
            </a:r>
            <a:r>
              <a:rPr sz="1200" spc="50" dirty="0">
                <a:solidFill>
                  <a:srgbClr val="383B3B"/>
                </a:solidFill>
                <a:latin typeface="Arial"/>
                <a:cs typeface="Arial"/>
              </a:rPr>
              <a:t>support-while-  </a:t>
            </a:r>
            <a:r>
              <a:rPr sz="1200" spc="35" dirty="0">
                <a:solidFill>
                  <a:srgbClr val="383B3B"/>
                </a:solidFill>
                <a:latin typeface="Arial"/>
                <a:cs typeface="Arial"/>
              </a:rPr>
              <a:t>challenging</a:t>
            </a:r>
            <a:r>
              <a:rPr sz="1200" spc="-45" dirty="0">
                <a:solidFill>
                  <a:srgbClr val="383B3B"/>
                </a:solidFill>
                <a:latin typeface="Arial"/>
                <a:cs typeface="Arial"/>
              </a:rPr>
              <a:t> </a:t>
            </a:r>
            <a:r>
              <a:rPr sz="1200" spc="25" dirty="0">
                <a:solidFill>
                  <a:srgbClr val="383B3B"/>
                </a:solidFill>
                <a:latin typeface="Arial"/>
                <a:cs typeface="Arial"/>
              </a:rPr>
              <a:t>leaders</a:t>
            </a:r>
            <a:r>
              <a:rPr sz="1200" spc="-45" dirty="0">
                <a:solidFill>
                  <a:srgbClr val="383B3B"/>
                </a:solidFill>
                <a:latin typeface="Arial"/>
                <a:cs typeface="Arial"/>
              </a:rPr>
              <a:t> </a:t>
            </a:r>
            <a:r>
              <a:rPr sz="1200" spc="30" dirty="0">
                <a:solidFill>
                  <a:srgbClr val="383B3B"/>
                </a:solidFill>
                <a:latin typeface="Arial"/>
                <a:cs typeface="Arial"/>
              </a:rPr>
              <a:t>all</a:t>
            </a:r>
            <a:r>
              <a:rPr sz="1200" spc="-40" dirty="0">
                <a:solidFill>
                  <a:srgbClr val="383B3B"/>
                </a:solidFill>
                <a:latin typeface="Arial"/>
                <a:cs typeface="Arial"/>
              </a:rPr>
              <a:t> </a:t>
            </a:r>
            <a:r>
              <a:rPr sz="1200" spc="35" dirty="0">
                <a:solidFill>
                  <a:srgbClr val="383B3B"/>
                </a:solidFill>
                <a:latin typeface="Arial"/>
                <a:cs typeface="Arial"/>
              </a:rPr>
              <a:t>along</a:t>
            </a:r>
            <a:r>
              <a:rPr sz="1200" spc="-45" dirty="0">
                <a:solidFill>
                  <a:srgbClr val="383B3B"/>
                </a:solidFill>
                <a:latin typeface="Arial"/>
                <a:cs typeface="Arial"/>
              </a:rPr>
              <a:t> </a:t>
            </a:r>
            <a:r>
              <a:rPr sz="1200" spc="40" dirty="0">
                <a:solidFill>
                  <a:srgbClr val="383B3B"/>
                </a:solidFill>
                <a:latin typeface="Arial"/>
                <a:cs typeface="Arial"/>
              </a:rPr>
              <a:t>the</a:t>
            </a:r>
            <a:r>
              <a:rPr sz="1200" spc="-45" dirty="0">
                <a:solidFill>
                  <a:srgbClr val="383B3B"/>
                </a:solidFill>
                <a:latin typeface="Arial"/>
                <a:cs typeface="Arial"/>
              </a:rPr>
              <a:t> </a:t>
            </a:r>
            <a:r>
              <a:rPr sz="1200" spc="30" dirty="0">
                <a:solidFill>
                  <a:srgbClr val="383B3B"/>
                </a:solidFill>
                <a:latin typeface="Arial"/>
                <a:cs typeface="Arial"/>
              </a:rPr>
              <a:t>experience  continuum. </a:t>
            </a:r>
            <a:r>
              <a:rPr sz="1200" spc="40" dirty="0">
                <a:solidFill>
                  <a:srgbClr val="383B3B"/>
                </a:solidFill>
                <a:latin typeface="Arial"/>
                <a:cs typeface="Arial"/>
              </a:rPr>
              <a:t>And the program </a:t>
            </a:r>
            <a:r>
              <a:rPr sz="1200" spc="-15" dirty="0">
                <a:solidFill>
                  <a:srgbClr val="383B3B"/>
                </a:solidFill>
                <a:latin typeface="Arial"/>
                <a:cs typeface="Arial"/>
              </a:rPr>
              <a:t>is </a:t>
            </a:r>
            <a:r>
              <a:rPr sz="1200" spc="35" dirty="0">
                <a:solidFill>
                  <a:srgbClr val="383B3B"/>
                </a:solidFill>
                <a:latin typeface="Arial"/>
                <a:cs typeface="Arial"/>
              </a:rPr>
              <a:t>excited </a:t>
            </a:r>
            <a:r>
              <a:rPr sz="1200" spc="55" dirty="0">
                <a:solidFill>
                  <a:srgbClr val="383B3B"/>
                </a:solidFill>
                <a:latin typeface="Arial"/>
                <a:cs typeface="Arial"/>
              </a:rPr>
              <a:t>to  </a:t>
            </a:r>
            <a:r>
              <a:rPr sz="1200" spc="40" dirty="0">
                <a:solidFill>
                  <a:srgbClr val="383B3B"/>
                </a:solidFill>
                <a:latin typeface="Arial"/>
                <a:cs typeface="Arial"/>
              </a:rPr>
              <a:t>include</a:t>
            </a:r>
            <a:r>
              <a:rPr sz="1200" spc="-60" dirty="0">
                <a:solidFill>
                  <a:srgbClr val="383B3B"/>
                </a:solidFill>
                <a:latin typeface="Arial"/>
                <a:cs typeface="Arial"/>
              </a:rPr>
              <a:t> </a:t>
            </a:r>
            <a:r>
              <a:rPr sz="1200" spc="25" dirty="0">
                <a:solidFill>
                  <a:srgbClr val="383B3B"/>
                </a:solidFill>
                <a:latin typeface="Arial"/>
                <a:cs typeface="Arial"/>
              </a:rPr>
              <a:t>leaders</a:t>
            </a:r>
            <a:r>
              <a:rPr sz="1200" spc="-60" dirty="0">
                <a:solidFill>
                  <a:srgbClr val="383B3B"/>
                </a:solidFill>
                <a:latin typeface="Arial"/>
                <a:cs typeface="Arial"/>
              </a:rPr>
              <a:t> </a:t>
            </a:r>
            <a:r>
              <a:rPr sz="1200" spc="55" dirty="0">
                <a:solidFill>
                  <a:srgbClr val="383B3B"/>
                </a:solidFill>
                <a:latin typeface="Arial"/>
                <a:cs typeface="Arial"/>
              </a:rPr>
              <a:t>from</a:t>
            </a:r>
            <a:r>
              <a:rPr sz="1200" spc="-60" dirty="0">
                <a:solidFill>
                  <a:srgbClr val="383B3B"/>
                </a:solidFill>
                <a:latin typeface="Arial"/>
                <a:cs typeface="Arial"/>
              </a:rPr>
              <a:t> </a:t>
            </a:r>
            <a:r>
              <a:rPr sz="1200" spc="20" dirty="0">
                <a:solidFill>
                  <a:srgbClr val="383B3B"/>
                </a:solidFill>
                <a:latin typeface="Arial"/>
                <a:cs typeface="Arial"/>
              </a:rPr>
              <a:t>corporations,</a:t>
            </a:r>
            <a:endParaRPr sz="1200">
              <a:latin typeface="Arial"/>
              <a:cs typeface="Arial"/>
            </a:endParaRPr>
          </a:p>
          <a:p>
            <a:pPr marL="12700">
              <a:lnSpc>
                <a:spcPct val="100000"/>
              </a:lnSpc>
              <a:spcBef>
                <a:spcPts val="355"/>
              </a:spcBef>
            </a:pPr>
            <a:r>
              <a:rPr sz="1200" spc="40" dirty="0">
                <a:solidFill>
                  <a:srgbClr val="383B3B"/>
                </a:solidFill>
                <a:latin typeface="Arial"/>
                <a:cs typeface="Arial"/>
              </a:rPr>
              <a:t>non-profits </a:t>
            </a:r>
            <a:r>
              <a:rPr sz="1200" spc="30" dirty="0">
                <a:solidFill>
                  <a:srgbClr val="383B3B"/>
                </a:solidFill>
                <a:latin typeface="Arial"/>
                <a:cs typeface="Arial"/>
              </a:rPr>
              <a:t>and </a:t>
            </a:r>
            <a:r>
              <a:rPr sz="1200" spc="45" dirty="0">
                <a:solidFill>
                  <a:srgbClr val="383B3B"/>
                </a:solidFill>
                <a:latin typeface="Arial"/>
                <a:cs typeface="Arial"/>
              </a:rPr>
              <a:t>government</a:t>
            </a:r>
            <a:r>
              <a:rPr sz="1200" spc="-240" dirty="0">
                <a:solidFill>
                  <a:srgbClr val="383B3B"/>
                </a:solidFill>
                <a:latin typeface="Arial"/>
                <a:cs typeface="Arial"/>
              </a:rPr>
              <a:t> </a:t>
            </a:r>
            <a:r>
              <a:rPr sz="1200" spc="5" dirty="0">
                <a:solidFill>
                  <a:srgbClr val="383B3B"/>
                </a:solidFill>
                <a:latin typeface="Arial"/>
                <a:cs typeface="Arial"/>
              </a:rPr>
              <a:t>agencies.</a:t>
            </a:r>
            <a:endParaRPr sz="1200">
              <a:latin typeface="Arial"/>
              <a:cs typeface="Arial"/>
            </a:endParaRPr>
          </a:p>
        </p:txBody>
      </p:sp>
      <p:sp>
        <p:nvSpPr>
          <p:cNvPr id="9" name="object 9"/>
          <p:cNvSpPr/>
          <p:nvPr/>
        </p:nvSpPr>
        <p:spPr>
          <a:xfrm>
            <a:off x="3750385" y="9601200"/>
            <a:ext cx="271630" cy="27163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60014" y="3812214"/>
            <a:ext cx="3055437" cy="203836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100583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80288" y="1841892"/>
            <a:ext cx="443865" cy="443865"/>
          </a:xfrm>
          <a:custGeom>
            <a:avLst/>
            <a:gdLst/>
            <a:ahLst/>
            <a:cxnLst/>
            <a:rect l="l" t="t" r="r" b="b"/>
            <a:pathLst>
              <a:path w="443865" h="443864">
                <a:moveTo>
                  <a:pt x="0" y="221673"/>
                </a:moveTo>
                <a:lnTo>
                  <a:pt x="4503" y="176998"/>
                </a:lnTo>
                <a:lnTo>
                  <a:pt x="17420" y="135387"/>
                </a:lnTo>
                <a:lnTo>
                  <a:pt x="37858" y="97733"/>
                </a:lnTo>
                <a:lnTo>
                  <a:pt x="64926" y="64926"/>
                </a:lnTo>
                <a:lnTo>
                  <a:pt x="97733" y="37858"/>
                </a:lnTo>
                <a:lnTo>
                  <a:pt x="135387" y="17420"/>
                </a:lnTo>
                <a:lnTo>
                  <a:pt x="176998" y="4503"/>
                </a:lnTo>
                <a:lnTo>
                  <a:pt x="221673" y="0"/>
                </a:lnTo>
                <a:lnTo>
                  <a:pt x="266347" y="4503"/>
                </a:lnTo>
                <a:lnTo>
                  <a:pt x="307958" y="17420"/>
                </a:lnTo>
                <a:lnTo>
                  <a:pt x="345612" y="37858"/>
                </a:lnTo>
                <a:lnTo>
                  <a:pt x="378419" y="64926"/>
                </a:lnTo>
                <a:lnTo>
                  <a:pt x="405487" y="97733"/>
                </a:lnTo>
                <a:lnTo>
                  <a:pt x="425925" y="135387"/>
                </a:lnTo>
                <a:lnTo>
                  <a:pt x="438842" y="176998"/>
                </a:lnTo>
                <a:lnTo>
                  <a:pt x="443346" y="221673"/>
                </a:lnTo>
                <a:lnTo>
                  <a:pt x="438842" y="266347"/>
                </a:lnTo>
                <a:lnTo>
                  <a:pt x="425925" y="307958"/>
                </a:lnTo>
                <a:lnTo>
                  <a:pt x="405487" y="345612"/>
                </a:lnTo>
                <a:lnTo>
                  <a:pt x="378419" y="378419"/>
                </a:lnTo>
                <a:lnTo>
                  <a:pt x="345612" y="405487"/>
                </a:lnTo>
                <a:lnTo>
                  <a:pt x="307958" y="425925"/>
                </a:lnTo>
                <a:lnTo>
                  <a:pt x="266347" y="438842"/>
                </a:lnTo>
                <a:lnTo>
                  <a:pt x="221673" y="443346"/>
                </a:lnTo>
                <a:lnTo>
                  <a:pt x="176998" y="438842"/>
                </a:lnTo>
                <a:lnTo>
                  <a:pt x="135387" y="425925"/>
                </a:lnTo>
                <a:lnTo>
                  <a:pt x="97733" y="405487"/>
                </a:lnTo>
                <a:lnTo>
                  <a:pt x="64926" y="378419"/>
                </a:lnTo>
                <a:lnTo>
                  <a:pt x="37858" y="345612"/>
                </a:lnTo>
                <a:lnTo>
                  <a:pt x="17420" y="307958"/>
                </a:lnTo>
                <a:lnTo>
                  <a:pt x="4503" y="266347"/>
                </a:lnTo>
                <a:lnTo>
                  <a:pt x="0" y="221673"/>
                </a:lnTo>
                <a:close/>
              </a:path>
            </a:pathLst>
          </a:custGeom>
          <a:ln w="19050">
            <a:solidFill>
              <a:srgbClr val="383B3B"/>
            </a:solidFill>
          </a:ln>
        </p:spPr>
        <p:txBody>
          <a:bodyPr wrap="square" lIns="0" tIns="0" rIns="0" bIns="0" rtlCol="0"/>
          <a:lstStyle/>
          <a:p>
            <a:endParaRPr/>
          </a:p>
        </p:txBody>
      </p:sp>
      <p:sp>
        <p:nvSpPr>
          <p:cNvPr id="4" name="object 4"/>
          <p:cNvSpPr txBox="1"/>
          <p:nvPr/>
        </p:nvSpPr>
        <p:spPr>
          <a:xfrm>
            <a:off x="641649" y="1931416"/>
            <a:ext cx="123189" cy="232410"/>
          </a:xfrm>
          <a:prstGeom prst="rect">
            <a:avLst/>
          </a:prstGeom>
        </p:spPr>
        <p:txBody>
          <a:bodyPr vert="horz" wrap="square" lIns="0" tIns="0" rIns="0" bIns="0" rtlCol="0">
            <a:spAutoFit/>
          </a:bodyPr>
          <a:lstStyle/>
          <a:p>
            <a:pPr marL="12700">
              <a:lnSpc>
                <a:spcPct val="100000"/>
              </a:lnSpc>
            </a:pPr>
            <a:r>
              <a:rPr sz="1400" b="1" spc="-55" dirty="0">
                <a:solidFill>
                  <a:srgbClr val="78B2B0"/>
                </a:solidFill>
                <a:latin typeface="Trebuchet MS"/>
                <a:cs typeface="Trebuchet MS"/>
              </a:rPr>
              <a:t>1</a:t>
            </a:r>
            <a:endParaRPr sz="1400">
              <a:latin typeface="Trebuchet MS"/>
              <a:cs typeface="Trebuchet MS"/>
            </a:endParaRPr>
          </a:p>
        </p:txBody>
      </p:sp>
      <p:sp>
        <p:nvSpPr>
          <p:cNvPr id="5" name="object 5"/>
          <p:cNvSpPr txBox="1"/>
          <p:nvPr/>
        </p:nvSpPr>
        <p:spPr>
          <a:xfrm>
            <a:off x="1041702" y="1822643"/>
            <a:ext cx="2534920" cy="1105367"/>
          </a:xfrm>
          <a:prstGeom prst="rect">
            <a:avLst/>
          </a:prstGeom>
        </p:spPr>
        <p:txBody>
          <a:bodyPr vert="horz" wrap="square" lIns="0" tIns="0" rIns="0" bIns="0" rtlCol="0">
            <a:spAutoFit/>
          </a:bodyPr>
          <a:lstStyle/>
          <a:p>
            <a:pPr marL="12700" marR="5080" algn="just">
              <a:lnSpc>
                <a:spcPct val="121700"/>
              </a:lnSpc>
            </a:pPr>
            <a:r>
              <a:rPr sz="1200" b="1" spc="20" dirty="0">
                <a:solidFill>
                  <a:srgbClr val="383B3B"/>
                </a:solidFill>
                <a:latin typeface="Gill Sans MT"/>
                <a:cs typeface="Gill Sans MT"/>
              </a:rPr>
              <a:t>Individual </a:t>
            </a:r>
            <a:r>
              <a:rPr sz="1200" b="1" spc="25" dirty="0">
                <a:solidFill>
                  <a:srgbClr val="383B3B"/>
                </a:solidFill>
                <a:latin typeface="Gill Sans MT"/>
                <a:cs typeface="Gill Sans MT"/>
              </a:rPr>
              <a:t>Leadership </a:t>
            </a:r>
            <a:r>
              <a:rPr sz="1200" b="1" spc="5" dirty="0">
                <a:solidFill>
                  <a:srgbClr val="383B3B"/>
                </a:solidFill>
                <a:latin typeface="Gill Sans MT"/>
                <a:cs typeface="Gill Sans MT"/>
              </a:rPr>
              <a:t>Profile </a:t>
            </a:r>
            <a:r>
              <a:rPr sz="1200" b="1" spc="-60" dirty="0">
                <a:solidFill>
                  <a:srgbClr val="383B3B"/>
                </a:solidFill>
                <a:latin typeface="Gill Sans MT"/>
                <a:cs typeface="Gill Sans MT"/>
              </a:rPr>
              <a:t>(ILP):  </a:t>
            </a:r>
            <a:r>
              <a:rPr lang="en-US" sz="1200" spc="30" dirty="0">
                <a:solidFill>
                  <a:srgbClr val="383B3B"/>
                </a:solidFill>
                <a:latin typeface="Arial"/>
                <a:cs typeface="Arial"/>
              </a:rPr>
              <a:t>Define what </a:t>
            </a:r>
            <a:r>
              <a:rPr lang="en-US" sz="1200" spc="45" dirty="0">
                <a:solidFill>
                  <a:srgbClr val="383B3B"/>
                </a:solidFill>
                <a:latin typeface="Arial"/>
                <a:cs typeface="Arial"/>
              </a:rPr>
              <a:t>success means to you as a leader. </a:t>
            </a:r>
            <a:r>
              <a:rPr lang="en-US" sz="1200" spc="10" dirty="0">
                <a:solidFill>
                  <a:srgbClr val="383B3B"/>
                </a:solidFill>
                <a:latin typeface="Arial"/>
                <a:cs typeface="Arial"/>
              </a:rPr>
              <a:t>Learn tools and skills  to create a roadmap  for moving forward. </a:t>
            </a:r>
            <a:endParaRPr sz="1200" dirty="0">
              <a:latin typeface="Arial"/>
              <a:cs typeface="Arial"/>
            </a:endParaRPr>
          </a:p>
        </p:txBody>
      </p:sp>
      <p:sp>
        <p:nvSpPr>
          <p:cNvPr id="6" name="object 6"/>
          <p:cNvSpPr/>
          <p:nvPr/>
        </p:nvSpPr>
        <p:spPr>
          <a:xfrm>
            <a:off x="480288" y="3024714"/>
            <a:ext cx="443865" cy="443865"/>
          </a:xfrm>
          <a:custGeom>
            <a:avLst/>
            <a:gdLst/>
            <a:ahLst/>
            <a:cxnLst/>
            <a:rect l="l" t="t" r="r" b="b"/>
            <a:pathLst>
              <a:path w="443865" h="443864">
                <a:moveTo>
                  <a:pt x="0" y="221673"/>
                </a:moveTo>
                <a:lnTo>
                  <a:pt x="4503" y="176998"/>
                </a:lnTo>
                <a:lnTo>
                  <a:pt x="17420" y="135387"/>
                </a:lnTo>
                <a:lnTo>
                  <a:pt x="37858" y="97733"/>
                </a:lnTo>
                <a:lnTo>
                  <a:pt x="64926" y="64926"/>
                </a:lnTo>
                <a:lnTo>
                  <a:pt x="97733" y="37858"/>
                </a:lnTo>
                <a:lnTo>
                  <a:pt x="135387" y="17420"/>
                </a:lnTo>
                <a:lnTo>
                  <a:pt x="176998" y="4503"/>
                </a:lnTo>
                <a:lnTo>
                  <a:pt x="221673" y="0"/>
                </a:lnTo>
                <a:lnTo>
                  <a:pt x="266347" y="4503"/>
                </a:lnTo>
                <a:lnTo>
                  <a:pt x="307958" y="17420"/>
                </a:lnTo>
                <a:lnTo>
                  <a:pt x="345612" y="37858"/>
                </a:lnTo>
                <a:lnTo>
                  <a:pt x="378419" y="64926"/>
                </a:lnTo>
                <a:lnTo>
                  <a:pt x="405487" y="97733"/>
                </a:lnTo>
                <a:lnTo>
                  <a:pt x="425925" y="135387"/>
                </a:lnTo>
                <a:lnTo>
                  <a:pt x="438842" y="176998"/>
                </a:lnTo>
                <a:lnTo>
                  <a:pt x="443346" y="221673"/>
                </a:lnTo>
                <a:lnTo>
                  <a:pt x="438842" y="266347"/>
                </a:lnTo>
                <a:lnTo>
                  <a:pt x="425925" y="307958"/>
                </a:lnTo>
                <a:lnTo>
                  <a:pt x="405487" y="345612"/>
                </a:lnTo>
                <a:lnTo>
                  <a:pt x="378419" y="378419"/>
                </a:lnTo>
                <a:lnTo>
                  <a:pt x="345612" y="405487"/>
                </a:lnTo>
                <a:lnTo>
                  <a:pt x="307958" y="425925"/>
                </a:lnTo>
                <a:lnTo>
                  <a:pt x="266347" y="438842"/>
                </a:lnTo>
                <a:lnTo>
                  <a:pt x="221673" y="443346"/>
                </a:lnTo>
                <a:lnTo>
                  <a:pt x="176998" y="438842"/>
                </a:lnTo>
                <a:lnTo>
                  <a:pt x="135387" y="425925"/>
                </a:lnTo>
                <a:lnTo>
                  <a:pt x="97733" y="405487"/>
                </a:lnTo>
                <a:lnTo>
                  <a:pt x="64926" y="378419"/>
                </a:lnTo>
                <a:lnTo>
                  <a:pt x="37858" y="345612"/>
                </a:lnTo>
                <a:lnTo>
                  <a:pt x="17420" y="307958"/>
                </a:lnTo>
                <a:lnTo>
                  <a:pt x="4503" y="266347"/>
                </a:lnTo>
                <a:lnTo>
                  <a:pt x="0" y="221673"/>
                </a:lnTo>
                <a:close/>
              </a:path>
            </a:pathLst>
          </a:custGeom>
          <a:ln w="19050">
            <a:solidFill>
              <a:srgbClr val="383B3B"/>
            </a:solidFill>
          </a:ln>
        </p:spPr>
        <p:txBody>
          <a:bodyPr wrap="square" lIns="0" tIns="0" rIns="0" bIns="0" rtlCol="0"/>
          <a:lstStyle/>
          <a:p>
            <a:endParaRPr/>
          </a:p>
        </p:txBody>
      </p:sp>
      <p:sp>
        <p:nvSpPr>
          <p:cNvPr id="7" name="object 7"/>
          <p:cNvSpPr txBox="1"/>
          <p:nvPr/>
        </p:nvSpPr>
        <p:spPr>
          <a:xfrm>
            <a:off x="636886" y="3123183"/>
            <a:ext cx="132080" cy="232410"/>
          </a:xfrm>
          <a:prstGeom prst="rect">
            <a:avLst/>
          </a:prstGeom>
        </p:spPr>
        <p:txBody>
          <a:bodyPr vert="horz" wrap="square" lIns="0" tIns="0" rIns="0" bIns="0" rtlCol="0">
            <a:spAutoFit/>
          </a:bodyPr>
          <a:lstStyle/>
          <a:p>
            <a:pPr marL="12700">
              <a:lnSpc>
                <a:spcPct val="100000"/>
              </a:lnSpc>
            </a:pPr>
            <a:r>
              <a:rPr sz="1400" b="1" spc="15" dirty="0">
                <a:solidFill>
                  <a:srgbClr val="78B2B0"/>
                </a:solidFill>
                <a:latin typeface="Trebuchet MS"/>
                <a:cs typeface="Trebuchet MS"/>
              </a:rPr>
              <a:t>2</a:t>
            </a:r>
            <a:endParaRPr sz="1400">
              <a:latin typeface="Trebuchet MS"/>
              <a:cs typeface="Trebuchet MS"/>
            </a:endParaRPr>
          </a:p>
        </p:txBody>
      </p:sp>
      <p:sp>
        <p:nvSpPr>
          <p:cNvPr id="8" name="object 8"/>
          <p:cNvSpPr txBox="1"/>
          <p:nvPr/>
        </p:nvSpPr>
        <p:spPr>
          <a:xfrm>
            <a:off x="1041702" y="3051622"/>
            <a:ext cx="2558415" cy="1331595"/>
          </a:xfrm>
          <a:prstGeom prst="rect">
            <a:avLst/>
          </a:prstGeom>
        </p:spPr>
        <p:txBody>
          <a:bodyPr vert="horz" wrap="square" lIns="0" tIns="2540" rIns="0" bIns="0" rtlCol="0">
            <a:spAutoFit/>
          </a:bodyPr>
          <a:lstStyle/>
          <a:p>
            <a:pPr marL="12700" marR="118110">
              <a:lnSpc>
                <a:spcPct val="118300"/>
              </a:lnSpc>
              <a:spcBef>
                <a:spcPts val="20"/>
              </a:spcBef>
            </a:pPr>
            <a:r>
              <a:rPr sz="1200" b="1" spc="-50" dirty="0">
                <a:solidFill>
                  <a:srgbClr val="383B3B"/>
                </a:solidFill>
                <a:latin typeface="Gill Sans MT"/>
                <a:cs typeface="Gill Sans MT"/>
              </a:rPr>
              <a:t>DRiV </a:t>
            </a:r>
            <a:r>
              <a:rPr sz="1200" b="1" spc="-5" dirty="0">
                <a:solidFill>
                  <a:srgbClr val="383B3B"/>
                </a:solidFill>
                <a:latin typeface="Gill Sans MT"/>
                <a:cs typeface="Gill Sans MT"/>
              </a:rPr>
              <a:t>(Motives, </a:t>
            </a:r>
            <a:r>
              <a:rPr sz="1200" b="1" spc="20" dirty="0">
                <a:solidFill>
                  <a:srgbClr val="383B3B"/>
                </a:solidFill>
                <a:latin typeface="Gill Sans MT"/>
                <a:cs typeface="Gill Sans MT"/>
              </a:rPr>
              <a:t>Values,</a:t>
            </a:r>
            <a:r>
              <a:rPr sz="1200" b="1" spc="-114" dirty="0">
                <a:solidFill>
                  <a:srgbClr val="383B3B"/>
                </a:solidFill>
                <a:latin typeface="Gill Sans MT"/>
                <a:cs typeface="Gill Sans MT"/>
              </a:rPr>
              <a:t> </a:t>
            </a:r>
            <a:r>
              <a:rPr sz="1200" b="1" dirty="0">
                <a:solidFill>
                  <a:srgbClr val="383B3B"/>
                </a:solidFill>
                <a:latin typeface="Gill Sans MT"/>
                <a:cs typeface="Gill Sans MT"/>
              </a:rPr>
              <a:t>Behaviors)  </a:t>
            </a:r>
            <a:r>
              <a:rPr sz="1200" b="1" spc="15" dirty="0">
                <a:solidFill>
                  <a:srgbClr val="383B3B"/>
                </a:solidFill>
                <a:latin typeface="Gill Sans MT"/>
                <a:cs typeface="Gill Sans MT"/>
              </a:rPr>
              <a:t>Assessment: </a:t>
            </a:r>
            <a:r>
              <a:rPr sz="1200" spc="30" dirty="0">
                <a:solidFill>
                  <a:srgbClr val="383B3B"/>
                </a:solidFill>
                <a:latin typeface="Arial"/>
                <a:cs typeface="Arial"/>
              </a:rPr>
              <a:t>Understand</a:t>
            </a:r>
            <a:r>
              <a:rPr sz="1200" spc="-100" dirty="0">
                <a:solidFill>
                  <a:srgbClr val="383B3B"/>
                </a:solidFill>
                <a:latin typeface="Arial"/>
                <a:cs typeface="Arial"/>
              </a:rPr>
              <a:t> </a:t>
            </a:r>
            <a:r>
              <a:rPr sz="1200" spc="45" dirty="0">
                <a:solidFill>
                  <a:srgbClr val="383B3B"/>
                </a:solidFill>
                <a:latin typeface="Arial"/>
                <a:cs typeface="Arial"/>
              </a:rPr>
              <a:t>what</a:t>
            </a:r>
            <a:endParaRPr sz="1200" dirty="0">
              <a:latin typeface="Arial"/>
              <a:cs typeface="Arial"/>
            </a:endParaRPr>
          </a:p>
          <a:p>
            <a:pPr marL="12700" marR="5080">
              <a:lnSpc>
                <a:spcPct val="118300"/>
              </a:lnSpc>
              <a:spcBef>
                <a:spcPts val="95"/>
              </a:spcBef>
            </a:pPr>
            <a:r>
              <a:rPr sz="1200" spc="30" dirty="0">
                <a:solidFill>
                  <a:srgbClr val="383B3B"/>
                </a:solidFill>
                <a:latin typeface="Arial"/>
                <a:cs typeface="Arial"/>
              </a:rPr>
              <a:t>really </a:t>
            </a:r>
            <a:r>
              <a:rPr sz="1200" spc="20" dirty="0">
                <a:solidFill>
                  <a:srgbClr val="383B3B"/>
                </a:solidFill>
                <a:latin typeface="Arial"/>
                <a:cs typeface="Arial"/>
              </a:rPr>
              <a:t>drives </a:t>
            </a:r>
            <a:r>
              <a:rPr sz="1200" spc="15" dirty="0">
                <a:solidFill>
                  <a:srgbClr val="383B3B"/>
                </a:solidFill>
                <a:latin typeface="Arial"/>
                <a:cs typeface="Arial"/>
              </a:rPr>
              <a:t>you, </a:t>
            </a:r>
            <a:r>
              <a:rPr sz="1200" spc="45" dirty="0">
                <a:solidFill>
                  <a:srgbClr val="383B3B"/>
                </a:solidFill>
                <a:latin typeface="Arial"/>
                <a:cs typeface="Arial"/>
              </a:rPr>
              <a:t>what </a:t>
            </a:r>
            <a:r>
              <a:rPr sz="1200" spc="10" dirty="0">
                <a:solidFill>
                  <a:srgbClr val="383B3B"/>
                </a:solidFill>
                <a:latin typeface="Arial"/>
                <a:cs typeface="Arial"/>
              </a:rPr>
              <a:t>drains </a:t>
            </a:r>
            <a:r>
              <a:rPr sz="1200" spc="15" dirty="0">
                <a:solidFill>
                  <a:srgbClr val="383B3B"/>
                </a:solidFill>
                <a:latin typeface="Arial"/>
                <a:cs typeface="Arial"/>
              </a:rPr>
              <a:t>you,  </a:t>
            </a:r>
            <a:r>
              <a:rPr sz="1200" spc="45" dirty="0">
                <a:solidFill>
                  <a:srgbClr val="383B3B"/>
                </a:solidFill>
                <a:latin typeface="Arial"/>
                <a:cs typeface="Arial"/>
              </a:rPr>
              <a:t>what </a:t>
            </a:r>
            <a:r>
              <a:rPr sz="1200" spc="10" dirty="0">
                <a:solidFill>
                  <a:srgbClr val="383B3B"/>
                </a:solidFill>
                <a:latin typeface="Arial"/>
                <a:cs typeface="Arial"/>
              </a:rPr>
              <a:t>are </a:t>
            </a:r>
            <a:r>
              <a:rPr sz="1200" spc="35" dirty="0">
                <a:solidFill>
                  <a:srgbClr val="383B3B"/>
                </a:solidFill>
                <a:latin typeface="Arial"/>
                <a:cs typeface="Arial"/>
              </a:rPr>
              <a:t>your </a:t>
            </a:r>
            <a:r>
              <a:rPr sz="1200" spc="5" dirty="0">
                <a:solidFill>
                  <a:srgbClr val="383B3B"/>
                </a:solidFill>
                <a:latin typeface="Arial"/>
                <a:cs typeface="Arial"/>
              </a:rPr>
              <a:t>values, </a:t>
            </a:r>
            <a:r>
              <a:rPr sz="1200" spc="30" dirty="0">
                <a:solidFill>
                  <a:srgbClr val="383B3B"/>
                </a:solidFill>
                <a:latin typeface="Arial"/>
                <a:cs typeface="Arial"/>
              </a:rPr>
              <a:t>and </a:t>
            </a:r>
            <a:r>
              <a:rPr sz="1200" spc="60" dirty="0">
                <a:solidFill>
                  <a:srgbClr val="383B3B"/>
                </a:solidFill>
                <a:latin typeface="Arial"/>
                <a:cs typeface="Arial"/>
              </a:rPr>
              <a:t>how </a:t>
            </a:r>
            <a:r>
              <a:rPr sz="1200" spc="40" dirty="0">
                <a:solidFill>
                  <a:srgbClr val="383B3B"/>
                </a:solidFill>
                <a:latin typeface="Arial"/>
                <a:cs typeface="Arial"/>
              </a:rPr>
              <a:t>you  </a:t>
            </a:r>
            <a:r>
              <a:rPr sz="1200" spc="20" dirty="0">
                <a:solidFill>
                  <a:srgbClr val="383B3B"/>
                </a:solidFill>
                <a:latin typeface="Arial"/>
                <a:cs typeface="Arial"/>
              </a:rPr>
              <a:t>can</a:t>
            </a:r>
            <a:r>
              <a:rPr sz="1200" spc="-40" dirty="0">
                <a:solidFill>
                  <a:srgbClr val="383B3B"/>
                </a:solidFill>
                <a:latin typeface="Arial"/>
                <a:cs typeface="Arial"/>
              </a:rPr>
              <a:t> </a:t>
            </a:r>
            <a:r>
              <a:rPr sz="1200" spc="35" dirty="0">
                <a:solidFill>
                  <a:srgbClr val="383B3B"/>
                </a:solidFill>
                <a:latin typeface="Arial"/>
                <a:cs typeface="Arial"/>
              </a:rPr>
              <a:t>best</a:t>
            </a:r>
            <a:r>
              <a:rPr sz="1200" spc="-45" dirty="0">
                <a:solidFill>
                  <a:srgbClr val="383B3B"/>
                </a:solidFill>
                <a:latin typeface="Arial"/>
                <a:cs typeface="Arial"/>
              </a:rPr>
              <a:t> </a:t>
            </a:r>
            <a:r>
              <a:rPr sz="1200" spc="15" dirty="0">
                <a:solidFill>
                  <a:srgbClr val="383B3B"/>
                </a:solidFill>
                <a:latin typeface="Arial"/>
                <a:cs typeface="Arial"/>
              </a:rPr>
              <a:t>use</a:t>
            </a:r>
            <a:r>
              <a:rPr sz="1200" spc="-45" dirty="0">
                <a:solidFill>
                  <a:srgbClr val="383B3B"/>
                </a:solidFill>
                <a:latin typeface="Arial"/>
                <a:cs typeface="Arial"/>
              </a:rPr>
              <a:t> </a:t>
            </a:r>
            <a:r>
              <a:rPr sz="1200" spc="25" dirty="0">
                <a:solidFill>
                  <a:srgbClr val="383B3B"/>
                </a:solidFill>
                <a:latin typeface="Arial"/>
                <a:cs typeface="Arial"/>
              </a:rPr>
              <a:t>these</a:t>
            </a:r>
            <a:r>
              <a:rPr sz="1200" spc="-45" dirty="0">
                <a:solidFill>
                  <a:srgbClr val="383B3B"/>
                </a:solidFill>
                <a:latin typeface="Arial"/>
                <a:cs typeface="Arial"/>
              </a:rPr>
              <a:t> </a:t>
            </a:r>
            <a:r>
              <a:rPr sz="1200" spc="35" dirty="0">
                <a:solidFill>
                  <a:srgbClr val="383B3B"/>
                </a:solidFill>
                <a:latin typeface="Arial"/>
                <a:cs typeface="Arial"/>
              </a:rPr>
              <a:t>towards</a:t>
            </a:r>
            <a:r>
              <a:rPr sz="1200" spc="-45" dirty="0">
                <a:solidFill>
                  <a:srgbClr val="383B3B"/>
                </a:solidFill>
                <a:latin typeface="Arial"/>
                <a:cs typeface="Arial"/>
              </a:rPr>
              <a:t> </a:t>
            </a:r>
            <a:r>
              <a:rPr sz="1200" spc="15" dirty="0">
                <a:solidFill>
                  <a:srgbClr val="383B3B"/>
                </a:solidFill>
                <a:latin typeface="Arial"/>
                <a:cs typeface="Arial"/>
              </a:rPr>
              <a:t>success  </a:t>
            </a:r>
            <a:r>
              <a:rPr sz="1200" spc="-20" dirty="0">
                <a:solidFill>
                  <a:srgbClr val="383B3B"/>
                </a:solidFill>
                <a:latin typeface="Arial"/>
                <a:cs typeface="Arial"/>
              </a:rPr>
              <a:t>as </a:t>
            </a:r>
            <a:r>
              <a:rPr sz="1200" spc="-15" dirty="0">
                <a:solidFill>
                  <a:srgbClr val="383B3B"/>
                </a:solidFill>
                <a:latin typeface="Arial"/>
                <a:cs typeface="Arial"/>
              </a:rPr>
              <a:t>a</a:t>
            </a:r>
            <a:r>
              <a:rPr sz="1200" spc="-135" dirty="0">
                <a:solidFill>
                  <a:srgbClr val="383B3B"/>
                </a:solidFill>
                <a:latin typeface="Arial"/>
                <a:cs typeface="Arial"/>
              </a:rPr>
              <a:t> </a:t>
            </a:r>
            <a:r>
              <a:rPr sz="1200" spc="10" dirty="0">
                <a:solidFill>
                  <a:srgbClr val="383B3B"/>
                </a:solidFill>
                <a:latin typeface="Arial"/>
                <a:cs typeface="Arial"/>
              </a:rPr>
              <a:t>leader.</a:t>
            </a:r>
            <a:endParaRPr sz="1200" dirty="0">
              <a:latin typeface="Arial"/>
              <a:cs typeface="Arial"/>
            </a:endParaRPr>
          </a:p>
        </p:txBody>
      </p:sp>
      <p:sp>
        <p:nvSpPr>
          <p:cNvPr id="9" name="object 9"/>
          <p:cNvSpPr/>
          <p:nvPr/>
        </p:nvSpPr>
        <p:spPr>
          <a:xfrm>
            <a:off x="480288" y="4876821"/>
            <a:ext cx="443865" cy="443865"/>
          </a:xfrm>
          <a:custGeom>
            <a:avLst/>
            <a:gdLst/>
            <a:ahLst/>
            <a:cxnLst/>
            <a:rect l="l" t="t" r="r" b="b"/>
            <a:pathLst>
              <a:path w="443865" h="443864">
                <a:moveTo>
                  <a:pt x="0" y="221673"/>
                </a:moveTo>
                <a:lnTo>
                  <a:pt x="4503" y="176998"/>
                </a:lnTo>
                <a:lnTo>
                  <a:pt x="17420" y="135387"/>
                </a:lnTo>
                <a:lnTo>
                  <a:pt x="37858" y="97733"/>
                </a:lnTo>
                <a:lnTo>
                  <a:pt x="64926" y="64926"/>
                </a:lnTo>
                <a:lnTo>
                  <a:pt x="97733" y="37858"/>
                </a:lnTo>
                <a:lnTo>
                  <a:pt x="135387" y="17420"/>
                </a:lnTo>
                <a:lnTo>
                  <a:pt x="176998" y="4503"/>
                </a:lnTo>
                <a:lnTo>
                  <a:pt x="221673" y="0"/>
                </a:lnTo>
                <a:lnTo>
                  <a:pt x="266347" y="4503"/>
                </a:lnTo>
                <a:lnTo>
                  <a:pt x="307958" y="17420"/>
                </a:lnTo>
                <a:lnTo>
                  <a:pt x="345612" y="37858"/>
                </a:lnTo>
                <a:lnTo>
                  <a:pt x="378419" y="64926"/>
                </a:lnTo>
                <a:lnTo>
                  <a:pt x="405487" y="97733"/>
                </a:lnTo>
                <a:lnTo>
                  <a:pt x="425925" y="135387"/>
                </a:lnTo>
                <a:lnTo>
                  <a:pt x="438842" y="176998"/>
                </a:lnTo>
                <a:lnTo>
                  <a:pt x="443346" y="221673"/>
                </a:lnTo>
                <a:lnTo>
                  <a:pt x="438842" y="266347"/>
                </a:lnTo>
                <a:lnTo>
                  <a:pt x="425925" y="307958"/>
                </a:lnTo>
                <a:lnTo>
                  <a:pt x="405487" y="345612"/>
                </a:lnTo>
                <a:lnTo>
                  <a:pt x="378419" y="378419"/>
                </a:lnTo>
                <a:lnTo>
                  <a:pt x="345612" y="405487"/>
                </a:lnTo>
                <a:lnTo>
                  <a:pt x="307958" y="425925"/>
                </a:lnTo>
                <a:lnTo>
                  <a:pt x="266347" y="438842"/>
                </a:lnTo>
                <a:lnTo>
                  <a:pt x="221673" y="443346"/>
                </a:lnTo>
                <a:lnTo>
                  <a:pt x="176998" y="438842"/>
                </a:lnTo>
                <a:lnTo>
                  <a:pt x="135387" y="425925"/>
                </a:lnTo>
                <a:lnTo>
                  <a:pt x="97733" y="405487"/>
                </a:lnTo>
                <a:lnTo>
                  <a:pt x="64926" y="378419"/>
                </a:lnTo>
                <a:lnTo>
                  <a:pt x="37858" y="345612"/>
                </a:lnTo>
                <a:lnTo>
                  <a:pt x="17420" y="307958"/>
                </a:lnTo>
                <a:lnTo>
                  <a:pt x="4503" y="266347"/>
                </a:lnTo>
                <a:lnTo>
                  <a:pt x="0" y="221673"/>
                </a:lnTo>
                <a:close/>
              </a:path>
            </a:pathLst>
          </a:custGeom>
          <a:ln w="19050">
            <a:solidFill>
              <a:srgbClr val="383B3B"/>
            </a:solidFill>
          </a:ln>
        </p:spPr>
        <p:txBody>
          <a:bodyPr wrap="square" lIns="0" tIns="0" rIns="0" bIns="0" rtlCol="0"/>
          <a:lstStyle/>
          <a:p>
            <a:endParaRPr/>
          </a:p>
        </p:txBody>
      </p:sp>
      <p:sp>
        <p:nvSpPr>
          <p:cNvPr id="10" name="object 10"/>
          <p:cNvSpPr txBox="1"/>
          <p:nvPr/>
        </p:nvSpPr>
        <p:spPr>
          <a:xfrm>
            <a:off x="638474" y="4964176"/>
            <a:ext cx="128905" cy="232410"/>
          </a:xfrm>
          <a:prstGeom prst="rect">
            <a:avLst/>
          </a:prstGeom>
        </p:spPr>
        <p:txBody>
          <a:bodyPr vert="horz" wrap="square" lIns="0" tIns="0" rIns="0" bIns="0" rtlCol="0">
            <a:spAutoFit/>
          </a:bodyPr>
          <a:lstStyle/>
          <a:p>
            <a:pPr marL="12700">
              <a:lnSpc>
                <a:spcPct val="100000"/>
              </a:lnSpc>
            </a:pPr>
            <a:r>
              <a:rPr sz="1400" b="1" spc="-10" dirty="0">
                <a:solidFill>
                  <a:srgbClr val="78B2B0"/>
                </a:solidFill>
                <a:latin typeface="Trebuchet MS"/>
                <a:cs typeface="Trebuchet MS"/>
              </a:rPr>
              <a:t>3</a:t>
            </a:r>
            <a:endParaRPr sz="1400">
              <a:latin typeface="Trebuchet MS"/>
              <a:cs typeface="Trebuchet MS"/>
            </a:endParaRPr>
          </a:p>
        </p:txBody>
      </p:sp>
      <p:sp>
        <p:nvSpPr>
          <p:cNvPr id="11" name="object 11"/>
          <p:cNvSpPr txBox="1"/>
          <p:nvPr/>
        </p:nvSpPr>
        <p:spPr>
          <a:xfrm>
            <a:off x="1041702" y="4898135"/>
            <a:ext cx="2723515" cy="1078865"/>
          </a:xfrm>
          <a:prstGeom prst="rect">
            <a:avLst/>
          </a:prstGeom>
        </p:spPr>
        <p:txBody>
          <a:bodyPr vert="horz" wrap="square" lIns="0" tIns="0" rIns="0" bIns="0" rtlCol="0">
            <a:spAutoFit/>
          </a:bodyPr>
          <a:lstStyle/>
          <a:p>
            <a:pPr marL="12700">
              <a:lnSpc>
                <a:spcPct val="100000"/>
              </a:lnSpc>
            </a:pPr>
            <a:r>
              <a:rPr sz="1200" b="1" spc="-75" dirty="0">
                <a:solidFill>
                  <a:srgbClr val="383B3B"/>
                </a:solidFill>
                <a:latin typeface="Gill Sans MT"/>
                <a:cs typeface="Gill Sans MT"/>
              </a:rPr>
              <a:t>EQi </a:t>
            </a:r>
            <a:r>
              <a:rPr sz="1200" b="1" spc="-10" dirty="0">
                <a:solidFill>
                  <a:srgbClr val="383B3B"/>
                </a:solidFill>
                <a:latin typeface="Gill Sans MT"/>
                <a:cs typeface="Gill Sans MT"/>
              </a:rPr>
              <a:t>(Emotional</a:t>
            </a:r>
            <a:r>
              <a:rPr sz="1200" b="1" spc="-70" dirty="0">
                <a:solidFill>
                  <a:srgbClr val="383B3B"/>
                </a:solidFill>
                <a:latin typeface="Gill Sans MT"/>
                <a:cs typeface="Gill Sans MT"/>
              </a:rPr>
              <a:t> </a:t>
            </a:r>
            <a:r>
              <a:rPr sz="1200" b="1" spc="20" dirty="0">
                <a:solidFill>
                  <a:srgbClr val="383B3B"/>
                </a:solidFill>
                <a:latin typeface="Gill Sans MT"/>
                <a:cs typeface="Gill Sans MT"/>
              </a:rPr>
              <a:t>Intelligence)</a:t>
            </a:r>
            <a:endParaRPr sz="1200" dirty="0">
              <a:latin typeface="Gill Sans MT"/>
              <a:cs typeface="Gill Sans MT"/>
            </a:endParaRPr>
          </a:p>
          <a:p>
            <a:pPr marL="12700">
              <a:lnSpc>
                <a:spcPct val="100000"/>
              </a:lnSpc>
              <a:spcBef>
                <a:spcPts val="265"/>
              </a:spcBef>
            </a:pPr>
            <a:r>
              <a:rPr sz="1200" b="1" spc="45" dirty="0">
                <a:solidFill>
                  <a:srgbClr val="383B3B"/>
                </a:solidFill>
                <a:latin typeface="Gill Sans MT"/>
                <a:cs typeface="Gill Sans MT"/>
              </a:rPr>
              <a:t>360 </a:t>
            </a:r>
            <a:r>
              <a:rPr sz="1200" b="1" spc="15" dirty="0">
                <a:solidFill>
                  <a:srgbClr val="383B3B"/>
                </a:solidFill>
                <a:latin typeface="Gill Sans MT"/>
                <a:cs typeface="Gill Sans MT"/>
              </a:rPr>
              <a:t>Assessment: </a:t>
            </a:r>
            <a:r>
              <a:rPr sz="1200" spc="5" dirty="0">
                <a:solidFill>
                  <a:srgbClr val="383B3B"/>
                </a:solidFill>
                <a:latin typeface="Arial"/>
                <a:cs typeface="Arial"/>
              </a:rPr>
              <a:t>Gather</a:t>
            </a:r>
            <a:r>
              <a:rPr sz="1200" spc="-180" dirty="0">
                <a:solidFill>
                  <a:srgbClr val="383B3B"/>
                </a:solidFill>
                <a:latin typeface="Arial"/>
                <a:cs typeface="Arial"/>
              </a:rPr>
              <a:t> </a:t>
            </a:r>
            <a:r>
              <a:rPr lang="en-US" sz="1200" spc="-180" dirty="0">
                <a:solidFill>
                  <a:srgbClr val="383B3B"/>
                </a:solidFill>
                <a:latin typeface="Arial"/>
                <a:cs typeface="Arial"/>
              </a:rPr>
              <a:t> </a:t>
            </a:r>
            <a:r>
              <a:rPr sz="1200" spc="40" dirty="0">
                <a:solidFill>
                  <a:srgbClr val="383B3B"/>
                </a:solidFill>
                <a:latin typeface="Arial"/>
                <a:cs typeface="Arial"/>
              </a:rPr>
              <a:t>feedback</a:t>
            </a:r>
            <a:endParaRPr sz="1200" dirty="0">
              <a:latin typeface="Arial"/>
              <a:cs typeface="Arial"/>
            </a:endParaRPr>
          </a:p>
          <a:p>
            <a:pPr marL="12700" marR="5080">
              <a:lnSpc>
                <a:spcPct val="118300"/>
              </a:lnSpc>
              <a:spcBef>
                <a:spcPts val="95"/>
              </a:spcBef>
            </a:pPr>
            <a:r>
              <a:rPr sz="1200" spc="55" dirty="0">
                <a:solidFill>
                  <a:srgbClr val="383B3B"/>
                </a:solidFill>
                <a:latin typeface="Arial"/>
                <a:cs typeface="Arial"/>
              </a:rPr>
              <a:t>from </a:t>
            </a:r>
            <a:r>
              <a:rPr sz="1200" spc="25" dirty="0">
                <a:solidFill>
                  <a:srgbClr val="383B3B"/>
                </a:solidFill>
                <a:latin typeface="Arial"/>
                <a:cs typeface="Arial"/>
              </a:rPr>
              <a:t>others </a:t>
            </a:r>
            <a:r>
              <a:rPr sz="1200" spc="35" dirty="0">
                <a:solidFill>
                  <a:srgbClr val="383B3B"/>
                </a:solidFill>
                <a:latin typeface="Arial"/>
                <a:cs typeface="Arial"/>
              </a:rPr>
              <a:t>on your </a:t>
            </a:r>
            <a:r>
              <a:rPr sz="1200" spc="20" dirty="0">
                <a:solidFill>
                  <a:srgbClr val="383B3B"/>
                </a:solidFill>
                <a:latin typeface="Arial"/>
                <a:cs typeface="Arial"/>
              </a:rPr>
              <a:t>strengths,  </a:t>
            </a:r>
            <a:r>
              <a:rPr sz="1200" spc="50" dirty="0">
                <a:solidFill>
                  <a:srgbClr val="383B3B"/>
                </a:solidFill>
                <a:latin typeface="Arial"/>
                <a:cs typeface="Arial"/>
              </a:rPr>
              <a:t>development</a:t>
            </a:r>
            <a:r>
              <a:rPr sz="1200" spc="-229" dirty="0">
                <a:solidFill>
                  <a:srgbClr val="383B3B"/>
                </a:solidFill>
                <a:latin typeface="Arial"/>
                <a:cs typeface="Arial"/>
              </a:rPr>
              <a:t> </a:t>
            </a:r>
            <a:r>
              <a:rPr sz="1200" spc="-15" dirty="0">
                <a:solidFill>
                  <a:srgbClr val="383B3B"/>
                </a:solidFill>
                <a:latin typeface="Arial"/>
                <a:cs typeface="Arial"/>
              </a:rPr>
              <a:t>areas, </a:t>
            </a:r>
            <a:r>
              <a:rPr sz="1200" spc="30" dirty="0">
                <a:solidFill>
                  <a:srgbClr val="383B3B"/>
                </a:solidFill>
                <a:latin typeface="Arial"/>
                <a:cs typeface="Arial"/>
              </a:rPr>
              <a:t>and </a:t>
            </a:r>
            <a:r>
              <a:rPr sz="1200" spc="40" dirty="0">
                <a:solidFill>
                  <a:srgbClr val="383B3B"/>
                </a:solidFill>
                <a:latin typeface="Arial"/>
                <a:cs typeface="Arial"/>
              </a:rPr>
              <a:t>the </a:t>
            </a:r>
            <a:r>
              <a:rPr sz="1200" spc="20" dirty="0">
                <a:solidFill>
                  <a:srgbClr val="383B3B"/>
                </a:solidFill>
                <a:latin typeface="Arial"/>
                <a:cs typeface="Arial"/>
              </a:rPr>
              <a:t>behaviors  </a:t>
            </a:r>
            <a:r>
              <a:rPr sz="1200" spc="40" dirty="0">
                <a:solidFill>
                  <a:srgbClr val="383B3B"/>
                </a:solidFill>
                <a:latin typeface="Arial"/>
                <a:cs typeface="Arial"/>
              </a:rPr>
              <a:t>you</a:t>
            </a:r>
            <a:r>
              <a:rPr sz="1200" spc="-45" dirty="0">
                <a:solidFill>
                  <a:srgbClr val="383B3B"/>
                </a:solidFill>
                <a:latin typeface="Arial"/>
                <a:cs typeface="Arial"/>
              </a:rPr>
              <a:t> </a:t>
            </a:r>
            <a:r>
              <a:rPr sz="1200" spc="30" dirty="0">
                <a:solidFill>
                  <a:srgbClr val="383B3B"/>
                </a:solidFill>
                <a:latin typeface="Arial"/>
                <a:cs typeface="Arial"/>
              </a:rPr>
              <a:t>consistently</a:t>
            </a:r>
            <a:r>
              <a:rPr sz="1200" spc="-45" dirty="0">
                <a:solidFill>
                  <a:srgbClr val="383B3B"/>
                </a:solidFill>
                <a:latin typeface="Arial"/>
                <a:cs typeface="Arial"/>
              </a:rPr>
              <a:t> </a:t>
            </a:r>
            <a:r>
              <a:rPr sz="1200" spc="55" dirty="0">
                <a:solidFill>
                  <a:srgbClr val="383B3B"/>
                </a:solidFill>
                <a:latin typeface="Arial"/>
                <a:cs typeface="Arial"/>
              </a:rPr>
              <a:t>put</a:t>
            </a:r>
            <a:r>
              <a:rPr sz="1200" spc="-50" dirty="0">
                <a:solidFill>
                  <a:srgbClr val="383B3B"/>
                </a:solidFill>
                <a:latin typeface="Arial"/>
                <a:cs typeface="Arial"/>
              </a:rPr>
              <a:t> </a:t>
            </a:r>
            <a:r>
              <a:rPr sz="1200" spc="30" dirty="0">
                <a:solidFill>
                  <a:srgbClr val="383B3B"/>
                </a:solidFill>
                <a:latin typeface="Arial"/>
                <a:cs typeface="Arial"/>
              </a:rPr>
              <a:t>into</a:t>
            </a:r>
            <a:r>
              <a:rPr sz="1200" spc="-50" dirty="0">
                <a:solidFill>
                  <a:srgbClr val="383B3B"/>
                </a:solidFill>
                <a:latin typeface="Arial"/>
                <a:cs typeface="Arial"/>
              </a:rPr>
              <a:t> </a:t>
            </a:r>
            <a:r>
              <a:rPr sz="1200" spc="40" dirty="0">
                <a:solidFill>
                  <a:srgbClr val="383B3B"/>
                </a:solidFill>
                <a:latin typeface="Arial"/>
                <a:cs typeface="Arial"/>
              </a:rPr>
              <a:t>the</a:t>
            </a:r>
            <a:r>
              <a:rPr sz="1200" spc="-50" dirty="0">
                <a:solidFill>
                  <a:srgbClr val="383B3B"/>
                </a:solidFill>
                <a:latin typeface="Arial"/>
                <a:cs typeface="Arial"/>
              </a:rPr>
              <a:t> </a:t>
            </a:r>
            <a:r>
              <a:rPr sz="1200" spc="30" dirty="0">
                <a:solidFill>
                  <a:srgbClr val="383B3B"/>
                </a:solidFill>
                <a:latin typeface="Arial"/>
                <a:cs typeface="Arial"/>
              </a:rPr>
              <a:t>world.</a:t>
            </a:r>
            <a:endParaRPr sz="1200" dirty="0">
              <a:latin typeface="Arial"/>
              <a:cs typeface="Arial"/>
            </a:endParaRPr>
          </a:p>
        </p:txBody>
      </p:sp>
      <p:sp>
        <p:nvSpPr>
          <p:cNvPr id="12" name="object 12"/>
          <p:cNvSpPr/>
          <p:nvPr/>
        </p:nvSpPr>
        <p:spPr>
          <a:xfrm>
            <a:off x="3964709" y="1837274"/>
            <a:ext cx="443865" cy="443865"/>
          </a:xfrm>
          <a:custGeom>
            <a:avLst/>
            <a:gdLst/>
            <a:ahLst/>
            <a:cxnLst/>
            <a:rect l="l" t="t" r="r" b="b"/>
            <a:pathLst>
              <a:path w="443864" h="443864">
                <a:moveTo>
                  <a:pt x="0" y="221673"/>
                </a:moveTo>
                <a:lnTo>
                  <a:pt x="4503" y="176998"/>
                </a:lnTo>
                <a:lnTo>
                  <a:pt x="17420" y="135387"/>
                </a:lnTo>
                <a:lnTo>
                  <a:pt x="37858" y="97733"/>
                </a:lnTo>
                <a:lnTo>
                  <a:pt x="64926" y="64926"/>
                </a:lnTo>
                <a:lnTo>
                  <a:pt x="97733" y="37858"/>
                </a:lnTo>
                <a:lnTo>
                  <a:pt x="135387" y="17420"/>
                </a:lnTo>
                <a:lnTo>
                  <a:pt x="176998" y="4503"/>
                </a:lnTo>
                <a:lnTo>
                  <a:pt x="221673" y="0"/>
                </a:lnTo>
                <a:lnTo>
                  <a:pt x="266347" y="4503"/>
                </a:lnTo>
                <a:lnTo>
                  <a:pt x="307958" y="17420"/>
                </a:lnTo>
                <a:lnTo>
                  <a:pt x="345612" y="37858"/>
                </a:lnTo>
                <a:lnTo>
                  <a:pt x="378419" y="64926"/>
                </a:lnTo>
                <a:lnTo>
                  <a:pt x="405487" y="97733"/>
                </a:lnTo>
                <a:lnTo>
                  <a:pt x="425925" y="135387"/>
                </a:lnTo>
                <a:lnTo>
                  <a:pt x="438842" y="176998"/>
                </a:lnTo>
                <a:lnTo>
                  <a:pt x="443346" y="221673"/>
                </a:lnTo>
                <a:lnTo>
                  <a:pt x="438842" y="266347"/>
                </a:lnTo>
                <a:lnTo>
                  <a:pt x="425925" y="307958"/>
                </a:lnTo>
                <a:lnTo>
                  <a:pt x="405487" y="345612"/>
                </a:lnTo>
                <a:lnTo>
                  <a:pt x="378419" y="378419"/>
                </a:lnTo>
                <a:lnTo>
                  <a:pt x="345612" y="405487"/>
                </a:lnTo>
                <a:lnTo>
                  <a:pt x="307958" y="425925"/>
                </a:lnTo>
                <a:lnTo>
                  <a:pt x="266347" y="438842"/>
                </a:lnTo>
                <a:lnTo>
                  <a:pt x="221673" y="443346"/>
                </a:lnTo>
                <a:lnTo>
                  <a:pt x="176998" y="438842"/>
                </a:lnTo>
                <a:lnTo>
                  <a:pt x="135387" y="425925"/>
                </a:lnTo>
                <a:lnTo>
                  <a:pt x="97733" y="405487"/>
                </a:lnTo>
                <a:lnTo>
                  <a:pt x="64926" y="378419"/>
                </a:lnTo>
                <a:lnTo>
                  <a:pt x="37858" y="345612"/>
                </a:lnTo>
                <a:lnTo>
                  <a:pt x="17420" y="307958"/>
                </a:lnTo>
                <a:lnTo>
                  <a:pt x="4503" y="266347"/>
                </a:lnTo>
                <a:lnTo>
                  <a:pt x="0" y="221673"/>
                </a:lnTo>
                <a:close/>
              </a:path>
            </a:pathLst>
          </a:custGeom>
          <a:ln w="19050">
            <a:solidFill>
              <a:srgbClr val="383B3B"/>
            </a:solidFill>
          </a:ln>
        </p:spPr>
        <p:txBody>
          <a:bodyPr wrap="square" lIns="0" tIns="0" rIns="0" bIns="0" rtlCol="0"/>
          <a:lstStyle/>
          <a:p>
            <a:endParaRPr/>
          </a:p>
        </p:txBody>
      </p:sp>
      <p:sp>
        <p:nvSpPr>
          <p:cNvPr id="13" name="object 13"/>
          <p:cNvSpPr txBox="1"/>
          <p:nvPr/>
        </p:nvSpPr>
        <p:spPr>
          <a:xfrm>
            <a:off x="4120515" y="1943607"/>
            <a:ext cx="133985" cy="232410"/>
          </a:xfrm>
          <a:prstGeom prst="rect">
            <a:avLst/>
          </a:prstGeom>
        </p:spPr>
        <p:txBody>
          <a:bodyPr vert="horz" wrap="square" lIns="0" tIns="0" rIns="0" bIns="0" rtlCol="0">
            <a:spAutoFit/>
          </a:bodyPr>
          <a:lstStyle/>
          <a:p>
            <a:pPr marL="12700">
              <a:lnSpc>
                <a:spcPct val="100000"/>
              </a:lnSpc>
            </a:pPr>
            <a:r>
              <a:rPr sz="1400" b="1" spc="30" dirty="0">
                <a:solidFill>
                  <a:srgbClr val="78B2B0"/>
                </a:solidFill>
                <a:latin typeface="Trebuchet MS"/>
                <a:cs typeface="Trebuchet MS"/>
              </a:rPr>
              <a:t>6</a:t>
            </a:r>
            <a:endParaRPr sz="1400">
              <a:latin typeface="Trebuchet MS"/>
              <a:cs typeface="Trebuchet MS"/>
            </a:endParaRPr>
          </a:p>
        </p:txBody>
      </p:sp>
      <p:sp>
        <p:nvSpPr>
          <p:cNvPr id="14" name="object 14"/>
          <p:cNvSpPr txBox="1"/>
          <p:nvPr/>
        </p:nvSpPr>
        <p:spPr>
          <a:xfrm>
            <a:off x="4526123" y="1859280"/>
            <a:ext cx="2578735" cy="862330"/>
          </a:xfrm>
          <a:prstGeom prst="rect">
            <a:avLst/>
          </a:prstGeom>
        </p:spPr>
        <p:txBody>
          <a:bodyPr vert="horz" wrap="square" lIns="0" tIns="0" rIns="0" bIns="0" rtlCol="0">
            <a:spAutoFit/>
          </a:bodyPr>
          <a:lstStyle/>
          <a:p>
            <a:pPr marL="12700">
              <a:lnSpc>
                <a:spcPct val="100000"/>
              </a:lnSpc>
            </a:pPr>
            <a:r>
              <a:rPr sz="1200" b="1" spc="-15" dirty="0">
                <a:solidFill>
                  <a:srgbClr val="383B3B"/>
                </a:solidFill>
                <a:latin typeface="Gill Sans MT"/>
                <a:cs typeface="Gill Sans MT"/>
              </a:rPr>
              <a:t>Community</a:t>
            </a:r>
            <a:r>
              <a:rPr sz="1200" b="1" spc="-80" dirty="0">
                <a:solidFill>
                  <a:srgbClr val="383B3B"/>
                </a:solidFill>
                <a:latin typeface="Gill Sans MT"/>
                <a:cs typeface="Gill Sans MT"/>
              </a:rPr>
              <a:t> </a:t>
            </a:r>
            <a:r>
              <a:rPr sz="1200" b="1" spc="15" dirty="0">
                <a:solidFill>
                  <a:srgbClr val="383B3B"/>
                </a:solidFill>
                <a:latin typeface="Gill Sans MT"/>
                <a:cs typeface="Gill Sans MT"/>
              </a:rPr>
              <a:t>Building:</a:t>
            </a:r>
            <a:endParaRPr sz="1200">
              <a:latin typeface="Gill Sans MT"/>
              <a:cs typeface="Gill Sans MT"/>
            </a:endParaRPr>
          </a:p>
          <a:p>
            <a:pPr marL="12700">
              <a:lnSpc>
                <a:spcPct val="100000"/>
              </a:lnSpc>
              <a:spcBef>
                <a:spcPts val="260"/>
              </a:spcBef>
            </a:pPr>
            <a:r>
              <a:rPr sz="1200" spc="30" dirty="0">
                <a:solidFill>
                  <a:srgbClr val="383B3B"/>
                </a:solidFill>
                <a:latin typeface="Arial"/>
                <a:cs typeface="Arial"/>
              </a:rPr>
              <a:t>Connect</a:t>
            </a:r>
            <a:r>
              <a:rPr sz="1200" spc="-45" dirty="0">
                <a:solidFill>
                  <a:srgbClr val="383B3B"/>
                </a:solidFill>
                <a:latin typeface="Arial"/>
                <a:cs typeface="Arial"/>
              </a:rPr>
              <a:t> </a:t>
            </a:r>
            <a:r>
              <a:rPr sz="1200" spc="30" dirty="0">
                <a:solidFill>
                  <a:srgbClr val="383B3B"/>
                </a:solidFill>
                <a:latin typeface="Arial"/>
                <a:cs typeface="Arial"/>
              </a:rPr>
              <a:t>and</a:t>
            </a:r>
            <a:r>
              <a:rPr sz="1200" spc="-35" dirty="0">
                <a:solidFill>
                  <a:srgbClr val="383B3B"/>
                </a:solidFill>
                <a:latin typeface="Arial"/>
                <a:cs typeface="Arial"/>
              </a:rPr>
              <a:t> </a:t>
            </a:r>
            <a:r>
              <a:rPr sz="1200" spc="20" dirty="0">
                <a:solidFill>
                  <a:srgbClr val="383B3B"/>
                </a:solidFill>
                <a:latin typeface="Arial"/>
                <a:cs typeface="Arial"/>
              </a:rPr>
              <a:t>learn</a:t>
            </a:r>
            <a:r>
              <a:rPr sz="1200" spc="-40" dirty="0">
                <a:solidFill>
                  <a:srgbClr val="383B3B"/>
                </a:solidFill>
                <a:latin typeface="Arial"/>
                <a:cs typeface="Arial"/>
              </a:rPr>
              <a:t> </a:t>
            </a:r>
            <a:r>
              <a:rPr sz="1200" spc="45" dirty="0">
                <a:solidFill>
                  <a:srgbClr val="383B3B"/>
                </a:solidFill>
                <a:latin typeface="Arial"/>
                <a:cs typeface="Arial"/>
              </a:rPr>
              <a:t>with</a:t>
            </a:r>
            <a:r>
              <a:rPr sz="1200" spc="-40" dirty="0">
                <a:solidFill>
                  <a:srgbClr val="383B3B"/>
                </a:solidFill>
                <a:latin typeface="Arial"/>
                <a:cs typeface="Arial"/>
              </a:rPr>
              <a:t> </a:t>
            </a:r>
            <a:r>
              <a:rPr sz="1200" spc="25" dirty="0">
                <a:solidFill>
                  <a:srgbClr val="383B3B"/>
                </a:solidFill>
                <a:latin typeface="Arial"/>
                <a:cs typeface="Arial"/>
              </a:rPr>
              <a:t>others</a:t>
            </a:r>
            <a:r>
              <a:rPr sz="1200" spc="-45" dirty="0">
                <a:solidFill>
                  <a:srgbClr val="383B3B"/>
                </a:solidFill>
                <a:latin typeface="Arial"/>
                <a:cs typeface="Arial"/>
              </a:rPr>
              <a:t> </a:t>
            </a:r>
            <a:r>
              <a:rPr sz="1200" spc="40" dirty="0">
                <a:solidFill>
                  <a:srgbClr val="383B3B"/>
                </a:solidFill>
                <a:latin typeface="Arial"/>
                <a:cs typeface="Arial"/>
              </a:rPr>
              <a:t>going</a:t>
            </a:r>
            <a:endParaRPr sz="1200">
              <a:latin typeface="Arial"/>
              <a:cs typeface="Arial"/>
            </a:endParaRPr>
          </a:p>
          <a:p>
            <a:pPr marL="12700" marR="93980">
              <a:lnSpc>
                <a:spcPct val="118300"/>
              </a:lnSpc>
              <a:spcBef>
                <a:spcPts val="90"/>
              </a:spcBef>
            </a:pPr>
            <a:r>
              <a:rPr sz="1200" spc="40" dirty="0">
                <a:solidFill>
                  <a:srgbClr val="383B3B"/>
                </a:solidFill>
                <a:latin typeface="Arial"/>
                <a:cs typeface="Arial"/>
              </a:rPr>
              <a:t>through </a:t>
            </a:r>
            <a:r>
              <a:rPr sz="1200" spc="15" dirty="0">
                <a:solidFill>
                  <a:srgbClr val="383B3B"/>
                </a:solidFill>
                <a:latin typeface="Arial"/>
                <a:cs typeface="Arial"/>
              </a:rPr>
              <a:t>similar </a:t>
            </a:r>
            <a:r>
              <a:rPr sz="1200" spc="25" dirty="0">
                <a:solidFill>
                  <a:srgbClr val="383B3B"/>
                </a:solidFill>
                <a:latin typeface="Arial"/>
                <a:cs typeface="Arial"/>
              </a:rPr>
              <a:t>experiences</a:t>
            </a:r>
            <a:r>
              <a:rPr sz="1200" spc="-235" dirty="0">
                <a:solidFill>
                  <a:srgbClr val="383B3B"/>
                </a:solidFill>
                <a:latin typeface="Arial"/>
                <a:cs typeface="Arial"/>
              </a:rPr>
              <a:t> </a:t>
            </a:r>
            <a:r>
              <a:rPr sz="1200" spc="10" dirty="0">
                <a:solidFill>
                  <a:srgbClr val="383B3B"/>
                </a:solidFill>
                <a:latin typeface="Arial"/>
                <a:cs typeface="Arial"/>
              </a:rPr>
              <a:t>in </a:t>
            </a:r>
            <a:r>
              <a:rPr sz="1200" spc="25" dirty="0">
                <a:solidFill>
                  <a:srgbClr val="383B3B"/>
                </a:solidFill>
                <a:latin typeface="Arial"/>
                <a:cs typeface="Arial"/>
              </a:rPr>
              <a:t>their  leadership</a:t>
            </a:r>
            <a:r>
              <a:rPr sz="1200" spc="-75" dirty="0">
                <a:solidFill>
                  <a:srgbClr val="383B3B"/>
                </a:solidFill>
                <a:latin typeface="Arial"/>
                <a:cs typeface="Arial"/>
              </a:rPr>
              <a:t> </a:t>
            </a:r>
            <a:r>
              <a:rPr sz="1200" spc="5" dirty="0">
                <a:solidFill>
                  <a:srgbClr val="383B3B"/>
                </a:solidFill>
                <a:latin typeface="Arial"/>
                <a:cs typeface="Arial"/>
              </a:rPr>
              <a:t>journeys.</a:t>
            </a:r>
            <a:endParaRPr sz="1200">
              <a:latin typeface="Arial"/>
              <a:cs typeface="Arial"/>
            </a:endParaRPr>
          </a:p>
        </p:txBody>
      </p:sp>
      <p:sp>
        <p:nvSpPr>
          <p:cNvPr id="15" name="object 15"/>
          <p:cNvSpPr/>
          <p:nvPr/>
        </p:nvSpPr>
        <p:spPr>
          <a:xfrm>
            <a:off x="3964709" y="3024649"/>
            <a:ext cx="443865" cy="443865"/>
          </a:xfrm>
          <a:custGeom>
            <a:avLst/>
            <a:gdLst/>
            <a:ahLst/>
            <a:cxnLst/>
            <a:rect l="l" t="t" r="r" b="b"/>
            <a:pathLst>
              <a:path w="443864" h="443864">
                <a:moveTo>
                  <a:pt x="0" y="221673"/>
                </a:moveTo>
                <a:lnTo>
                  <a:pt x="4503" y="176998"/>
                </a:lnTo>
                <a:lnTo>
                  <a:pt x="17420" y="135387"/>
                </a:lnTo>
                <a:lnTo>
                  <a:pt x="37858" y="97733"/>
                </a:lnTo>
                <a:lnTo>
                  <a:pt x="64926" y="64926"/>
                </a:lnTo>
                <a:lnTo>
                  <a:pt x="97733" y="37858"/>
                </a:lnTo>
                <a:lnTo>
                  <a:pt x="135387" y="17420"/>
                </a:lnTo>
                <a:lnTo>
                  <a:pt x="176998" y="4503"/>
                </a:lnTo>
                <a:lnTo>
                  <a:pt x="221673" y="0"/>
                </a:lnTo>
                <a:lnTo>
                  <a:pt x="266347" y="4503"/>
                </a:lnTo>
                <a:lnTo>
                  <a:pt x="307958" y="17420"/>
                </a:lnTo>
                <a:lnTo>
                  <a:pt x="345612" y="37858"/>
                </a:lnTo>
                <a:lnTo>
                  <a:pt x="378419" y="64926"/>
                </a:lnTo>
                <a:lnTo>
                  <a:pt x="405487" y="97733"/>
                </a:lnTo>
                <a:lnTo>
                  <a:pt x="425925" y="135387"/>
                </a:lnTo>
                <a:lnTo>
                  <a:pt x="438842" y="176998"/>
                </a:lnTo>
                <a:lnTo>
                  <a:pt x="443346" y="221673"/>
                </a:lnTo>
                <a:lnTo>
                  <a:pt x="438842" y="266347"/>
                </a:lnTo>
                <a:lnTo>
                  <a:pt x="425925" y="307958"/>
                </a:lnTo>
                <a:lnTo>
                  <a:pt x="405487" y="345612"/>
                </a:lnTo>
                <a:lnTo>
                  <a:pt x="378419" y="378419"/>
                </a:lnTo>
                <a:lnTo>
                  <a:pt x="345612" y="405487"/>
                </a:lnTo>
                <a:lnTo>
                  <a:pt x="307958" y="425925"/>
                </a:lnTo>
                <a:lnTo>
                  <a:pt x="266347" y="438842"/>
                </a:lnTo>
                <a:lnTo>
                  <a:pt x="221673" y="443346"/>
                </a:lnTo>
                <a:lnTo>
                  <a:pt x="176998" y="438842"/>
                </a:lnTo>
                <a:lnTo>
                  <a:pt x="135387" y="425925"/>
                </a:lnTo>
                <a:lnTo>
                  <a:pt x="97733" y="405487"/>
                </a:lnTo>
                <a:lnTo>
                  <a:pt x="64926" y="378419"/>
                </a:lnTo>
                <a:lnTo>
                  <a:pt x="37858" y="345612"/>
                </a:lnTo>
                <a:lnTo>
                  <a:pt x="17420" y="307958"/>
                </a:lnTo>
                <a:lnTo>
                  <a:pt x="4503" y="266347"/>
                </a:lnTo>
                <a:lnTo>
                  <a:pt x="0" y="221673"/>
                </a:lnTo>
                <a:close/>
              </a:path>
            </a:pathLst>
          </a:custGeom>
          <a:ln w="19050">
            <a:solidFill>
              <a:srgbClr val="383B3B"/>
            </a:solidFill>
          </a:ln>
        </p:spPr>
        <p:txBody>
          <a:bodyPr wrap="square" lIns="0" tIns="0" rIns="0" bIns="0" rtlCol="0"/>
          <a:lstStyle/>
          <a:p>
            <a:endParaRPr/>
          </a:p>
        </p:txBody>
      </p:sp>
      <p:sp>
        <p:nvSpPr>
          <p:cNvPr id="16" name="object 16"/>
          <p:cNvSpPr txBox="1"/>
          <p:nvPr/>
        </p:nvSpPr>
        <p:spPr>
          <a:xfrm>
            <a:off x="4122102" y="3107943"/>
            <a:ext cx="131445" cy="232410"/>
          </a:xfrm>
          <a:prstGeom prst="rect">
            <a:avLst/>
          </a:prstGeom>
        </p:spPr>
        <p:txBody>
          <a:bodyPr vert="horz" wrap="square" lIns="0" tIns="0" rIns="0" bIns="0" rtlCol="0">
            <a:spAutoFit/>
          </a:bodyPr>
          <a:lstStyle/>
          <a:p>
            <a:pPr marL="12700">
              <a:lnSpc>
                <a:spcPct val="100000"/>
              </a:lnSpc>
            </a:pPr>
            <a:r>
              <a:rPr sz="1400" b="1" spc="5" dirty="0">
                <a:solidFill>
                  <a:srgbClr val="78B2B0"/>
                </a:solidFill>
                <a:latin typeface="Trebuchet MS"/>
                <a:cs typeface="Trebuchet MS"/>
              </a:rPr>
              <a:t>7</a:t>
            </a:r>
            <a:endParaRPr sz="1400">
              <a:latin typeface="Trebuchet MS"/>
              <a:cs typeface="Trebuchet MS"/>
            </a:endParaRPr>
          </a:p>
        </p:txBody>
      </p:sp>
      <p:sp>
        <p:nvSpPr>
          <p:cNvPr id="17" name="object 17"/>
          <p:cNvSpPr txBox="1"/>
          <p:nvPr/>
        </p:nvSpPr>
        <p:spPr>
          <a:xfrm>
            <a:off x="4526123" y="3007278"/>
            <a:ext cx="2623820" cy="1561465"/>
          </a:xfrm>
          <a:prstGeom prst="rect">
            <a:avLst/>
          </a:prstGeom>
        </p:spPr>
        <p:txBody>
          <a:bodyPr vert="horz" wrap="square" lIns="0" tIns="37465" rIns="0" bIns="0" rtlCol="0">
            <a:spAutoFit/>
          </a:bodyPr>
          <a:lstStyle/>
          <a:p>
            <a:pPr marL="12700">
              <a:lnSpc>
                <a:spcPct val="100000"/>
              </a:lnSpc>
              <a:spcBef>
                <a:spcPts val="295"/>
              </a:spcBef>
            </a:pPr>
            <a:r>
              <a:rPr lang="en-US" sz="1200" b="1" spc="5" dirty="0">
                <a:solidFill>
                  <a:srgbClr val="383B3B"/>
                </a:solidFill>
                <a:latin typeface="Gill Sans MT"/>
                <a:cs typeface="Gill Sans MT"/>
              </a:rPr>
              <a:t>Modules</a:t>
            </a:r>
            <a:r>
              <a:rPr sz="1200" b="1" spc="5" dirty="0">
                <a:solidFill>
                  <a:srgbClr val="383B3B"/>
                </a:solidFill>
                <a:latin typeface="Gill Sans MT"/>
                <a:cs typeface="Gill Sans MT"/>
              </a:rPr>
              <a:t> </a:t>
            </a:r>
            <a:r>
              <a:rPr sz="1200" b="1" spc="15" dirty="0">
                <a:solidFill>
                  <a:srgbClr val="383B3B"/>
                </a:solidFill>
                <a:latin typeface="Gill Sans MT"/>
                <a:cs typeface="Gill Sans MT"/>
              </a:rPr>
              <a:t>on </a:t>
            </a:r>
            <a:r>
              <a:rPr sz="1200" b="1" dirty="0">
                <a:solidFill>
                  <a:srgbClr val="383B3B"/>
                </a:solidFill>
                <a:latin typeface="Gill Sans MT"/>
                <a:cs typeface="Gill Sans MT"/>
              </a:rPr>
              <a:t>Dynamic</a:t>
            </a:r>
            <a:r>
              <a:rPr sz="1200" b="1" spc="-215" dirty="0">
                <a:solidFill>
                  <a:srgbClr val="383B3B"/>
                </a:solidFill>
                <a:latin typeface="Gill Sans MT"/>
                <a:cs typeface="Gill Sans MT"/>
              </a:rPr>
              <a:t> </a:t>
            </a:r>
            <a:r>
              <a:rPr sz="1200" b="1" dirty="0">
                <a:solidFill>
                  <a:srgbClr val="383B3B"/>
                </a:solidFill>
                <a:latin typeface="Gill Sans MT"/>
                <a:cs typeface="Gill Sans MT"/>
              </a:rPr>
              <a:t>Topics:</a:t>
            </a:r>
            <a:endParaRPr sz="1200" dirty="0">
              <a:latin typeface="Gill Sans MT"/>
              <a:cs typeface="Gill Sans MT"/>
            </a:endParaRPr>
          </a:p>
          <a:p>
            <a:pPr marL="12700">
              <a:lnSpc>
                <a:spcPct val="100000"/>
              </a:lnSpc>
              <a:spcBef>
                <a:spcPts val="260"/>
              </a:spcBef>
            </a:pPr>
            <a:r>
              <a:rPr sz="1200" spc="15" dirty="0">
                <a:solidFill>
                  <a:srgbClr val="383B3B"/>
                </a:solidFill>
                <a:latin typeface="Arial"/>
                <a:cs typeface="Arial"/>
              </a:rPr>
              <a:t>Participate </a:t>
            </a:r>
            <a:r>
              <a:rPr sz="1200" spc="10" dirty="0">
                <a:solidFill>
                  <a:srgbClr val="383B3B"/>
                </a:solidFill>
                <a:latin typeface="Arial"/>
                <a:cs typeface="Arial"/>
              </a:rPr>
              <a:t>in </a:t>
            </a:r>
            <a:r>
              <a:rPr sz="1200" spc="30" dirty="0">
                <a:solidFill>
                  <a:srgbClr val="383B3B"/>
                </a:solidFill>
                <a:latin typeface="Arial"/>
                <a:cs typeface="Arial"/>
              </a:rPr>
              <a:t>and</a:t>
            </a:r>
            <a:r>
              <a:rPr sz="1200" spc="-165" dirty="0">
                <a:solidFill>
                  <a:srgbClr val="383B3B"/>
                </a:solidFill>
                <a:latin typeface="Arial"/>
                <a:cs typeface="Arial"/>
              </a:rPr>
              <a:t> </a:t>
            </a:r>
            <a:r>
              <a:rPr sz="1200" spc="30" dirty="0">
                <a:solidFill>
                  <a:srgbClr val="383B3B"/>
                </a:solidFill>
                <a:latin typeface="Arial"/>
                <a:cs typeface="Arial"/>
              </a:rPr>
              <a:t>experience</a:t>
            </a:r>
            <a:endParaRPr sz="1200" dirty="0">
              <a:latin typeface="Arial"/>
              <a:cs typeface="Arial"/>
            </a:endParaRPr>
          </a:p>
          <a:p>
            <a:pPr marL="12700" marR="5080">
              <a:lnSpc>
                <a:spcPct val="120000"/>
              </a:lnSpc>
              <a:spcBef>
                <a:spcPts val="70"/>
              </a:spcBef>
            </a:pPr>
            <a:r>
              <a:rPr sz="1200" spc="30" dirty="0">
                <a:solidFill>
                  <a:srgbClr val="383B3B"/>
                </a:solidFill>
                <a:latin typeface="Arial"/>
                <a:cs typeface="Arial"/>
              </a:rPr>
              <a:t>informative </a:t>
            </a:r>
            <a:r>
              <a:rPr sz="1200" spc="20" dirty="0">
                <a:solidFill>
                  <a:srgbClr val="383B3B"/>
                </a:solidFill>
                <a:latin typeface="Arial"/>
                <a:cs typeface="Arial"/>
              </a:rPr>
              <a:t>workshops, </a:t>
            </a:r>
            <a:r>
              <a:rPr sz="1200" spc="40" dirty="0">
                <a:solidFill>
                  <a:srgbClr val="383B3B"/>
                </a:solidFill>
                <a:latin typeface="Arial"/>
                <a:cs typeface="Arial"/>
              </a:rPr>
              <a:t>building</a:t>
            </a:r>
            <a:r>
              <a:rPr sz="1200" spc="-185" dirty="0">
                <a:solidFill>
                  <a:srgbClr val="383B3B"/>
                </a:solidFill>
                <a:latin typeface="Arial"/>
                <a:cs typeface="Arial"/>
              </a:rPr>
              <a:t> </a:t>
            </a:r>
            <a:r>
              <a:rPr sz="1200" spc="35" dirty="0">
                <a:solidFill>
                  <a:srgbClr val="383B3B"/>
                </a:solidFill>
                <a:latin typeface="Arial"/>
                <a:cs typeface="Arial"/>
              </a:rPr>
              <a:t>your  </a:t>
            </a:r>
            <a:r>
              <a:rPr lang="en-US" sz="1200" spc="20" dirty="0">
                <a:solidFill>
                  <a:srgbClr val="383B3B"/>
                </a:solidFill>
                <a:latin typeface="Arial"/>
                <a:cs typeface="Arial"/>
              </a:rPr>
              <a:t>e</a:t>
            </a:r>
            <a:r>
              <a:rPr sz="1200" spc="20" dirty="0">
                <a:solidFill>
                  <a:srgbClr val="383B3B"/>
                </a:solidFill>
                <a:latin typeface="Arial"/>
                <a:cs typeface="Arial"/>
              </a:rPr>
              <a:t>xecutive </a:t>
            </a:r>
            <a:r>
              <a:rPr sz="1200" spc="5" dirty="0">
                <a:solidFill>
                  <a:srgbClr val="383B3B"/>
                </a:solidFill>
                <a:latin typeface="Arial"/>
                <a:cs typeface="Arial"/>
              </a:rPr>
              <a:t>Brand, </a:t>
            </a:r>
            <a:r>
              <a:rPr sz="1200" spc="35" dirty="0">
                <a:solidFill>
                  <a:srgbClr val="383B3B"/>
                </a:solidFill>
                <a:latin typeface="Arial"/>
                <a:cs typeface="Arial"/>
              </a:rPr>
              <a:t>influencing </a:t>
            </a:r>
            <a:r>
              <a:rPr sz="1200" spc="30" dirty="0">
                <a:solidFill>
                  <a:srgbClr val="383B3B"/>
                </a:solidFill>
                <a:latin typeface="Arial"/>
                <a:cs typeface="Arial"/>
              </a:rPr>
              <a:t>and  </a:t>
            </a:r>
            <a:r>
              <a:rPr sz="1200" spc="25" dirty="0">
                <a:solidFill>
                  <a:srgbClr val="383B3B"/>
                </a:solidFill>
                <a:latin typeface="Arial"/>
                <a:cs typeface="Arial"/>
              </a:rPr>
              <a:t>negotiating, </a:t>
            </a:r>
            <a:r>
              <a:rPr sz="1200" spc="20" dirty="0">
                <a:solidFill>
                  <a:srgbClr val="383B3B"/>
                </a:solidFill>
                <a:latin typeface="Arial"/>
                <a:cs typeface="Arial"/>
              </a:rPr>
              <a:t>initiating </a:t>
            </a:r>
            <a:r>
              <a:rPr sz="1200" spc="45" dirty="0">
                <a:solidFill>
                  <a:srgbClr val="383B3B"/>
                </a:solidFill>
                <a:latin typeface="Arial"/>
                <a:cs typeface="Arial"/>
              </a:rPr>
              <a:t>difficult  </a:t>
            </a:r>
            <a:r>
              <a:rPr sz="1200" spc="15" dirty="0">
                <a:solidFill>
                  <a:srgbClr val="383B3B"/>
                </a:solidFill>
                <a:latin typeface="Arial"/>
                <a:cs typeface="Arial"/>
              </a:rPr>
              <a:t>conversations, </a:t>
            </a:r>
            <a:r>
              <a:rPr sz="1200" spc="30" dirty="0">
                <a:solidFill>
                  <a:srgbClr val="383B3B"/>
                </a:solidFill>
                <a:latin typeface="Arial"/>
                <a:cs typeface="Arial"/>
              </a:rPr>
              <a:t>and fostering  </a:t>
            </a:r>
            <a:r>
              <a:rPr sz="1200" spc="35" dirty="0">
                <a:solidFill>
                  <a:srgbClr val="383B3B"/>
                </a:solidFill>
                <a:latin typeface="Arial"/>
                <a:cs typeface="Arial"/>
              </a:rPr>
              <a:t>psychological </a:t>
            </a:r>
            <a:r>
              <a:rPr sz="1200" spc="20" dirty="0">
                <a:solidFill>
                  <a:srgbClr val="383B3B"/>
                </a:solidFill>
                <a:latin typeface="Arial"/>
                <a:cs typeface="Arial"/>
              </a:rPr>
              <a:t>safety—among</a:t>
            </a:r>
            <a:r>
              <a:rPr sz="1200" spc="-150" dirty="0">
                <a:solidFill>
                  <a:srgbClr val="383B3B"/>
                </a:solidFill>
                <a:latin typeface="Arial"/>
                <a:cs typeface="Arial"/>
              </a:rPr>
              <a:t> </a:t>
            </a:r>
            <a:r>
              <a:rPr sz="1200" spc="5" dirty="0">
                <a:solidFill>
                  <a:srgbClr val="383B3B"/>
                </a:solidFill>
                <a:latin typeface="Arial"/>
                <a:cs typeface="Arial"/>
              </a:rPr>
              <a:t>others.</a:t>
            </a:r>
            <a:endParaRPr sz="1200" dirty="0">
              <a:latin typeface="Arial"/>
              <a:cs typeface="Arial"/>
            </a:endParaRPr>
          </a:p>
        </p:txBody>
      </p:sp>
      <p:sp>
        <p:nvSpPr>
          <p:cNvPr id="18" name="object 18"/>
          <p:cNvSpPr/>
          <p:nvPr/>
        </p:nvSpPr>
        <p:spPr>
          <a:xfrm>
            <a:off x="3964709" y="4876821"/>
            <a:ext cx="443865" cy="443865"/>
          </a:xfrm>
          <a:custGeom>
            <a:avLst/>
            <a:gdLst/>
            <a:ahLst/>
            <a:cxnLst/>
            <a:rect l="l" t="t" r="r" b="b"/>
            <a:pathLst>
              <a:path w="443864" h="443864">
                <a:moveTo>
                  <a:pt x="0" y="221673"/>
                </a:moveTo>
                <a:lnTo>
                  <a:pt x="4503" y="176998"/>
                </a:lnTo>
                <a:lnTo>
                  <a:pt x="17420" y="135387"/>
                </a:lnTo>
                <a:lnTo>
                  <a:pt x="37858" y="97733"/>
                </a:lnTo>
                <a:lnTo>
                  <a:pt x="64926" y="64926"/>
                </a:lnTo>
                <a:lnTo>
                  <a:pt x="97733" y="37858"/>
                </a:lnTo>
                <a:lnTo>
                  <a:pt x="135387" y="17420"/>
                </a:lnTo>
                <a:lnTo>
                  <a:pt x="176998" y="4503"/>
                </a:lnTo>
                <a:lnTo>
                  <a:pt x="221673" y="0"/>
                </a:lnTo>
                <a:lnTo>
                  <a:pt x="266347" y="4503"/>
                </a:lnTo>
                <a:lnTo>
                  <a:pt x="307958" y="17420"/>
                </a:lnTo>
                <a:lnTo>
                  <a:pt x="345612" y="37858"/>
                </a:lnTo>
                <a:lnTo>
                  <a:pt x="378419" y="64926"/>
                </a:lnTo>
                <a:lnTo>
                  <a:pt x="405487" y="97733"/>
                </a:lnTo>
                <a:lnTo>
                  <a:pt x="425925" y="135387"/>
                </a:lnTo>
                <a:lnTo>
                  <a:pt x="438842" y="176998"/>
                </a:lnTo>
                <a:lnTo>
                  <a:pt x="443346" y="221673"/>
                </a:lnTo>
                <a:lnTo>
                  <a:pt x="438842" y="266347"/>
                </a:lnTo>
                <a:lnTo>
                  <a:pt x="425925" y="307958"/>
                </a:lnTo>
                <a:lnTo>
                  <a:pt x="405487" y="345612"/>
                </a:lnTo>
                <a:lnTo>
                  <a:pt x="378419" y="378419"/>
                </a:lnTo>
                <a:lnTo>
                  <a:pt x="345612" y="405487"/>
                </a:lnTo>
                <a:lnTo>
                  <a:pt x="307958" y="425925"/>
                </a:lnTo>
                <a:lnTo>
                  <a:pt x="266347" y="438842"/>
                </a:lnTo>
                <a:lnTo>
                  <a:pt x="221673" y="443346"/>
                </a:lnTo>
                <a:lnTo>
                  <a:pt x="176998" y="438842"/>
                </a:lnTo>
                <a:lnTo>
                  <a:pt x="135387" y="425925"/>
                </a:lnTo>
                <a:lnTo>
                  <a:pt x="97733" y="405487"/>
                </a:lnTo>
                <a:lnTo>
                  <a:pt x="64926" y="378419"/>
                </a:lnTo>
                <a:lnTo>
                  <a:pt x="37858" y="345612"/>
                </a:lnTo>
                <a:lnTo>
                  <a:pt x="17420" y="307958"/>
                </a:lnTo>
                <a:lnTo>
                  <a:pt x="4503" y="266347"/>
                </a:lnTo>
                <a:lnTo>
                  <a:pt x="0" y="221673"/>
                </a:lnTo>
                <a:close/>
              </a:path>
            </a:pathLst>
          </a:custGeom>
          <a:ln w="19050">
            <a:solidFill>
              <a:srgbClr val="383B3B"/>
            </a:solidFill>
          </a:ln>
        </p:spPr>
        <p:txBody>
          <a:bodyPr wrap="square" lIns="0" tIns="0" rIns="0" bIns="0" rtlCol="0"/>
          <a:lstStyle/>
          <a:p>
            <a:endParaRPr/>
          </a:p>
        </p:txBody>
      </p:sp>
      <p:sp>
        <p:nvSpPr>
          <p:cNvPr id="19" name="object 19"/>
          <p:cNvSpPr txBox="1"/>
          <p:nvPr/>
        </p:nvSpPr>
        <p:spPr>
          <a:xfrm>
            <a:off x="4120515" y="4982464"/>
            <a:ext cx="134620" cy="232410"/>
          </a:xfrm>
          <a:prstGeom prst="rect">
            <a:avLst/>
          </a:prstGeom>
        </p:spPr>
        <p:txBody>
          <a:bodyPr vert="horz" wrap="square" lIns="0" tIns="0" rIns="0" bIns="0" rtlCol="0">
            <a:spAutoFit/>
          </a:bodyPr>
          <a:lstStyle/>
          <a:p>
            <a:pPr marL="12700">
              <a:lnSpc>
                <a:spcPct val="100000"/>
              </a:lnSpc>
            </a:pPr>
            <a:r>
              <a:rPr sz="1400" b="1" spc="35" dirty="0">
                <a:solidFill>
                  <a:srgbClr val="78B2B0"/>
                </a:solidFill>
                <a:latin typeface="Trebuchet MS"/>
                <a:cs typeface="Trebuchet MS"/>
              </a:rPr>
              <a:t>8</a:t>
            </a:r>
            <a:endParaRPr sz="1400">
              <a:latin typeface="Trebuchet MS"/>
              <a:cs typeface="Trebuchet MS"/>
            </a:endParaRPr>
          </a:p>
        </p:txBody>
      </p:sp>
      <p:sp>
        <p:nvSpPr>
          <p:cNvPr id="20" name="object 20"/>
          <p:cNvSpPr txBox="1"/>
          <p:nvPr/>
        </p:nvSpPr>
        <p:spPr>
          <a:xfrm>
            <a:off x="4526123" y="4862839"/>
            <a:ext cx="2693670" cy="1084784"/>
          </a:xfrm>
          <a:prstGeom prst="rect">
            <a:avLst/>
          </a:prstGeom>
        </p:spPr>
        <p:txBody>
          <a:bodyPr vert="horz" wrap="square" lIns="0" tIns="1905" rIns="0" bIns="0" rtlCol="0">
            <a:spAutoFit/>
          </a:bodyPr>
          <a:lstStyle/>
          <a:p>
            <a:pPr marL="12700" marR="60960">
              <a:lnSpc>
                <a:spcPct val="118300"/>
              </a:lnSpc>
              <a:spcBef>
                <a:spcPts val="15"/>
              </a:spcBef>
            </a:pPr>
            <a:r>
              <a:rPr lang="en-US" sz="1200" b="1" spc="5" dirty="0">
                <a:solidFill>
                  <a:srgbClr val="383B3B"/>
                </a:solidFill>
                <a:latin typeface="Gill Sans MT"/>
                <a:cs typeface="Gill Sans MT"/>
              </a:rPr>
              <a:t>Moving from Insight to Action</a:t>
            </a:r>
            <a:r>
              <a:rPr sz="1200" b="1" spc="10" dirty="0">
                <a:solidFill>
                  <a:srgbClr val="383B3B"/>
                </a:solidFill>
                <a:latin typeface="Gill Sans MT"/>
                <a:cs typeface="Gill Sans MT"/>
              </a:rPr>
              <a:t>:</a:t>
            </a:r>
            <a:endParaRPr sz="1200" dirty="0">
              <a:latin typeface="Gill Sans MT"/>
              <a:cs typeface="Gill Sans MT"/>
            </a:endParaRPr>
          </a:p>
          <a:p>
            <a:pPr marL="12700" marR="5080">
              <a:lnSpc>
                <a:spcPct val="117800"/>
              </a:lnSpc>
              <a:spcBef>
                <a:spcPts val="105"/>
              </a:spcBef>
            </a:pPr>
            <a:r>
              <a:rPr lang="en-US" sz="1200" spc="10" dirty="0">
                <a:solidFill>
                  <a:srgbClr val="383B3B"/>
                </a:solidFill>
                <a:latin typeface="Arial"/>
                <a:cs typeface="Arial"/>
              </a:rPr>
              <a:t>Throughout </a:t>
            </a:r>
            <a:r>
              <a:rPr sz="1200" spc="40" dirty="0">
                <a:solidFill>
                  <a:srgbClr val="383B3B"/>
                </a:solidFill>
                <a:latin typeface="Arial"/>
                <a:cs typeface="Arial"/>
              </a:rPr>
              <a:t>the program </a:t>
            </a:r>
            <a:r>
              <a:rPr lang="en-US" sz="1200" spc="45" dirty="0">
                <a:solidFill>
                  <a:srgbClr val="383B3B"/>
                </a:solidFill>
                <a:latin typeface="Arial"/>
                <a:cs typeface="Arial"/>
              </a:rPr>
              <a:t>create a </a:t>
            </a:r>
            <a:r>
              <a:rPr sz="1200" spc="40" dirty="0">
                <a:solidFill>
                  <a:srgbClr val="383B3B"/>
                </a:solidFill>
                <a:latin typeface="Arial"/>
                <a:cs typeface="Arial"/>
              </a:rPr>
              <a:t>targeted</a:t>
            </a:r>
            <a:r>
              <a:rPr sz="1200" spc="-30" dirty="0">
                <a:solidFill>
                  <a:srgbClr val="383B3B"/>
                </a:solidFill>
                <a:latin typeface="Arial"/>
                <a:cs typeface="Arial"/>
              </a:rPr>
              <a:t> </a:t>
            </a:r>
            <a:r>
              <a:rPr sz="1200" spc="30" dirty="0">
                <a:solidFill>
                  <a:srgbClr val="383B3B"/>
                </a:solidFill>
                <a:latin typeface="Arial"/>
                <a:cs typeface="Arial"/>
              </a:rPr>
              <a:t>plan</a:t>
            </a:r>
            <a:r>
              <a:rPr sz="1200" spc="-35" dirty="0">
                <a:solidFill>
                  <a:srgbClr val="383B3B"/>
                </a:solidFill>
                <a:latin typeface="Arial"/>
                <a:cs typeface="Arial"/>
              </a:rPr>
              <a:t> </a:t>
            </a:r>
            <a:r>
              <a:rPr sz="1200" spc="55" dirty="0">
                <a:solidFill>
                  <a:srgbClr val="383B3B"/>
                </a:solidFill>
                <a:latin typeface="Arial"/>
                <a:cs typeface="Arial"/>
              </a:rPr>
              <a:t>to</a:t>
            </a:r>
            <a:r>
              <a:rPr sz="1200" spc="-35" dirty="0">
                <a:solidFill>
                  <a:srgbClr val="383B3B"/>
                </a:solidFill>
                <a:latin typeface="Arial"/>
                <a:cs typeface="Arial"/>
              </a:rPr>
              <a:t> </a:t>
            </a:r>
            <a:r>
              <a:rPr sz="1200" spc="45" dirty="0">
                <a:solidFill>
                  <a:srgbClr val="383B3B"/>
                </a:solidFill>
                <a:latin typeface="Arial"/>
                <a:cs typeface="Arial"/>
              </a:rPr>
              <a:t>help</a:t>
            </a:r>
            <a:r>
              <a:rPr sz="1200" spc="-40" dirty="0">
                <a:solidFill>
                  <a:srgbClr val="383B3B"/>
                </a:solidFill>
                <a:latin typeface="Arial"/>
                <a:cs typeface="Arial"/>
              </a:rPr>
              <a:t> </a:t>
            </a:r>
            <a:r>
              <a:rPr sz="1200" spc="40" dirty="0">
                <a:solidFill>
                  <a:srgbClr val="383B3B"/>
                </a:solidFill>
                <a:latin typeface="Arial"/>
                <a:cs typeface="Arial"/>
              </a:rPr>
              <a:t>you</a:t>
            </a:r>
            <a:r>
              <a:rPr sz="1200" spc="-35" dirty="0">
                <a:solidFill>
                  <a:srgbClr val="383B3B"/>
                </a:solidFill>
                <a:latin typeface="Arial"/>
                <a:cs typeface="Arial"/>
              </a:rPr>
              <a:t> </a:t>
            </a:r>
            <a:r>
              <a:rPr sz="1200" spc="30" dirty="0">
                <a:solidFill>
                  <a:srgbClr val="383B3B"/>
                </a:solidFill>
                <a:latin typeface="Arial"/>
                <a:cs typeface="Arial"/>
              </a:rPr>
              <a:t>narrow</a:t>
            </a:r>
            <a:r>
              <a:rPr sz="1200" spc="-35" dirty="0">
                <a:solidFill>
                  <a:srgbClr val="383B3B"/>
                </a:solidFill>
                <a:latin typeface="Arial"/>
                <a:cs typeface="Arial"/>
              </a:rPr>
              <a:t> </a:t>
            </a:r>
            <a:r>
              <a:rPr sz="1200" spc="35" dirty="0">
                <a:solidFill>
                  <a:srgbClr val="383B3B"/>
                </a:solidFill>
                <a:latin typeface="Arial"/>
                <a:cs typeface="Arial"/>
              </a:rPr>
              <a:t>your  focus on </a:t>
            </a:r>
            <a:r>
              <a:rPr sz="1200" spc="40" dirty="0">
                <a:solidFill>
                  <a:srgbClr val="383B3B"/>
                </a:solidFill>
                <a:latin typeface="Arial"/>
                <a:cs typeface="Arial"/>
              </a:rPr>
              <a:t>the </a:t>
            </a:r>
            <a:r>
              <a:rPr sz="1200" spc="25" dirty="0">
                <a:solidFill>
                  <a:srgbClr val="383B3B"/>
                </a:solidFill>
                <a:latin typeface="Arial"/>
                <a:cs typeface="Arial"/>
              </a:rPr>
              <a:t>leadership </a:t>
            </a:r>
            <a:r>
              <a:rPr sz="1200" spc="20" dirty="0">
                <a:solidFill>
                  <a:srgbClr val="383B3B"/>
                </a:solidFill>
                <a:latin typeface="Arial"/>
                <a:cs typeface="Arial"/>
              </a:rPr>
              <a:t>actions </a:t>
            </a:r>
            <a:r>
              <a:rPr sz="1200" spc="45" dirty="0">
                <a:solidFill>
                  <a:srgbClr val="383B3B"/>
                </a:solidFill>
                <a:latin typeface="Arial"/>
                <a:cs typeface="Arial"/>
              </a:rPr>
              <a:t>most  </a:t>
            </a:r>
            <a:r>
              <a:rPr sz="1200" spc="35" dirty="0">
                <a:solidFill>
                  <a:srgbClr val="383B3B"/>
                </a:solidFill>
                <a:latin typeface="Arial"/>
                <a:cs typeface="Arial"/>
              </a:rPr>
              <a:t>pertinent </a:t>
            </a:r>
            <a:r>
              <a:rPr sz="1200" spc="40" dirty="0">
                <a:solidFill>
                  <a:srgbClr val="383B3B"/>
                </a:solidFill>
                <a:latin typeface="Arial"/>
                <a:cs typeface="Arial"/>
              </a:rPr>
              <a:t>for</a:t>
            </a:r>
            <a:r>
              <a:rPr sz="1200" spc="-170" dirty="0">
                <a:solidFill>
                  <a:srgbClr val="383B3B"/>
                </a:solidFill>
                <a:latin typeface="Arial"/>
                <a:cs typeface="Arial"/>
              </a:rPr>
              <a:t> </a:t>
            </a:r>
            <a:r>
              <a:rPr sz="1200" spc="5" dirty="0">
                <a:solidFill>
                  <a:srgbClr val="383B3B"/>
                </a:solidFill>
                <a:latin typeface="Arial"/>
                <a:cs typeface="Arial"/>
              </a:rPr>
              <a:t>you.</a:t>
            </a:r>
            <a:endParaRPr sz="1200" dirty="0">
              <a:latin typeface="Arial"/>
              <a:cs typeface="Arial"/>
            </a:endParaRPr>
          </a:p>
        </p:txBody>
      </p:sp>
      <p:sp>
        <p:nvSpPr>
          <p:cNvPr id="21" name="object 21"/>
          <p:cNvSpPr/>
          <p:nvPr/>
        </p:nvSpPr>
        <p:spPr>
          <a:xfrm>
            <a:off x="480288" y="6507395"/>
            <a:ext cx="443865" cy="443865"/>
          </a:xfrm>
          <a:custGeom>
            <a:avLst/>
            <a:gdLst/>
            <a:ahLst/>
            <a:cxnLst/>
            <a:rect l="l" t="t" r="r" b="b"/>
            <a:pathLst>
              <a:path w="443865" h="443865">
                <a:moveTo>
                  <a:pt x="0" y="221673"/>
                </a:moveTo>
                <a:lnTo>
                  <a:pt x="4503" y="176998"/>
                </a:lnTo>
                <a:lnTo>
                  <a:pt x="17420" y="135387"/>
                </a:lnTo>
                <a:lnTo>
                  <a:pt x="37858" y="97733"/>
                </a:lnTo>
                <a:lnTo>
                  <a:pt x="64926" y="64926"/>
                </a:lnTo>
                <a:lnTo>
                  <a:pt x="97733" y="37858"/>
                </a:lnTo>
                <a:lnTo>
                  <a:pt x="135387" y="17420"/>
                </a:lnTo>
                <a:lnTo>
                  <a:pt x="176998" y="4503"/>
                </a:lnTo>
                <a:lnTo>
                  <a:pt x="221673" y="0"/>
                </a:lnTo>
                <a:lnTo>
                  <a:pt x="266347" y="4503"/>
                </a:lnTo>
                <a:lnTo>
                  <a:pt x="307958" y="17420"/>
                </a:lnTo>
                <a:lnTo>
                  <a:pt x="345612" y="37858"/>
                </a:lnTo>
                <a:lnTo>
                  <a:pt x="378419" y="64926"/>
                </a:lnTo>
                <a:lnTo>
                  <a:pt x="405487" y="97733"/>
                </a:lnTo>
                <a:lnTo>
                  <a:pt x="425925" y="135387"/>
                </a:lnTo>
                <a:lnTo>
                  <a:pt x="438842" y="176998"/>
                </a:lnTo>
                <a:lnTo>
                  <a:pt x="443346" y="221673"/>
                </a:lnTo>
                <a:lnTo>
                  <a:pt x="438842" y="266347"/>
                </a:lnTo>
                <a:lnTo>
                  <a:pt x="425925" y="307958"/>
                </a:lnTo>
                <a:lnTo>
                  <a:pt x="405487" y="345612"/>
                </a:lnTo>
                <a:lnTo>
                  <a:pt x="378419" y="378419"/>
                </a:lnTo>
                <a:lnTo>
                  <a:pt x="345612" y="405487"/>
                </a:lnTo>
                <a:lnTo>
                  <a:pt x="307958" y="425925"/>
                </a:lnTo>
                <a:lnTo>
                  <a:pt x="266347" y="438842"/>
                </a:lnTo>
                <a:lnTo>
                  <a:pt x="221673" y="443346"/>
                </a:lnTo>
                <a:lnTo>
                  <a:pt x="176998" y="438842"/>
                </a:lnTo>
                <a:lnTo>
                  <a:pt x="135387" y="425925"/>
                </a:lnTo>
                <a:lnTo>
                  <a:pt x="97733" y="405487"/>
                </a:lnTo>
                <a:lnTo>
                  <a:pt x="64926" y="378419"/>
                </a:lnTo>
                <a:lnTo>
                  <a:pt x="37858" y="345612"/>
                </a:lnTo>
                <a:lnTo>
                  <a:pt x="17420" y="307958"/>
                </a:lnTo>
                <a:lnTo>
                  <a:pt x="4503" y="266347"/>
                </a:lnTo>
                <a:lnTo>
                  <a:pt x="0" y="221673"/>
                </a:lnTo>
                <a:close/>
              </a:path>
            </a:pathLst>
          </a:custGeom>
          <a:ln w="19050">
            <a:solidFill>
              <a:srgbClr val="383B3B"/>
            </a:solidFill>
          </a:ln>
        </p:spPr>
        <p:txBody>
          <a:bodyPr wrap="square" lIns="0" tIns="0" rIns="0" bIns="0" rtlCol="0"/>
          <a:lstStyle/>
          <a:p>
            <a:endParaRPr/>
          </a:p>
        </p:txBody>
      </p:sp>
      <p:sp>
        <p:nvSpPr>
          <p:cNvPr id="22" name="object 22"/>
          <p:cNvSpPr txBox="1"/>
          <p:nvPr/>
        </p:nvSpPr>
        <p:spPr>
          <a:xfrm>
            <a:off x="637680" y="6591808"/>
            <a:ext cx="130175" cy="232410"/>
          </a:xfrm>
          <a:prstGeom prst="rect">
            <a:avLst/>
          </a:prstGeom>
        </p:spPr>
        <p:txBody>
          <a:bodyPr vert="horz" wrap="square" lIns="0" tIns="0" rIns="0" bIns="0" rtlCol="0">
            <a:spAutoFit/>
          </a:bodyPr>
          <a:lstStyle/>
          <a:p>
            <a:pPr marL="12700">
              <a:lnSpc>
                <a:spcPct val="100000"/>
              </a:lnSpc>
            </a:pPr>
            <a:r>
              <a:rPr sz="1400" b="1" dirty="0">
                <a:solidFill>
                  <a:srgbClr val="78B2B0"/>
                </a:solidFill>
                <a:latin typeface="Trebuchet MS"/>
                <a:cs typeface="Trebuchet MS"/>
              </a:rPr>
              <a:t>4</a:t>
            </a:r>
            <a:endParaRPr sz="1400">
              <a:latin typeface="Trebuchet MS"/>
              <a:cs typeface="Trebuchet MS"/>
            </a:endParaRPr>
          </a:p>
        </p:txBody>
      </p:sp>
      <p:sp>
        <p:nvSpPr>
          <p:cNvPr id="23" name="object 23"/>
          <p:cNvSpPr txBox="1"/>
          <p:nvPr/>
        </p:nvSpPr>
        <p:spPr>
          <a:xfrm>
            <a:off x="1041702" y="6489131"/>
            <a:ext cx="2379345" cy="1105367"/>
          </a:xfrm>
          <a:prstGeom prst="rect">
            <a:avLst/>
          </a:prstGeom>
        </p:spPr>
        <p:txBody>
          <a:bodyPr vert="horz" wrap="square" lIns="0" tIns="0" rIns="0" bIns="0" rtlCol="0">
            <a:spAutoFit/>
          </a:bodyPr>
          <a:lstStyle/>
          <a:p>
            <a:pPr marL="12700" marR="5080">
              <a:lnSpc>
                <a:spcPct val="121700"/>
              </a:lnSpc>
            </a:pPr>
            <a:r>
              <a:rPr lang="en-US" sz="1200" b="1" spc="65" dirty="0">
                <a:solidFill>
                  <a:srgbClr val="383B3B"/>
                </a:solidFill>
                <a:latin typeface="Gill Sans MT"/>
                <a:cs typeface="Gill Sans MT"/>
              </a:rPr>
              <a:t>(5) </a:t>
            </a:r>
            <a:r>
              <a:rPr sz="1200" b="1" spc="65" dirty="0">
                <a:solidFill>
                  <a:srgbClr val="383B3B"/>
                </a:solidFill>
                <a:latin typeface="Gill Sans MT"/>
                <a:cs typeface="Gill Sans MT"/>
              </a:rPr>
              <a:t>60</a:t>
            </a:r>
            <a:r>
              <a:rPr sz="1200" b="1" spc="-200" dirty="0">
                <a:solidFill>
                  <a:srgbClr val="383B3B"/>
                </a:solidFill>
                <a:latin typeface="Gill Sans MT"/>
                <a:cs typeface="Gill Sans MT"/>
              </a:rPr>
              <a:t> </a:t>
            </a:r>
            <a:r>
              <a:rPr sz="1200" b="1" dirty="0">
                <a:solidFill>
                  <a:srgbClr val="383B3B"/>
                </a:solidFill>
                <a:latin typeface="Gill Sans MT"/>
                <a:cs typeface="Gill Sans MT"/>
              </a:rPr>
              <a:t>minute </a:t>
            </a:r>
            <a:r>
              <a:rPr lang="en-US" sz="1200" b="1" spc="-70" dirty="0">
                <a:solidFill>
                  <a:srgbClr val="383B3B"/>
                </a:solidFill>
                <a:latin typeface="Gill Sans MT"/>
                <a:cs typeface="Gill Sans MT"/>
              </a:rPr>
              <a:t>Coaching Sessions</a:t>
            </a:r>
            <a:r>
              <a:rPr sz="1200" b="1" spc="5" dirty="0">
                <a:solidFill>
                  <a:srgbClr val="383B3B"/>
                </a:solidFill>
                <a:latin typeface="Gill Sans MT"/>
                <a:cs typeface="Gill Sans MT"/>
              </a:rPr>
              <a:t>: </a:t>
            </a:r>
            <a:r>
              <a:rPr sz="1200" spc="35" dirty="0">
                <a:solidFill>
                  <a:srgbClr val="383B3B"/>
                </a:solidFill>
                <a:latin typeface="Arial"/>
                <a:cs typeface="Arial"/>
              </a:rPr>
              <a:t>Develop </a:t>
            </a:r>
            <a:r>
              <a:rPr sz="1200" spc="40" dirty="0">
                <a:solidFill>
                  <a:srgbClr val="383B3B"/>
                </a:solidFill>
                <a:latin typeface="Arial"/>
                <a:cs typeface="Arial"/>
              </a:rPr>
              <a:t>the </a:t>
            </a:r>
            <a:r>
              <a:rPr sz="1200" dirty="0">
                <a:solidFill>
                  <a:srgbClr val="383B3B"/>
                </a:solidFill>
                <a:latin typeface="Arial"/>
                <a:cs typeface="Arial"/>
              </a:rPr>
              <a:t>skills,  </a:t>
            </a:r>
            <a:r>
              <a:rPr sz="1200" spc="30" dirty="0">
                <a:solidFill>
                  <a:srgbClr val="383B3B"/>
                </a:solidFill>
                <a:latin typeface="Arial"/>
                <a:cs typeface="Arial"/>
              </a:rPr>
              <a:t>confidence, </a:t>
            </a:r>
            <a:r>
              <a:rPr sz="1200" spc="15" dirty="0">
                <a:solidFill>
                  <a:srgbClr val="383B3B"/>
                </a:solidFill>
                <a:latin typeface="Arial"/>
                <a:cs typeface="Arial"/>
              </a:rPr>
              <a:t>resilience,</a:t>
            </a:r>
            <a:r>
              <a:rPr sz="1200" spc="-160" dirty="0">
                <a:solidFill>
                  <a:srgbClr val="383B3B"/>
                </a:solidFill>
                <a:latin typeface="Arial"/>
                <a:cs typeface="Arial"/>
              </a:rPr>
              <a:t> </a:t>
            </a:r>
            <a:r>
              <a:rPr sz="1200" spc="30" dirty="0">
                <a:solidFill>
                  <a:srgbClr val="383B3B"/>
                </a:solidFill>
                <a:latin typeface="Arial"/>
                <a:cs typeface="Arial"/>
              </a:rPr>
              <a:t>and</a:t>
            </a:r>
            <a:r>
              <a:rPr lang="en-US" sz="1200" dirty="0">
                <a:latin typeface="Arial"/>
                <a:cs typeface="Arial"/>
              </a:rPr>
              <a:t> </a:t>
            </a:r>
            <a:r>
              <a:rPr sz="1200" spc="25" dirty="0">
                <a:solidFill>
                  <a:srgbClr val="383B3B"/>
                </a:solidFill>
                <a:latin typeface="Arial"/>
                <a:cs typeface="Arial"/>
              </a:rPr>
              <a:t>self-awareness</a:t>
            </a:r>
            <a:r>
              <a:rPr sz="1200" spc="-50" dirty="0">
                <a:solidFill>
                  <a:srgbClr val="383B3B"/>
                </a:solidFill>
                <a:latin typeface="Arial"/>
                <a:cs typeface="Arial"/>
              </a:rPr>
              <a:t> </a:t>
            </a:r>
            <a:r>
              <a:rPr sz="1200" spc="40" dirty="0">
                <a:solidFill>
                  <a:srgbClr val="383B3B"/>
                </a:solidFill>
                <a:latin typeface="Arial"/>
                <a:cs typeface="Arial"/>
              </a:rPr>
              <a:t>you</a:t>
            </a:r>
            <a:r>
              <a:rPr sz="1200" spc="-45" dirty="0">
                <a:solidFill>
                  <a:srgbClr val="383B3B"/>
                </a:solidFill>
                <a:latin typeface="Arial"/>
                <a:cs typeface="Arial"/>
              </a:rPr>
              <a:t> </a:t>
            </a:r>
            <a:r>
              <a:rPr sz="1200" spc="40" dirty="0">
                <a:solidFill>
                  <a:srgbClr val="383B3B"/>
                </a:solidFill>
                <a:latin typeface="Arial"/>
                <a:cs typeface="Arial"/>
              </a:rPr>
              <a:t>need</a:t>
            </a:r>
            <a:r>
              <a:rPr sz="1200" spc="-45" dirty="0">
                <a:solidFill>
                  <a:srgbClr val="383B3B"/>
                </a:solidFill>
                <a:latin typeface="Arial"/>
                <a:cs typeface="Arial"/>
              </a:rPr>
              <a:t> </a:t>
            </a:r>
            <a:r>
              <a:rPr sz="1200" spc="55" dirty="0">
                <a:solidFill>
                  <a:srgbClr val="383B3B"/>
                </a:solidFill>
                <a:latin typeface="Arial"/>
                <a:cs typeface="Arial"/>
              </a:rPr>
              <a:t>to</a:t>
            </a:r>
            <a:r>
              <a:rPr sz="1200" spc="-50" dirty="0">
                <a:solidFill>
                  <a:srgbClr val="383B3B"/>
                </a:solidFill>
                <a:latin typeface="Arial"/>
                <a:cs typeface="Arial"/>
              </a:rPr>
              <a:t> </a:t>
            </a:r>
            <a:r>
              <a:rPr sz="1200" spc="25" dirty="0">
                <a:solidFill>
                  <a:srgbClr val="383B3B"/>
                </a:solidFill>
                <a:latin typeface="Arial"/>
                <a:cs typeface="Arial"/>
              </a:rPr>
              <a:t>take </a:t>
            </a:r>
            <a:r>
              <a:rPr sz="1200" spc="35" dirty="0">
                <a:solidFill>
                  <a:srgbClr val="383B3B"/>
                </a:solidFill>
                <a:latin typeface="Arial"/>
                <a:cs typeface="Arial"/>
              </a:rPr>
              <a:t>your</a:t>
            </a:r>
            <a:r>
              <a:rPr sz="1200" spc="-40" dirty="0">
                <a:solidFill>
                  <a:srgbClr val="383B3B"/>
                </a:solidFill>
                <a:latin typeface="Arial"/>
                <a:cs typeface="Arial"/>
              </a:rPr>
              <a:t> </a:t>
            </a:r>
            <a:r>
              <a:rPr sz="1200" spc="25" dirty="0">
                <a:solidFill>
                  <a:srgbClr val="383B3B"/>
                </a:solidFill>
                <a:latin typeface="Arial"/>
                <a:cs typeface="Arial"/>
              </a:rPr>
              <a:t>leadership</a:t>
            </a:r>
            <a:r>
              <a:rPr sz="1200" spc="-50" dirty="0">
                <a:solidFill>
                  <a:srgbClr val="383B3B"/>
                </a:solidFill>
                <a:latin typeface="Arial"/>
                <a:cs typeface="Arial"/>
              </a:rPr>
              <a:t> </a:t>
            </a:r>
            <a:r>
              <a:rPr sz="1200" spc="55" dirty="0">
                <a:solidFill>
                  <a:srgbClr val="383B3B"/>
                </a:solidFill>
                <a:latin typeface="Arial"/>
                <a:cs typeface="Arial"/>
              </a:rPr>
              <a:t>to</a:t>
            </a:r>
            <a:r>
              <a:rPr sz="1200" spc="-50" dirty="0">
                <a:solidFill>
                  <a:srgbClr val="383B3B"/>
                </a:solidFill>
                <a:latin typeface="Arial"/>
                <a:cs typeface="Arial"/>
              </a:rPr>
              <a:t> </a:t>
            </a:r>
            <a:r>
              <a:rPr sz="1200" spc="40" dirty="0">
                <a:solidFill>
                  <a:srgbClr val="383B3B"/>
                </a:solidFill>
                <a:latin typeface="Arial"/>
                <a:cs typeface="Arial"/>
              </a:rPr>
              <a:t>the</a:t>
            </a:r>
            <a:r>
              <a:rPr sz="1200" spc="-50" dirty="0">
                <a:solidFill>
                  <a:srgbClr val="383B3B"/>
                </a:solidFill>
                <a:latin typeface="Arial"/>
                <a:cs typeface="Arial"/>
              </a:rPr>
              <a:t> </a:t>
            </a:r>
            <a:r>
              <a:rPr sz="1200" spc="30" dirty="0">
                <a:solidFill>
                  <a:srgbClr val="383B3B"/>
                </a:solidFill>
                <a:latin typeface="Arial"/>
                <a:cs typeface="Arial"/>
              </a:rPr>
              <a:t>next</a:t>
            </a:r>
            <a:r>
              <a:rPr sz="1200" spc="-50" dirty="0">
                <a:solidFill>
                  <a:srgbClr val="383B3B"/>
                </a:solidFill>
                <a:latin typeface="Arial"/>
                <a:cs typeface="Arial"/>
              </a:rPr>
              <a:t> </a:t>
            </a:r>
            <a:r>
              <a:rPr sz="1200" spc="15" dirty="0">
                <a:solidFill>
                  <a:srgbClr val="383B3B"/>
                </a:solidFill>
                <a:latin typeface="Arial"/>
                <a:cs typeface="Arial"/>
              </a:rPr>
              <a:t>level.</a:t>
            </a:r>
            <a:endParaRPr sz="1200" dirty="0">
              <a:latin typeface="Arial"/>
              <a:cs typeface="Arial"/>
            </a:endParaRPr>
          </a:p>
        </p:txBody>
      </p:sp>
      <p:sp>
        <p:nvSpPr>
          <p:cNvPr id="24" name="object 24"/>
          <p:cNvSpPr/>
          <p:nvPr/>
        </p:nvSpPr>
        <p:spPr>
          <a:xfrm>
            <a:off x="3964709" y="6507395"/>
            <a:ext cx="443865" cy="443865"/>
          </a:xfrm>
          <a:custGeom>
            <a:avLst/>
            <a:gdLst/>
            <a:ahLst/>
            <a:cxnLst/>
            <a:rect l="l" t="t" r="r" b="b"/>
            <a:pathLst>
              <a:path w="443864" h="443865">
                <a:moveTo>
                  <a:pt x="0" y="221673"/>
                </a:moveTo>
                <a:lnTo>
                  <a:pt x="4503" y="176998"/>
                </a:lnTo>
                <a:lnTo>
                  <a:pt x="17420" y="135387"/>
                </a:lnTo>
                <a:lnTo>
                  <a:pt x="37858" y="97733"/>
                </a:lnTo>
                <a:lnTo>
                  <a:pt x="64926" y="64926"/>
                </a:lnTo>
                <a:lnTo>
                  <a:pt x="97733" y="37858"/>
                </a:lnTo>
                <a:lnTo>
                  <a:pt x="135387" y="17420"/>
                </a:lnTo>
                <a:lnTo>
                  <a:pt x="176998" y="4503"/>
                </a:lnTo>
                <a:lnTo>
                  <a:pt x="221673" y="0"/>
                </a:lnTo>
                <a:lnTo>
                  <a:pt x="266347" y="4503"/>
                </a:lnTo>
                <a:lnTo>
                  <a:pt x="307958" y="17420"/>
                </a:lnTo>
                <a:lnTo>
                  <a:pt x="345612" y="37858"/>
                </a:lnTo>
                <a:lnTo>
                  <a:pt x="378419" y="64926"/>
                </a:lnTo>
                <a:lnTo>
                  <a:pt x="405487" y="97733"/>
                </a:lnTo>
                <a:lnTo>
                  <a:pt x="425925" y="135387"/>
                </a:lnTo>
                <a:lnTo>
                  <a:pt x="438842" y="176998"/>
                </a:lnTo>
                <a:lnTo>
                  <a:pt x="443346" y="221673"/>
                </a:lnTo>
                <a:lnTo>
                  <a:pt x="438842" y="266347"/>
                </a:lnTo>
                <a:lnTo>
                  <a:pt x="425925" y="307958"/>
                </a:lnTo>
                <a:lnTo>
                  <a:pt x="405487" y="345612"/>
                </a:lnTo>
                <a:lnTo>
                  <a:pt x="378419" y="378419"/>
                </a:lnTo>
                <a:lnTo>
                  <a:pt x="345612" y="405487"/>
                </a:lnTo>
                <a:lnTo>
                  <a:pt x="307958" y="425925"/>
                </a:lnTo>
                <a:lnTo>
                  <a:pt x="266347" y="438842"/>
                </a:lnTo>
                <a:lnTo>
                  <a:pt x="221673" y="443346"/>
                </a:lnTo>
                <a:lnTo>
                  <a:pt x="176998" y="438842"/>
                </a:lnTo>
                <a:lnTo>
                  <a:pt x="135387" y="425925"/>
                </a:lnTo>
                <a:lnTo>
                  <a:pt x="97733" y="405487"/>
                </a:lnTo>
                <a:lnTo>
                  <a:pt x="64926" y="378419"/>
                </a:lnTo>
                <a:lnTo>
                  <a:pt x="37858" y="345612"/>
                </a:lnTo>
                <a:lnTo>
                  <a:pt x="17420" y="307958"/>
                </a:lnTo>
                <a:lnTo>
                  <a:pt x="4503" y="266347"/>
                </a:lnTo>
                <a:lnTo>
                  <a:pt x="0" y="221673"/>
                </a:lnTo>
                <a:close/>
              </a:path>
            </a:pathLst>
          </a:custGeom>
          <a:ln w="19050">
            <a:solidFill>
              <a:srgbClr val="383B3B"/>
            </a:solidFill>
          </a:ln>
        </p:spPr>
        <p:txBody>
          <a:bodyPr wrap="square" lIns="0" tIns="0" rIns="0" bIns="0" rtlCol="0"/>
          <a:lstStyle/>
          <a:p>
            <a:endParaRPr/>
          </a:p>
        </p:txBody>
      </p:sp>
      <p:sp>
        <p:nvSpPr>
          <p:cNvPr id="25" name="object 25"/>
          <p:cNvSpPr txBox="1"/>
          <p:nvPr/>
        </p:nvSpPr>
        <p:spPr>
          <a:xfrm>
            <a:off x="4122102" y="6591808"/>
            <a:ext cx="130175" cy="232410"/>
          </a:xfrm>
          <a:prstGeom prst="rect">
            <a:avLst/>
          </a:prstGeom>
        </p:spPr>
        <p:txBody>
          <a:bodyPr vert="horz" wrap="square" lIns="0" tIns="0" rIns="0" bIns="0" rtlCol="0">
            <a:spAutoFit/>
          </a:bodyPr>
          <a:lstStyle/>
          <a:p>
            <a:pPr marL="12700">
              <a:lnSpc>
                <a:spcPct val="100000"/>
              </a:lnSpc>
            </a:pPr>
            <a:r>
              <a:rPr sz="1400" b="1" dirty="0">
                <a:solidFill>
                  <a:srgbClr val="78B2B0"/>
                </a:solidFill>
                <a:latin typeface="Trebuchet MS"/>
                <a:cs typeface="Trebuchet MS"/>
              </a:rPr>
              <a:t>9</a:t>
            </a:r>
            <a:endParaRPr sz="1400">
              <a:latin typeface="Trebuchet MS"/>
              <a:cs typeface="Trebuchet MS"/>
            </a:endParaRPr>
          </a:p>
        </p:txBody>
      </p:sp>
      <p:sp>
        <p:nvSpPr>
          <p:cNvPr id="26" name="object 26"/>
          <p:cNvSpPr txBox="1"/>
          <p:nvPr/>
        </p:nvSpPr>
        <p:spPr>
          <a:xfrm>
            <a:off x="4526123" y="6528815"/>
            <a:ext cx="2790190" cy="1292225"/>
          </a:xfrm>
          <a:prstGeom prst="rect">
            <a:avLst/>
          </a:prstGeom>
        </p:spPr>
        <p:txBody>
          <a:bodyPr vert="horz" wrap="square" lIns="0" tIns="0" rIns="0" bIns="0" rtlCol="0">
            <a:spAutoFit/>
          </a:bodyPr>
          <a:lstStyle/>
          <a:p>
            <a:pPr marL="12700">
              <a:lnSpc>
                <a:spcPct val="100000"/>
              </a:lnSpc>
            </a:pPr>
            <a:r>
              <a:rPr sz="1200" b="1" spc="15" dirty="0">
                <a:solidFill>
                  <a:srgbClr val="383B3B"/>
                </a:solidFill>
                <a:latin typeface="Gill Sans MT"/>
                <a:cs typeface="Gill Sans MT"/>
              </a:rPr>
              <a:t>Personal </a:t>
            </a:r>
            <a:r>
              <a:rPr sz="1200" b="1" spc="5" dirty="0">
                <a:solidFill>
                  <a:srgbClr val="383B3B"/>
                </a:solidFill>
                <a:latin typeface="Gill Sans MT"/>
                <a:cs typeface="Gill Sans MT"/>
              </a:rPr>
              <a:t>Board </a:t>
            </a:r>
            <a:r>
              <a:rPr sz="1200" b="1" spc="45" dirty="0">
                <a:solidFill>
                  <a:srgbClr val="383B3B"/>
                </a:solidFill>
                <a:latin typeface="Gill Sans MT"/>
                <a:cs typeface="Gill Sans MT"/>
              </a:rPr>
              <a:t>of</a:t>
            </a:r>
            <a:r>
              <a:rPr sz="1200" b="1" spc="-204" dirty="0">
                <a:solidFill>
                  <a:srgbClr val="383B3B"/>
                </a:solidFill>
                <a:latin typeface="Gill Sans MT"/>
                <a:cs typeface="Gill Sans MT"/>
              </a:rPr>
              <a:t> </a:t>
            </a:r>
            <a:r>
              <a:rPr sz="1200" b="1" dirty="0">
                <a:solidFill>
                  <a:srgbClr val="383B3B"/>
                </a:solidFill>
                <a:latin typeface="Gill Sans MT"/>
                <a:cs typeface="Gill Sans MT"/>
              </a:rPr>
              <a:t>Advisors:</a:t>
            </a:r>
            <a:endParaRPr sz="1200">
              <a:latin typeface="Gill Sans MT"/>
              <a:cs typeface="Gill Sans MT"/>
            </a:endParaRPr>
          </a:p>
          <a:p>
            <a:pPr marL="12700">
              <a:lnSpc>
                <a:spcPct val="100000"/>
              </a:lnSpc>
              <a:spcBef>
                <a:spcPts val="265"/>
              </a:spcBef>
            </a:pPr>
            <a:r>
              <a:rPr sz="1200" spc="-5" dirty="0">
                <a:solidFill>
                  <a:srgbClr val="383B3B"/>
                </a:solidFill>
                <a:latin typeface="Arial"/>
                <a:cs typeface="Arial"/>
              </a:rPr>
              <a:t>As</a:t>
            </a:r>
            <a:r>
              <a:rPr sz="1200" spc="-45" dirty="0">
                <a:solidFill>
                  <a:srgbClr val="383B3B"/>
                </a:solidFill>
                <a:latin typeface="Arial"/>
                <a:cs typeface="Arial"/>
              </a:rPr>
              <a:t> </a:t>
            </a:r>
            <a:r>
              <a:rPr sz="1200" spc="35" dirty="0">
                <a:solidFill>
                  <a:srgbClr val="383B3B"/>
                </a:solidFill>
                <a:latin typeface="Arial"/>
                <a:cs typeface="Arial"/>
              </a:rPr>
              <a:t>part</a:t>
            </a:r>
            <a:r>
              <a:rPr sz="1200" spc="-45" dirty="0">
                <a:solidFill>
                  <a:srgbClr val="383B3B"/>
                </a:solidFill>
                <a:latin typeface="Arial"/>
                <a:cs typeface="Arial"/>
              </a:rPr>
              <a:t> </a:t>
            </a:r>
            <a:r>
              <a:rPr sz="1200" spc="50" dirty="0">
                <a:solidFill>
                  <a:srgbClr val="383B3B"/>
                </a:solidFill>
                <a:latin typeface="Arial"/>
                <a:cs typeface="Arial"/>
              </a:rPr>
              <a:t>of</a:t>
            </a:r>
            <a:r>
              <a:rPr sz="1200" spc="-35" dirty="0">
                <a:solidFill>
                  <a:srgbClr val="383B3B"/>
                </a:solidFill>
                <a:latin typeface="Arial"/>
                <a:cs typeface="Arial"/>
              </a:rPr>
              <a:t> </a:t>
            </a:r>
            <a:r>
              <a:rPr sz="1200" spc="15" dirty="0">
                <a:solidFill>
                  <a:srgbClr val="383B3B"/>
                </a:solidFill>
                <a:latin typeface="Arial"/>
                <a:cs typeface="Arial"/>
              </a:rPr>
              <a:t>this</a:t>
            </a:r>
            <a:r>
              <a:rPr sz="1200" spc="-45" dirty="0">
                <a:solidFill>
                  <a:srgbClr val="383B3B"/>
                </a:solidFill>
                <a:latin typeface="Arial"/>
                <a:cs typeface="Arial"/>
              </a:rPr>
              <a:t> </a:t>
            </a:r>
            <a:r>
              <a:rPr sz="1200" spc="25" dirty="0">
                <a:solidFill>
                  <a:srgbClr val="383B3B"/>
                </a:solidFill>
                <a:latin typeface="Arial"/>
                <a:cs typeface="Arial"/>
              </a:rPr>
              <a:t>program,</a:t>
            </a:r>
            <a:r>
              <a:rPr sz="1200" spc="-35" dirty="0">
                <a:solidFill>
                  <a:srgbClr val="383B3B"/>
                </a:solidFill>
                <a:latin typeface="Arial"/>
                <a:cs typeface="Arial"/>
              </a:rPr>
              <a:t> </a:t>
            </a:r>
            <a:r>
              <a:rPr sz="1200" spc="45" dirty="0">
                <a:solidFill>
                  <a:srgbClr val="383B3B"/>
                </a:solidFill>
                <a:latin typeface="Arial"/>
                <a:cs typeface="Arial"/>
              </a:rPr>
              <a:t>you</a:t>
            </a:r>
            <a:r>
              <a:rPr sz="1200" spc="-40" dirty="0">
                <a:solidFill>
                  <a:srgbClr val="383B3B"/>
                </a:solidFill>
                <a:latin typeface="Arial"/>
                <a:cs typeface="Arial"/>
              </a:rPr>
              <a:t> </a:t>
            </a:r>
            <a:r>
              <a:rPr sz="1200" spc="50" dirty="0">
                <a:solidFill>
                  <a:srgbClr val="383B3B"/>
                </a:solidFill>
                <a:latin typeface="Arial"/>
                <a:cs typeface="Arial"/>
              </a:rPr>
              <a:t>will</a:t>
            </a:r>
            <a:r>
              <a:rPr sz="1200" spc="-40" dirty="0">
                <a:solidFill>
                  <a:srgbClr val="383B3B"/>
                </a:solidFill>
                <a:latin typeface="Arial"/>
                <a:cs typeface="Arial"/>
              </a:rPr>
              <a:t> </a:t>
            </a:r>
            <a:r>
              <a:rPr sz="1200" spc="20" dirty="0">
                <a:solidFill>
                  <a:srgbClr val="383B3B"/>
                </a:solidFill>
                <a:latin typeface="Arial"/>
                <a:cs typeface="Arial"/>
              </a:rPr>
              <a:t>have</a:t>
            </a:r>
            <a:endParaRPr sz="1200">
              <a:latin typeface="Arial"/>
              <a:cs typeface="Arial"/>
            </a:endParaRPr>
          </a:p>
          <a:p>
            <a:pPr marL="12700" marR="5080">
              <a:lnSpc>
                <a:spcPct val="117800"/>
              </a:lnSpc>
              <a:spcBef>
                <a:spcPts val="105"/>
              </a:spcBef>
            </a:pPr>
            <a:r>
              <a:rPr sz="1200" spc="-15" dirty="0">
                <a:solidFill>
                  <a:srgbClr val="383B3B"/>
                </a:solidFill>
                <a:latin typeface="Arial"/>
                <a:cs typeface="Arial"/>
              </a:rPr>
              <a:t>a </a:t>
            </a:r>
            <a:r>
              <a:rPr sz="1200" spc="40" dirty="0">
                <a:solidFill>
                  <a:srgbClr val="383B3B"/>
                </a:solidFill>
                <a:latin typeface="Arial"/>
                <a:cs typeface="Arial"/>
              </a:rPr>
              <a:t>cohort </a:t>
            </a:r>
            <a:r>
              <a:rPr sz="1200" spc="35" dirty="0">
                <a:solidFill>
                  <a:srgbClr val="383B3B"/>
                </a:solidFill>
                <a:latin typeface="Arial"/>
                <a:cs typeface="Arial"/>
              </a:rPr>
              <a:t>that </a:t>
            </a:r>
            <a:r>
              <a:rPr sz="1200" spc="-15" dirty="0">
                <a:solidFill>
                  <a:srgbClr val="383B3B"/>
                </a:solidFill>
                <a:latin typeface="Arial"/>
                <a:cs typeface="Arial"/>
              </a:rPr>
              <a:t>is </a:t>
            </a:r>
            <a:r>
              <a:rPr sz="1200" spc="20" dirty="0">
                <a:solidFill>
                  <a:srgbClr val="383B3B"/>
                </a:solidFill>
                <a:latin typeface="Arial"/>
                <a:cs typeface="Arial"/>
              </a:rPr>
              <a:t>OKA-organized </a:t>
            </a:r>
            <a:r>
              <a:rPr sz="1200" spc="30" dirty="0">
                <a:solidFill>
                  <a:srgbClr val="383B3B"/>
                </a:solidFill>
                <a:latin typeface="Arial"/>
                <a:cs typeface="Arial"/>
              </a:rPr>
              <a:t>and  facilitated </a:t>
            </a:r>
            <a:r>
              <a:rPr sz="1200" spc="55" dirty="0">
                <a:solidFill>
                  <a:srgbClr val="383B3B"/>
                </a:solidFill>
                <a:latin typeface="Arial"/>
                <a:cs typeface="Arial"/>
              </a:rPr>
              <a:t>to </a:t>
            </a:r>
            <a:r>
              <a:rPr sz="1200" spc="40" dirty="0">
                <a:solidFill>
                  <a:srgbClr val="383B3B"/>
                </a:solidFill>
                <a:latin typeface="Arial"/>
                <a:cs typeface="Arial"/>
              </a:rPr>
              <a:t>support </a:t>
            </a:r>
            <a:r>
              <a:rPr sz="1200" spc="30" dirty="0">
                <a:solidFill>
                  <a:srgbClr val="383B3B"/>
                </a:solidFill>
                <a:latin typeface="Arial"/>
                <a:cs typeface="Arial"/>
              </a:rPr>
              <a:t>and </a:t>
            </a:r>
            <a:r>
              <a:rPr sz="1200" spc="40" dirty="0">
                <a:solidFill>
                  <a:srgbClr val="383B3B"/>
                </a:solidFill>
                <a:latin typeface="Arial"/>
                <a:cs typeface="Arial"/>
              </a:rPr>
              <a:t>guide </a:t>
            </a:r>
            <a:r>
              <a:rPr sz="1200" spc="35" dirty="0">
                <a:solidFill>
                  <a:srgbClr val="383B3B"/>
                </a:solidFill>
                <a:latin typeface="Arial"/>
                <a:cs typeface="Arial"/>
              </a:rPr>
              <a:t>your  </a:t>
            </a:r>
            <a:r>
              <a:rPr sz="1200" spc="50" dirty="0">
                <a:solidFill>
                  <a:srgbClr val="383B3B"/>
                </a:solidFill>
                <a:latin typeface="Arial"/>
                <a:cs typeface="Arial"/>
              </a:rPr>
              <a:t>development</a:t>
            </a:r>
            <a:r>
              <a:rPr sz="1200" spc="-55" dirty="0">
                <a:solidFill>
                  <a:srgbClr val="383B3B"/>
                </a:solidFill>
                <a:latin typeface="Arial"/>
                <a:cs typeface="Arial"/>
              </a:rPr>
              <a:t> </a:t>
            </a:r>
            <a:r>
              <a:rPr sz="1200" spc="30" dirty="0">
                <a:solidFill>
                  <a:srgbClr val="383B3B"/>
                </a:solidFill>
                <a:latin typeface="Arial"/>
                <a:cs typeface="Arial"/>
              </a:rPr>
              <a:t>around</a:t>
            </a:r>
            <a:r>
              <a:rPr sz="1200" spc="-45" dirty="0">
                <a:solidFill>
                  <a:srgbClr val="383B3B"/>
                </a:solidFill>
                <a:latin typeface="Arial"/>
                <a:cs typeface="Arial"/>
              </a:rPr>
              <a:t> </a:t>
            </a:r>
            <a:r>
              <a:rPr sz="1200" spc="60" dirty="0">
                <a:solidFill>
                  <a:srgbClr val="383B3B"/>
                </a:solidFill>
                <a:latin typeface="Arial"/>
                <a:cs typeface="Arial"/>
              </a:rPr>
              <a:t>how</a:t>
            </a:r>
            <a:r>
              <a:rPr sz="1200" spc="-50" dirty="0">
                <a:solidFill>
                  <a:srgbClr val="383B3B"/>
                </a:solidFill>
                <a:latin typeface="Arial"/>
                <a:cs typeface="Arial"/>
              </a:rPr>
              <a:t> </a:t>
            </a:r>
            <a:r>
              <a:rPr sz="1200" spc="55" dirty="0">
                <a:solidFill>
                  <a:srgbClr val="383B3B"/>
                </a:solidFill>
                <a:latin typeface="Arial"/>
                <a:cs typeface="Arial"/>
              </a:rPr>
              <a:t>to</a:t>
            </a:r>
            <a:r>
              <a:rPr sz="1200" spc="-50" dirty="0">
                <a:solidFill>
                  <a:srgbClr val="383B3B"/>
                </a:solidFill>
                <a:latin typeface="Arial"/>
                <a:cs typeface="Arial"/>
              </a:rPr>
              <a:t> </a:t>
            </a:r>
            <a:r>
              <a:rPr sz="1200" spc="45" dirty="0">
                <a:solidFill>
                  <a:srgbClr val="383B3B"/>
                </a:solidFill>
                <a:latin typeface="Arial"/>
                <a:cs typeface="Arial"/>
              </a:rPr>
              <a:t>overcome  </a:t>
            </a:r>
            <a:r>
              <a:rPr sz="1200" spc="15" dirty="0">
                <a:solidFill>
                  <a:srgbClr val="383B3B"/>
                </a:solidFill>
                <a:latin typeface="Arial"/>
                <a:cs typeface="Arial"/>
              </a:rPr>
              <a:t>barriers </a:t>
            </a:r>
            <a:r>
              <a:rPr sz="1200" spc="-20" dirty="0">
                <a:solidFill>
                  <a:srgbClr val="383B3B"/>
                </a:solidFill>
                <a:latin typeface="Arial"/>
                <a:cs typeface="Arial"/>
              </a:rPr>
              <a:t>as </a:t>
            </a:r>
            <a:r>
              <a:rPr sz="1200" spc="-15" dirty="0">
                <a:solidFill>
                  <a:srgbClr val="383B3B"/>
                </a:solidFill>
                <a:latin typeface="Arial"/>
                <a:cs typeface="Arial"/>
              </a:rPr>
              <a:t>a </a:t>
            </a:r>
            <a:r>
              <a:rPr sz="1200" spc="50" dirty="0">
                <a:solidFill>
                  <a:srgbClr val="383B3B"/>
                </a:solidFill>
                <a:latin typeface="Arial"/>
                <a:cs typeface="Arial"/>
              </a:rPr>
              <a:t>woman</a:t>
            </a:r>
            <a:r>
              <a:rPr sz="1200" spc="-215" dirty="0">
                <a:solidFill>
                  <a:srgbClr val="383B3B"/>
                </a:solidFill>
                <a:latin typeface="Arial"/>
                <a:cs typeface="Arial"/>
              </a:rPr>
              <a:t> </a:t>
            </a:r>
            <a:r>
              <a:rPr sz="1200" spc="10" dirty="0">
                <a:solidFill>
                  <a:srgbClr val="383B3B"/>
                </a:solidFill>
                <a:latin typeface="Arial"/>
                <a:cs typeface="Arial"/>
              </a:rPr>
              <a:t>in leadership.</a:t>
            </a:r>
            <a:endParaRPr sz="1200">
              <a:latin typeface="Arial"/>
              <a:cs typeface="Arial"/>
            </a:endParaRPr>
          </a:p>
        </p:txBody>
      </p:sp>
      <p:sp>
        <p:nvSpPr>
          <p:cNvPr id="27" name="object 27"/>
          <p:cNvSpPr/>
          <p:nvPr/>
        </p:nvSpPr>
        <p:spPr>
          <a:xfrm>
            <a:off x="3750385" y="9601200"/>
            <a:ext cx="271630" cy="27163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480288" y="8137969"/>
            <a:ext cx="443865" cy="443865"/>
          </a:xfrm>
          <a:custGeom>
            <a:avLst/>
            <a:gdLst/>
            <a:ahLst/>
            <a:cxnLst/>
            <a:rect l="l" t="t" r="r" b="b"/>
            <a:pathLst>
              <a:path w="443865" h="443865">
                <a:moveTo>
                  <a:pt x="0" y="221673"/>
                </a:moveTo>
                <a:lnTo>
                  <a:pt x="4503" y="176998"/>
                </a:lnTo>
                <a:lnTo>
                  <a:pt x="17420" y="135387"/>
                </a:lnTo>
                <a:lnTo>
                  <a:pt x="37858" y="97733"/>
                </a:lnTo>
                <a:lnTo>
                  <a:pt x="64926" y="64926"/>
                </a:lnTo>
                <a:lnTo>
                  <a:pt x="97733" y="37858"/>
                </a:lnTo>
                <a:lnTo>
                  <a:pt x="135387" y="17420"/>
                </a:lnTo>
                <a:lnTo>
                  <a:pt x="176998" y="4503"/>
                </a:lnTo>
                <a:lnTo>
                  <a:pt x="221673" y="0"/>
                </a:lnTo>
                <a:lnTo>
                  <a:pt x="266347" y="4503"/>
                </a:lnTo>
                <a:lnTo>
                  <a:pt x="307958" y="17420"/>
                </a:lnTo>
                <a:lnTo>
                  <a:pt x="345612" y="37858"/>
                </a:lnTo>
                <a:lnTo>
                  <a:pt x="378419" y="64926"/>
                </a:lnTo>
                <a:lnTo>
                  <a:pt x="405487" y="97733"/>
                </a:lnTo>
                <a:lnTo>
                  <a:pt x="425925" y="135387"/>
                </a:lnTo>
                <a:lnTo>
                  <a:pt x="438842" y="176998"/>
                </a:lnTo>
                <a:lnTo>
                  <a:pt x="443346" y="221673"/>
                </a:lnTo>
                <a:lnTo>
                  <a:pt x="438842" y="266347"/>
                </a:lnTo>
                <a:lnTo>
                  <a:pt x="425925" y="307958"/>
                </a:lnTo>
                <a:lnTo>
                  <a:pt x="405487" y="345612"/>
                </a:lnTo>
                <a:lnTo>
                  <a:pt x="378419" y="378419"/>
                </a:lnTo>
                <a:lnTo>
                  <a:pt x="345612" y="405487"/>
                </a:lnTo>
                <a:lnTo>
                  <a:pt x="307958" y="425925"/>
                </a:lnTo>
                <a:lnTo>
                  <a:pt x="266347" y="438842"/>
                </a:lnTo>
                <a:lnTo>
                  <a:pt x="221673" y="443346"/>
                </a:lnTo>
                <a:lnTo>
                  <a:pt x="176998" y="438842"/>
                </a:lnTo>
                <a:lnTo>
                  <a:pt x="135387" y="425925"/>
                </a:lnTo>
                <a:lnTo>
                  <a:pt x="97733" y="405487"/>
                </a:lnTo>
                <a:lnTo>
                  <a:pt x="64926" y="378419"/>
                </a:lnTo>
                <a:lnTo>
                  <a:pt x="37858" y="345612"/>
                </a:lnTo>
                <a:lnTo>
                  <a:pt x="17420" y="307958"/>
                </a:lnTo>
                <a:lnTo>
                  <a:pt x="4503" y="266347"/>
                </a:lnTo>
                <a:lnTo>
                  <a:pt x="0" y="221673"/>
                </a:lnTo>
                <a:close/>
              </a:path>
            </a:pathLst>
          </a:custGeom>
          <a:ln w="19050">
            <a:solidFill>
              <a:srgbClr val="383B3B"/>
            </a:solidFill>
          </a:ln>
        </p:spPr>
        <p:txBody>
          <a:bodyPr wrap="square" lIns="0" tIns="0" rIns="0" bIns="0" rtlCol="0"/>
          <a:lstStyle/>
          <a:p>
            <a:endParaRPr/>
          </a:p>
        </p:txBody>
      </p:sp>
      <p:sp>
        <p:nvSpPr>
          <p:cNvPr id="29" name="object 29"/>
          <p:cNvSpPr txBox="1"/>
          <p:nvPr/>
        </p:nvSpPr>
        <p:spPr>
          <a:xfrm>
            <a:off x="640061" y="8222488"/>
            <a:ext cx="125730" cy="232410"/>
          </a:xfrm>
          <a:prstGeom prst="rect">
            <a:avLst/>
          </a:prstGeom>
        </p:spPr>
        <p:txBody>
          <a:bodyPr vert="horz" wrap="square" lIns="0" tIns="0" rIns="0" bIns="0" rtlCol="0">
            <a:spAutoFit/>
          </a:bodyPr>
          <a:lstStyle/>
          <a:p>
            <a:pPr marL="12700">
              <a:lnSpc>
                <a:spcPct val="100000"/>
              </a:lnSpc>
            </a:pPr>
            <a:r>
              <a:rPr sz="1400" b="1" spc="-35" dirty="0">
                <a:solidFill>
                  <a:srgbClr val="78B2B0"/>
                </a:solidFill>
                <a:latin typeface="Trebuchet MS"/>
                <a:cs typeface="Trebuchet MS"/>
              </a:rPr>
              <a:t>5</a:t>
            </a:r>
            <a:endParaRPr sz="1400">
              <a:latin typeface="Trebuchet MS"/>
              <a:cs typeface="Trebuchet MS"/>
            </a:endParaRPr>
          </a:p>
        </p:txBody>
      </p:sp>
      <p:sp>
        <p:nvSpPr>
          <p:cNvPr id="30" name="object 30"/>
          <p:cNvSpPr txBox="1"/>
          <p:nvPr/>
        </p:nvSpPr>
        <p:spPr>
          <a:xfrm>
            <a:off x="1041702" y="8122919"/>
            <a:ext cx="2366010" cy="1115695"/>
          </a:xfrm>
          <a:prstGeom prst="rect">
            <a:avLst/>
          </a:prstGeom>
        </p:spPr>
        <p:txBody>
          <a:bodyPr vert="horz" wrap="square" lIns="0" tIns="3175" rIns="0" bIns="0" rtlCol="0">
            <a:spAutoFit/>
          </a:bodyPr>
          <a:lstStyle/>
          <a:p>
            <a:pPr marL="12700" marR="250825">
              <a:lnSpc>
                <a:spcPct val="118300"/>
              </a:lnSpc>
              <a:spcBef>
                <a:spcPts val="25"/>
              </a:spcBef>
            </a:pPr>
            <a:r>
              <a:rPr sz="1200" b="1" spc="5" dirty="0">
                <a:solidFill>
                  <a:srgbClr val="383B3B"/>
                </a:solidFill>
                <a:latin typeface="Gill Sans MT"/>
                <a:cs typeface="Gill Sans MT"/>
              </a:rPr>
              <a:t>Guest </a:t>
            </a:r>
            <a:r>
              <a:rPr sz="1200" b="1" spc="20" dirty="0">
                <a:solidFill>
                  <a:srgbClr val="383B3B"/>
                </a:solidFill>
                <a:latin typeface="Gill Sans MT"/>
                <a:cs typeface="Gill Sans MT"/>
              </a:rPr>
              <a:t>Speakers: </a:t>
            </a:r>
            <a:r>
              <a:rPr sz="1200" spc="-5" dirty="0">
                <a:solidFill>
                  <a:srgbClr val="383B3B"/>
                </a:solidFill>
                <a:latin typeface="Arial"/>
                <a:cs typeface="Arial"/>
              </a:rPr>
              <a:t>Soak </a:t>
            </a:r>
            <a:r>
              <a:rPr sz="1200" spc="10" dirty="0">
                <a:solidFill>
                  <a:srgbClr val="383B3B"/>
                </a:solidFill>
                <a:latin typeface="Arial"/>
                <a:cs typeface="Arial"/>
              </a:rPr>
              <a:t>in</a:t>
            </a:r>
            <a:r>
              <a:rPr sz="1200" spc="-204" dirty="0">
                <a:solidFill>
                  <a:srgbClr val="383B3B"/>
                </a:solidFill>
                <a:latin typeface="Arial"/>
                <a:cs typeface="Arial"/>
              </a:rPr>
              <a:t> </a:t>
            </a:r>
            <a:r>
              <a:rPr sz="1200" spc="35" dirty="0">
                <a:solidFill>
                  <a:srgbClr val="383B3B"/>
                </a:solidFill>
                <a:latin typeface="Arial"/>
                <a:cs typeface="Arial"/>
              </a:rPr>
              <a:t>best  </a:t>
            </a:r>
            <a:r>
              <a:rPr sz="1200" spc="25" dirty="0">
                <a:solidFill>
                  <a:srgbClr val="383B3B"/>
                </a:solidFill>
                <a:latin typeface="Arial"/>
                <a:cs typeface="Arial"/>
              </a:rPr>
              <a:t>practices </a:t>
            </a:r>
            <a:r>
              <a:rPr sz="1200" spc="30" dirty="0">
                <a:solidFill>
                  <a:srgbClr val="383B3B"/>
                </a:solidFill>
                <a:latin typeface="Arial"/>
                <a:cs typeface="Arial"/>
              </a:rPr>
              <a:t>and </a:t>
            </a:r>
            <a:r>
              <a:rPr sz="1200" spc="10" dirty="0">
                <a:solidFill>
                  <a:srgbClr val="383B3B"/>
                </a:solidFill>
                <a:latin typeface="Arial"/>
                <a:cs typeface="Arial"/>
              </a:rPr>
              <a:t>lessons</a:t>
            </a:r>
            <a:r>
              <a:rPr sz="1200" spc="-190" dirty="0">
                <a:solidFill>
                  <a:srgbClr val="383B3B"/>
                </a:solidFill>
                <a:latin typeface="Arial"/>
                <a:cs typeface="Arial"/>
              </a:rPr>
              <a:t> </a:t>
            </a:r>
            <a:r>
              <a:rPr sz="1200" spc="30" dirty="0">
                <a:solidFill>
                  <a:srgbClr val="383B3B"/>
                </a:solidFill>
                <a:latin typeface="Arial"/>
                <a:cs typeface="Arial"/>
              </a:rPr>
              <a:t>learned</a:t>
            </a:r>
            <a:endParaRPr sz="1200">
              <a:latin typeface="Arial"/>
              <a:cs typeface="Arial"/>
            </a:endParaRPr>
          </a:p>
          <a:p>
            <a:pPr marL="12700" marR="5080">
              <a:lnSpc>
                <a:spcPct val="118300"/>
              </a:lnSpc>
              <a:spcBef>
                <a:spcPts val="95"/>
              </a:spcBef>
            </a:pPr>
            <a:r>
              <a:rPr sz="1200" spc="55" dirty="0">
                <a:solidFill>
                  <a:srgbClr val="383B3B"/>
                </a:solidFill>
                <a:latin typeface="Arial"/>
                <a:cs typeface="Arial"/>
              </a:rPr>
              <a:t>from </a:t>
            </a:r>
            <a:r>
              <a:rPr sz="1200" spc="25" dirty="0">
                <a:solidFill>
                  <a:srgbClr val="383B3B"/>
                </a:solidFill>
                <a:latin typeface="Arial"/>
                <a:cs typeface="Arial"/>
              </a:rPr>
              <a:t>leaders </a:t>
            </a:r>
            <a:r>
              <a:rPr sz="1200" spc="30" dirty="0">
                <a:solidFill>
                  <a:srgbClr val="383B3B"/>
                </a:solidFill>
                <a:latin typeface="Arial"/>
                <a:cs typeface="Arial"/>
              </a:rPr>
              <a:t>outside </a:t>
            </a:r>
            <a:r>
              <a:rPr sz="1200" spc="50" dirty="0">
                <a:solidFill>
                  <a:srgbClr val="383B3B"/>
                </a:solidFill>
                <a:latin typeface="Arial"/>
                <a:cs typeface="Arial"/>
              </a:rPr>
              <a:t>of </a:t>
            </a:r>
            <a:r>
              <a:rPr sz="1200" spc="35" dirty="0">
                <a:solidFill>
                  <a:srgbClr val="383B3B"/>
                </a:solidFill>
                <a:latin typeface="Arial"/>
                <a:cs typeface="Arial"/>
              </a:rPr>
              <a:t>your  </a:t>
            </a:r>
            <a:r>
              <a:rPr sz="1200" spc="30" dirty="0">
                <a:solidFill>
                  <a:srgbClr val="383B3B"/>
                </a:solidFill>
                <a:latin typeface="Arial"/>
                <a:cs typeface="Arial"/>
              </a:rPr>
              <a:t>industry</a:t>
            </a:r>
            <a:r>
              <a:rPr sz="1200" spc="-45" dirty="0">
                <a:solidFill>
                  <a:srgbClr val="383B3B"/>
                </a:solidFill>
                <a:latin typeface="Arial"/>
                <a:cs typeface="Arial"/>
              </a:rPr>
              <a:t> </a:t>
            </a:r>
            <a:r>
              <a:rPr sz="1200" spc="55" dirty="0">
                <a:solidFill>
                  <a:srgbClr val="383B3B"/>
                </a:solidFill>
                <a:latin typeface="Arial"/>
                <a:cs typeface="Arial"/>
              </a:rPr>
              <a:t>to</a:t>
            </a:r>
            <a:r>
              <a:rPr sz="1200" spc="-45" dirty="0">
                <a:solidFill>
                  <a:srgbClr val="383B3B"/>
                </a:solidFill>
                <a:latin typeface="Arial"/>
                <a:cs typeface="Arial"/>
              </a:rPr>
              <a:t> </a:t>
            </a:r>
            <a:r>
              <a:rPr sz="1200" spc="55" dirty="0">
                <a:solidFill>
                  <a:srgbClr val="383B3B"/>
                </a:solidFill>
                <a:latin typeface="Arial"/>
                <a:cs typeface="Arial"/>
              </a:rPr>
              <a:t>get</a:t>
            </a:r>
            <a:r>
              <a:rPr sz="1200" spc="-50" dirty="0">
                <a:solidFill>
                  <a:srgbClr val="383B3B"/>
                </a:solidFill>
                <a:latin typeface="Arial"/>
                <a:cs typeface="Arial"/>
              </a:rPr>
              <a:t> </a:t>
            </a:r>
            <a:r>
              <a:rPr sz="1200" spc="35" dirty="0">
                <a:solidFill>
                  <a:srgbClr val="383B3B"/>
                </a:solidFill>
                <a:latin typeface="Arial"/>
                <a:cs typeface="Arial"/>
              </a:rPr>
              <a:t>key</a:t>
            </a:r>
            <a:r>
              <a:rPr sz="1200" spc="-45" dirty="0">
                <a:solidFill>
                  <a:srgbClr val="383B3B"/>
                </a:solidFill>
                <a:latin typeface="Arial"/>
                <a:cs typeface="Arial"/>
              </a:rPr>
              <a:t> </a:t>
            </a:r>
            <a:r>
              <a:rPr sz="1200" spc="30" dirty="0">
                <a:solidFill>
                  <a:srgbClr val="383B3B"/>
                </a:solidFill>
                <a:latin typeface="Arial"/>
                <a:cs typeface="Arial"/>
              </a:rPr>
              <a:t>take-aways</a:t>
            </a:r>
            <a:r>
              <a:rPr sz="1200" spc="-50" dirty="0">
                <a:solidFill>
                  <a:srgbClr val="383B3B"/>
                </a:solidFill>
                <a:latin typeface="Arial"/>
                <a:cs typeface="Arial"/>
              </a:rPr>
              <a:t> </a:t>
            </a:r>
            <a:r>
              <a:rPr sz="1200" spc="55" dirty="0">
                <a:solidFill>
                  <a:srgbClr val="383B3B"/>
                </a:solidFill>
                <a:latin typeface="Arial"/>
                <a:cs typeface="Arial"/>
              </a:rPr>
              <a:t>to  </a:t>
            </a:r>
            <a:r>
              <a:rPr sz="1200" spc="35" dirty="0">
                <a:solidFill>
                  <a:srgbClr val="383B3B"/>
                </a:solidFill>
                <a:latin typeface="Arial"/>
                <a:cs typeface="Arial"/>
              </a:rPr>
              <a:t>bring</a:t>
            </a:r>
            <a:r>
              <a:rPr sz="1200" spc="-60" dirty="0">
                <a:solidFill>
                  <a:srgbClr val="383B3B"/>
                </a:solidFill>
                <a:latin typeface="Arial"/>
                <a:cs typeface="Arial"/>
              </a:rPr>
              <a:t> </a:t>
            </a:r>
            <a:r>
              <a:rPr sz="1200" spc="35" dirty="0">
                <a:solidFill>
                  <a:srgbClr val="383B3B"/>
                </a:solidFill>
                <a:latin typeface="Arial"/>
                <a:cs typeface="Arial"/>
              </a:rPr>
              <a:t>back</a:t>
            </a:r>
            <a:r>
              <a:rPr sz="1200" spc="-55" dirty="0">
                <a:solidFill>
                  <a:srgbClr val="383B3B"/>
                </a:solidFill>
                <a:latin typeface="Arial"/>
                <a:cs typeface="Arial"/>
              </a:rPr>
              <a:t> </a:t>
            </a:r>
            <a:r>
              <a:rPr sz="1200" spc="55" dirty="0">
                <a:solidFill>
                  <a:srgbClr val="383B3B"/>
                </a:solidFill>
                <a:latin typeface="Arial"/>
                <a:cs typeface="Arial"/>
              </a:rPr>
              <a:t>to</a:t>
            </a:r>
            <a:r>
              <a:rPr sz="1200" spc="-60" dirty="0">
                <a:solidFill>
                  <a:srgbClr val="383B3B"/>
                </a:solidFill>
                <a:latin typeface="Arial"/>
                <a:cs typeface="Arial"/>
              </a:rPr>
              <a:t> </a:t>
            </a:r>
            <a:r>
              <a:rPr sz="1200" spc="35" dirty="0">
                <a:solidFill>
                  <a:srgbClr val="383B3B"/>
                </a:solidFill>
                <a:latin typeface="Arial"/>
                <a:cs typeface="Arial"/>
              </a:rPr>
              <a:t>your</a:t>
            </a:r>
            <a:r>
              <a:rPr sz="1200" spc="-50" dirty="0">
                <a:solidFill>
                  <a:srgbClr val="383B3B"/>
                </a:solidFill>
                <a:latin typeface="Arial"/>
                <a:cs typeface="Arial"/>
              </a:rPr>
              <a:t> </a:t>
            </a:r>
            <a:r>
              <a:rPr sz="1200" spc="10" dirty="0">
                <a:solidFill>
                  <a:srgbClr val="383B3B"/>
                </a:solidFill>
                <a:latin typeface="Arial"/>
                <a:cs typeface="Arial"/>
              </a:rPr>
              <a:t>organization.</a:t>
            </a:r>
            <a:endParaRPr sz="1200">
              <a:latin typeface="Arial"/>
              <a:cs typeface="Arial"/>
            </a:endParaRPr>
          </a:p>
        </p:txBody>
      </p:sp>
      <p:sp>
        <p:nvSpPr>
          <p:cNvPr id="31" name="object 31"/>
          <p:cNvSpPr/>
          <p:nvPr/>
        </p:nvSpPr>
        <p:spPr>
          <a:xfrm>
            <a:off x="3964709" y="8137969"/>
            <a:ext cx="443865" cy="443865"/>
          </a:xfrm>
          <a:custGeom>
            <a:avLst/>
            <a:gdLst/>
            <a:ahLst/>
            <a:cxnLst/>
            <a:rect l="l" t="t" r="r" b="b"/>
            <a:pathLst>
              <a:path w="443864" h="443865">
                <a:moveTo>
                  <a:pt x="0" y="221673"/>
                </a:moveTo>
                <a:lnTo>
                  <a:pt x="4503" y="176998"/>
                </a:lnTo>
                <a:lnTo>
                  <a:pt x="17420" y="135387"/>
                </a:lnTo>
                <a:lnTo>
                  <a:pt x="37858" y="97733"/>
                </a:lnTo>
                <a:lnTo>
                  <a:pt x="64926" y="64926"/>
                </a:lnTo>
                <a:lnTo>
                  <a:pt x="97733" y="37858"/>
                </a:lnTo>
                <a:lnTo>
                  <a:pt x="135387" y="17420"/>
                </a:lnTo>
                <a:lnTo>
                  <a:pt x="176998" y="4503"/>
                </a:lnTo>
                <a:lnTo>
                  <a:pt x="221673" y="0"/>
                </a:lnTo>
                <a:lnTo>
                  <a:pt x="266347" y="4503"/>
                </a:lnTo>
                <a:lnTo>
                  <a:pt x="307958" y="17420"/>
                </a:lnTo>
                <a:lnTo>
                  <a:pt x="345612" y="37858"/>
                </a:lnTo>
                <a:lnTo>
                  <a:pt x="378419" y="64926"/>
                </a:lnTo>
                <a:lnTo>
                  <a:pt x="405487" y="97733"/>
                </a:lnTo>
                <a:lnTo>
                  <a:pt x="425925" y="135387"/>
                </a:lnTo>
                <a:lnTo>
                  <a:pt x="438842" y="176998"/>
                </a:lnTo>
                <a:lnTo>
                  <a:pt x="443346" y="221673"/>
                </a:lnTo>
                <a:lnTo>
                  <a:pt x="438842" y="266347"/>
                </a:lnTo>
                <a:lnTo>
                  <a:pt x="425925" y="307958"/>
                </a:lnTo>
                <a:lnTo>
                  <a:pt x="405487" y="345612"/>
                </a:lnTo>
                <a:lnTo>
                  <a:pt x="378419" y="378419"/>
                </a:lnTo>
                <a:lnTo>
                  <a:pt x="345612" y="405487"/>
                </a:lnTo>
                <a:lnTo>
                  <a:pt x="307958" y="425925"/>
                </a:lnTo>
                <a:lnTo>
                  <a:pt x="266347" y="438842"/>
                </a:lnTo>
                <a:lnTo>
                  <a:pt x="221673" y="443346"/>
                </a:lnTo>
                <a:lnTo>
                  <a:pt x="176998" y="438842"/>
                </a:lnTo>
                <a:lnTo>
                  <a:pt x="135387" y="425925"/>
                </a:lnTo>
                <a:lnTo>
                  <a:pt x="97733" y="405487"/>
                </a:lnTo>
                <a:lnTo>
                  <a:pt x="64926" y="378419"/>
                </a:lnTo>
                <a:lnTo>
                  <a:pt x="37858" y="345612"/>
                </a:lnTo>
                <a:lnTo>
                  <a:pt x="17420" y="307958"/>
                </a:lnTo>
                <a:lnTo>
                  <a:pt x="4503" y="266347"/>
                </a:lnTo>
                <a:lnTo>
                  <a:pt x="0" y="221673"/>
                </a:lnTo>
                <a:close/>
              </a:path>
            </a:pathLst>
          </a:custGeom>
          <a:ln w="19050">
            <a:solidFill>
              <a:srgbClr val="383B3B"/>
            </a:solidFill>
          </a:ln>
        </p:spPr>
        <p:txBody>
          <a:bodyPr wrap="square" lIns="0" tIns="0" rIns="0" bIns="0" rtlCol="0"/>
          <a:lstStyle/>
          <a:p>
            <a:endParaRPr/>
          </a:p>
        </p:txBody>
      </p:sp>
      <p:sp>
        <p:nvSpPr>
          <p:cNvPr id="32" name="object 32"/>
          <p:cNvSpPr txBox="1"/>
          <p:nvPr/>
        </p:nvSpPr>
        <p:spPr>
          <a:xfrm>
            <a:off x="4062125" y="8228583"/>
            <a:ext cx="269240" cy="232410"/>
          </a:xfrm>
          <a:prstGeom prst="rect">
            <a:avLst/>
          </a:prstGeom>
        </p:spPr>
        <p:txBody>
          <a:bodyPr vert="horz" wrap="square" lIns="0" tIns="0" rIns="0" bIns="0" rtlCol="0">
            <a:spAutoFit/>
          </a:bodyPr>
          <a:lstStyle/>
          <a:p>
            <a:pPr marL="12700">
              <a:lnSpc>
                <a:spcPct val="100000"/>
              </a:lnSpc>
            </a:pPr>
            <a:r>
              <a:rPr sz="1400" b="1" spc="60" dirty="0">
                <a:solidFill>
                  <a:srgbClr val="78B2B0"/>
                </a:solidFill>
                <a:latin typeface="Trebuchet MS"/>
                <a:cs typeface="Trebuchet MS"/>
              </a:rPr>
              <a:t>10</a:t>
            </a:r>
            <a:r>
              <a:rPr sz="1400" b="1" spc="-275" dirty="0">
                <a:solidFill>
                  <a:srgbClr val="78B2B0"/>
                </a:solidFill>
                <a:latin typeface="Trebuchet MS"/>
                <a:cs typeface="Trebuchet MS"/>
              </a:rPr>
              <a:t> </a:t>
            </a:r>
            <a:endParaRPr sz="1400">
              <a:latin typeface="Trebuchet MS"/>
              <a:cs typeface="Trebuchet MS"/>
            </a:endParaRPr>
          </a:p>
        </p:txBody>
      </p:sp>
      <p:sp>
        <p:nvSpPr>
          <p:cNvPr id="33" name="object 33"/>
          <p:cNvSpPr txBox="1"/>
          <p:nvPr/>
        </p:nvSpPr>
        <p:spPr>
          <a:xfrm>
            <a:off x="4526123" y="8124200"/>
            <a:ext cx="2583815" cy="1071960"/>
          </a:xfrm>
          <a:prstGeom prst="rect">
            <a:avLst/>
          </a:prstGeom>
        </p:spPr>
        <p:txBody>
          <a:bodyPr vert="horz" wrap="square" lIns="0" tIns="1905" rIns="0" bIns="0" rtlCol="0">
            <a:spAutoFit/>
          </a:bodyPr>
          <a:lstStyle/>
          <a:p>
            <a:pPr marL="12700" marR="5080">
              <a:lnSpc>
                <a:spcPct val="118300"/>
              </a:lnSpc>
              <a:spcBef>
                <a:spcPts val="15"/>
              </a:spcBef>
            </a:pPr>
            <a:r>
              <a:rPr sz="1200" b="1" spc="-5" dirty="0">
                <a:solidFill>
                  <a:srgbClr val="383B3B"/>
                </a:solidFill>
                <a:latin typeface="Gill Sans MT"/>
                <a:cs typeface="Gill Sans MT"/>
              </a:rPr>
              <a:t>Certification </a:t>
            </a:r>
            <a:r>
              <a:rPr sz="1200" b="1" spc="-50" dirty="0">
                <a:solidFill>
                  <a:srgbClr val="383B3B"/>
                </a:solidFill>
                <a:latin typeface="Gill Sans MT"/>
                <a:cs typeface="Gill Sans MT"/>
              </a:rPr>
              <a:t>&amp; </a:t>
            </a:r>
            <a:r>
              <a:rPr sz="1200" b="1" spc="15" dirty="0">
                <a:solidFill>
                  <a:srgbClr val="383B3B"/>
                </a:solidFill>
                <a:latin typeface="Gill Sans MT"/>
                <a:cs typeface="Gill Sans MT"/>
              </a:rPr>
              <a:t>Recognition: </a:t>
            </a:r>
            <a:endParaRPr lang="en-US" sz="1200" b="1" spc="15" dirty="0">
              <a:solidFill>
                <a:srgbClr val="383B3B"/>
              </a:solidFill>
              <a:latin typeface="Gill Sans MT"/>
              <a:cs typeface="Gill Sans MT"/>
            </a:endParaRPr>
          </a:p>
          <a:p>
            <a:pPr marL="12700" marR="5080">
              <a:lnSpc>
                <a:spcPct val="118300"/>
              </a:lnSpc>
              <a:spcBef>
                <a:spcPts val="15"/>
              </a:spcBef>
            </a:pPr>
            <a:r>
              <a:rPr lang="en-US" sz="1200" spc="-15" dirty="0">
                <a:solidFill>
                  <a:srgbClr val="383B3B"/>
                </a:solidFill>
                <a:latin typeface="Arial"/>
                <a:cs typeface="Arial"/>
              </a:rPr>
              <a:t>Receive </a:t>
            </a:r>
            <a:r>
              <a:rPr sz="1200" spc="-15" dirty="0">
                <a:solidFill>
                  <a:srgbClr val="383B3B"/>
                </a:solidFill>
                <a:latin typeface="Arial"/>
                <a:cs typeface="Arial"/>
              </a:rPr>
              <a:t>a </a:t>
            </a:r>
            <a:r>
              <a:rPr sz="1200" spc="25" dirty="0">
                <a:solidFill>
                  <a:srgbClr val="383B3B"/>
                </a:solidFill>
                <a:latin typeface="Arial"/>
                <a:cs typeface="Arial"/>
              </a:rPr>
              <a:t>Leadership </a:t>
            </a:r>
            <a:r>
              <a:rPr sz="1200" spc="30" dirty="0">
                <a:solidFill>
                  <a:srgbClr val="383B3B"/>
                </a:solidFill>
                <a:latin typeface="Arial"/>
                <a:cs typeface="Arial"/>
              </a:rPr>
              <a:t>Accelerator</a:t>
            </a:r>
            <a:r>
              <a:rPr sz="1200" spc="-229" dirty="0">
                <a:solidFill>
                  <a:srgbClr val="383B3B"/>
                </a:solidFill>
                <a:latin typeface="Arial"/>
                <a:cs typeface="Arial"/>
              </a:rPr>
              <a:t> </a:t>
            </a:r>
            <a:r>
              <a:rPr lang="en-US" sz="1200" spc="-229" dirty="0">
                <a:solidFill>
                  <a:srgbClr val="383B3B"/>
                </a:solidFill>
                <a:latin typeface="Arial"/>
                <a:cs typeface="Arial"/>
              </a:rPr>
              <a:t>  </a:t>
            </a:r>
            <a:r>
              <a:rPr sz="1200" spc="40" dirty="0">
                <a:solidFill>
                  <a:srgbClr val="383B3B"/>
                </a:solidFill>
                <a:latin typeface="Arial"/>
                <a:cs typeface="Arial"/>
              </a:rPr>
              <a:t>for  </a:t>
            </a:r>
            <a:r>
              <a:rPr sz="1200" spc="60" dirty="0">
                <a:solidFill>
                  <a:srgbClr val="383B3B"/>
                </a:solidFill>
                <a:latin typeface="Arial"/>
                <a:cs typeface="Arial"/>
              </a:rPr>
              <a:t>Women</a:t>
            </a:r>
            <a:r>
              <a:rPr sz="1200" spc="-35" dirty="0">
                <a:solidFill>
                  <a:srgbClr val="383B3B"/>
                </a:solidFill>
                <a:latin typeface="Arial"/>
                <a:cs typeface="Arial"/>
              </a:rPr>
              <a:t> </a:t>
            </a:r>
            <a:r>
              <a:rPr lang="en-US" sz="1200" spc="-35" dirty="0">
                <a:solidFill>
                  <a:srgbClr val="383B3B"/>
                </a:solidFill>
                <a:latin typeface="Arial"/>
                <a:cs typeface="Arial"/>
              </a:rPr>
              <a:t>Program </a:t>
            </a:r>
            <a:r>
              <a:rPr lang="en-US" sz="1200" spc="20" dirty="0">
                <a:solidFill>
                  <a:srgbClr val="383B3B"/>
                </a:solidFill>
                <a:latin typeface="Arial"/>
                <a:cs typeface="Arial"/>
              </a:rPr>
              <a:t>Credly Badge</a:t>
            </a:r>
            <a:r>
              <a:rPr sz="1200" spc="-40" dirty="0">
                <a:solidFill>
                  <a:srgbClr val="383B3B"/>
                </a:solidFill>
                <a:latin typeface="Arial"/>
                <a:cs typeface="Arial"/>
              </a:rPr>
              <a:t> </a:t>
            </a:r>
            <a:r>
              <a:rPr sz="1200" spc="55" dirty="0">
                <a:solidFill>
                  <a:srgbClr val="383B3B"/>
                </a:solidFill>
                <a:latin typeface="Arial"/>
                <a:cs typeface="Arial"/>
              </a:rPr>
              <a:t>to</a:t>
            </a:r>
            <a:r>
              <a:rPr sz="1200" spc="-40" dirty="0">
                <a:solidFill>
                  <a:srgbClr val="383B3B"/>
                </a:solidFill>
                <a:latin typeface="Arial"/>
                <a:cs typeface="Arial"/>
              </a:rPr>
              <a:t> </a:t>
            </a:r>
            <a:r>
              <a:rPr sz="1200" spc="5" dirty="0">
                <a:solidFill>
                  <a:srgbClr val="383B3B"/>
                </a:solidFill>
                <a:latin typeface="Arial"/>
                <a:cs typeface="Arial"/>
              </a:rPr>
              <a:t>share</a:t>
            </a:r>
            <a:r>
              <a:rPr sz="1200" spc="-40" dirty="0">
                <a:solidFill>
                  <a:srgbClr val="383B3B"/>
                </a:solidFill>
                <a:latin typeface="Arial"/>
                <a:cs typeface="Arial"/>
              </a:rPr>
              <a:t> </a:t>
            </a:r>
            <a:r>
              <a:rPr sz="1200" spc="45" dirty="0">
                <a:solidFill>
                  <a:srgbClr val="383B3B"/>
                </a:solidFill>
                <a:latin typeface="Arial"/>
                <a:cs typeface="Arial"/>
              </a:rPr>
              <a:t>with</a:t>
            </a:r>
            <a:r>
              <a:rPr sz="1200" spc="-35" dirty="0">
                <a:solidFill>
                  <a:srgbClr val="383B3B"/>
                </a:solidFill>
                <a:latin typeface="Arial"/>
                <a:cs typeface="Arial"/>
              </a:rPr>
              <a:t> </a:t>
            </a:r>
            <a:r>
              <a:rPr sz="1200" spc="40" dirty="0">
                <a:solidFill>
                  <a:srgbClr val="383B3B"/>
                </a:solidFill>
                <a:latin typeface="Arial"/>
                <a:cs typeface="Arial"/>
              </a:rPr>
              <a:t>the </a:t>
            </a:r>
            <a:r>
              <a:rPr sz="1200" spc="60" dirty="0">
                <a:solidFill>
                  <a:srgbClr val="383B3B"/>
                </a:solidFill>
                <a:latin typeface="Arial"/>
                <a:cs typeface="Arial"/>
              </a:rPr>
              <a:t>world </a:t>
            </a:r>
            <a:r>
              <a:rPr sz="1200" spc="45" dirty="0">
                <a:solidFill>
                  <a:srgbClr val="383B3B"/>
                </a:solidFill>
                <a:latin typeface="Arial"/>
                <a:cs typeface="Arial"/>
              </a:rPr>
              <a:t>what </a:t>
            </a:r>
            <a:r>
              <a:rPr sz="1200" spc="40" dirty="0">
                <a:solidFill>
                  <a:srgbClr val="383B3B"/>
                </a:solidFill>
                <a:latin typeface="Arial"/>
                <a:cs typeface="Arial"/>
              </a:rPr>
              <a:t>you </a:t>
            </a:r>
            <a:r>
              <a:rPr sz="1200" spc="20" dirty="0">
                <a:solidFill>
                  <a:srgbClr val="383B3B"/>
                </a:solidFill>
                <a:latin typeface="Arial"/>
                <a:cs typeface="Arial"/>
              </a:rPr>
              <a:t>have </a:t>
            </a:r>
            <a:r>
              <a:rPr sz="1200" spc="30" dirty="0">
                <a:solidFill>
                  <a:srgbClr val="383B3B"/>
                </a:solidFill>
                <a:latin typeface="Arial"/>
                <a:cs typeface="Arial"/>
              </a:rPr>
              <a:t>learned and </a:t>
            </a:r>
            <a:r>
              <a:rPr sz="1200" spc="40" dirty="0">
                <a:solidFill>
                  <a:srgbClr val="383B3B"/>
                </a:solidFill>
                <a:latin typeface="Arial"/>
                <a:cs typeface="Arial"/>
              </a:rPr>
              <a:t>been </a:t>
            </a:r>
            <a:r>
              <a:rPr sz="1200" spc="-15" dirty="0">
                <a:solidFill>
                  <a:srgbClr val="383B3B"/>
                </a:solidFill>
                <a:latin typeface="Arial"/>
                <a:cs typeface="Arial"/>
              </a:rPr>
              <a:t>a </a:t>
            </a:r>
            <a:r>
              <a:rPr sz="1200" spc="35" dirty="0">
                <a:solidFill>
                  <a:srgbClr val="383B3B"/>
                </a:solidFill>
                <a:latin typeface="Arial"/>
                <a:cs typeface="Arial"/>
              </a:rPr>
              <a:t>part</a:t>
            </a:r>
            <a:r>
              <a:rPr sz="1200" spc="-225" dirty="0">
                <a:solidFill>
                  <a:srgbClr val="383B3B"/>
                </a:solidFill>
                <a:latin typeface="Arial"/>
                <a:cs typeface="Arial"/>
              </a:rPr>
              <a:t> </a:t>
            </a:r>
            <a:r>
              <a:rPr sz="1200" spc="-5" dirty="0">
                <a:solidFill>
                  <a:srgbClr val="383B3B"/>
                </a:solidFill>
                <a:latin typeface="Arial"/>
                <a:cs typeface="Arial"/>
              </a:rPr>
              <a:t>of.</a:t>
            </a:r>
            <a:endParaRPr sz="1200" dirty="0">
              <a:latin typeface="Arial"/>
              <a:cs typeface="Arial"/>
            </a:endParaRPr>
          </a:p>
        </p:txBody>
      </p:sp>
      <p:sp>
        <p:nvSpPr>
          <p:cNvPr id="34" name="object 34"/>
          <p:cNvSpPr txBox="1"/>
          <p:nvPr/>
        </p:nvSpPr>
        <p:spPr>
          <a:xfrm>
            <a:off x="451626" y="712215"/>
            <a:ext cx="6558915" cy="793115"/>
          </a:xfrm>
          <a:prstGeom prst="rect">
            <a:avLst/>
          </a:prstGeom>
        </p:spPr>
        <p:txBody>
          <a:bodyPr vert="horz" wrap="square" lIns="0" tIns="0" rIns="0" bIns="0" rtlCol="0">
            <a:spAutoFit/>
          </a:bodyPr>
          <a:lstStyle/>
          <a:p>
            <a:pPr marL="12700">
              <a:lnSpc>
                <a:spcPct val="100000"/>
              </a:lnSpc>
            </a:pPr>
            <a:r>
              <a:rPr sz="1400" b="1" spc="145" dirty="0">
                <a:solidFill>
                  <a:srgbClr val="78B2B0"/>
                </a:solidFill>
                <a:latin typeface="Trebuchet MS"/>
                <a:cs typeface="Trebuchet MS"/>
              </a:rPr>
              <a:t>THE</a:t>
            </a:r>
            <a:r>
              <a:rPr sz="1400" b="1" spc="165" dirty="0">
                <a:solidFill>
                  <a:srgbClr val="78B2B0"/>
                </a:solidFill>
                <a:latin typeface="Trebuchet MS"/>
                <a:cs typeface="Trebuchet MS"/>
              </a:rPr>
              <a:t> </a:t>
            </a:r>
            <a:r>
              <a:rPr sz="1400" b="1" spc="20" dirty="0">
                <a:solidFill>
                  <a:srgbClr val="78B2B0"/>
                </a:solidFill>
                <a:latin typeface="Trebuchet MS"/>
                <a:cs typeface="Trebuchet MS"/>
              </a:rPr>
              <a:t>L.</a:t>
            </a:r>
            <a:r>
              <a:rPr sz="1400" b="1" spc="-290" dirty="0">
                <a:solidFill>
                  <a:srgbClr val="78B2B0"/>
                </a:solidFill>
                <a:latin typeface="Trebuchet MS"/>
                <a:cs typeface="Trebuchet MS"/>
              </a:rPr>
              <a:t> </a:t>
            </a:r>
            <a:r>
              <a:rPr sz="1400" b="1" spc="15" dirty="0">
                <a:solidFill>
                  <a:srgbClr val="78B2B0"/>
                </a:solidFill>
                <a:latin typeface="Trebuchet MS"/>
                <a:cs typeface="Trebuchet MS"/>
              </a:rPr>
              <a:t>A.</a:t>
            </a:r>
            <a:r>
              <a:rPr sz="1400" b="1" spc="-290" dirty="0">
                <a:solidFill>
                  <a:srgbClr val="78B2B0"/>
                </a:solidFill>
                <a:latin typeface="Trebuchet MS"/>
                <a:cs typeface="Trebuchet MS"/>
              </a:rPr>
              <a:t> </a:t>
            </a:r>
            <a:r>
              <a:rPr sz="1400" b="1" spc="110" dirty="0">
                <a:solidFill>
                  <a:srgbClr val="78B2B0"/>
                </a:solidFill>
                <a:latin typeface="Trebuchet MS"/>
                <a:cs typeface="Trebuchet MS"/>
              </a:rPr>
              <a:t>W.</a:t>
            </a:r>
            <a:r>
              <a:rPr sz="1400" b="1" spc="155" dirty="0">
                <a:solidFill>
                  <a:srgbClr val="78B2B0"/>
                </a:solidFill>
                <a:latin typeface="Trebuchet MS"/>
                <a:cs typeface="Trebuchet MS"/>
              </a:rPr>
              <a:t> </a:t>
            </a:r>
            <a:r>
              <a:rPr sz="1400" b="1" spc="200" dirty="0">
                <a:solidFill>
                  <a:srgbClr val="78B2B0"/>
                </a:solidFill>
                <a:latin typeface="Trebuchet MS"/>
                <a:cs typeface="Trebuchet MS"/>
              </a:rPr>
              <a:t>EXPERIENCE</a:t>
            </a:r>
            <a:endParaRPr sz="1400">
              <a:latin typeface="Trebuchet MS"/>
              <a:cs typeface="Trebuchet MS"/>
            </a:endParaRPr>
          </a:p>
          <a:p>
            <a:pPr marL="45720" marR="5080">
              <a:lnSpc>
                <a:spcPct val="118300"/>
              </a:lnSpc>
              <a:spcBef>
                <a:spcPts val="1015"/>
              </a:spcBef>
            </a:pPr>
            <a:r>
              <a:rPr sz="1200" spc="20" dirty="0">
                <a:solidFill>
                  <a:srgbClr val="383B3B"/>
                </a:solidFill>
                <a:latin typeface="Arial"/>
                <a:cs typeface="Arial"/>
              </a:rPr>
              <a:t>The</a:t>
            </a:r>
            <a:r>
              <a:rPr sz="1200" spc="-35" dirty="0">
                <a:solidFill>
                  <a:srgbClr val="383B3B"/>
                </a:solidFill>
                <a:latin typeface="Arial"/>
                <a:cs typeface="Arial"/>
              </a:rPr>
              <a:t> </a:t>
            </a:r>
            <a:r>
              <a:rPr sz="1200" spc="25" dirty="0">
                <a:solidFill>
                  <a:srgbClr val="383B3B"/>
                </a:solidFill>
                <a:latin typeface="Arial"/>
                <a:cs typeface="Arial"/>
              </a:rPr>
              <a:t>Leadership</a:t>
            </a:r>
            <a:r>
              <a:rPr sz="1200" spc="-35" dirty="0">
                <a:solidFill>
                  <a:srgbClr val="383B3B"/>
                </a:solidFill>
                <a:latin typeface="Arial"/>
                <a:cs typeface="Arial"/>
              </a:rPr>
              <a:t> </a:t>
            </a:r>
            <a:r>
              <a:rPr sz="1200" spc="30" dirty="0">
                <a:solidFill>
                  <a:srgbClr val="383B3B"/>
                </a:solidFill>
                <a:latin typeface="Arial"/>
                <a:cs typeface="Arial"/>
              </a:rPr>
              <a:t>Accelerator</a:t>
            </a:r>
            <a:r>
              <a:rPr sz="1200" spc="-25" dirty="0">
                <a:solidFill>
                  <a:srgbClr val="383B3B"/>
                </a:solidFill>
                <a:latin typeface="Arial"/>
                <a:cs typeface="Arial"/>
              </a:rPr>
              <a:t> </a:t>
            </a:r>
            <a:r>
              <a:rPr sz="1200" spc="40" dirty="0">
                <a:solidFill>
                  <a:srgbClr val="383B3B"/>
                </a:solidFill>
                <a:latin typeface="Arial"/>
                <a:cs typeface="Arial"/>
              </a:rPr>
              <a:t>for</a:t>
            </a:r>
            <a:r>
              <a:rPr sz="1200" spc="-25" dirty="0">
                <a:solidFill>
                  <a:srgbClr val="383B3B"/>
                </a:solidFill>
                <a:latin typeface="Arial"/>
                <a:cs typeface="Arial"/>
              </a:rPr>
              <a:t> </a:t>
            </a:r>
            <a:r>
              <a:rPr sz="1200" spc="60" dirty="0">
                <a:solidFill>
                  <a:srgbClr val="383B3B"/>
                </a:solidFill>
                <a:latin typeface="Arial"/>
                <a:cs typeface="Arial"/>
              </a:rPr>
              <a:t>Women</a:t>
            </a:r>
            <a:r>
              <a:rPr sz="1200" spc="-30" dirty="0">
                <a:solidFill>
                  <a:srgbClr val="383B3B"/>
                </a:solidFill>
                <a:latin typeface="Arial"/>
                <a:cs typeface="Arial"/>
              </a:rPr>
              <a:t> </a:t>
            </a:r>
            <a:r>
              <a:rPr sz="1200" spc="40" dirty="0">
                <a:solidFill>
                  <a:srgbClr val="383B3B"/>
                </a:solidFill>
                <a:latin typeface="Arial"/>
                <a:cs typeface="Arial"/>
              </a:rPr>
              <a:t>program</a:t>
            </a:r>
            <a:r>
              <a:rPr sz="1200" spc="-35" dirty="0">
                <a:solidFill>
                  <a:srgbClr val="383B3B"/>
                </a:solidFill>
                <a:latin typeface="Arial"/>
                <a:cs typeface="Arial"/>
              </a:rPr>
              <a:t> </a:t>
            </a:r>
            <a:r>
              <a:rPr sz="1200" spc="30" dirty="0">
                <a:solidFill>
                  <a:srgbClr val="383B3B"/>
                </a:solidFill>
                <a:latin typeface="Arial"/>
                <a:cs typeface="Arial"/>
              </a:rPr>
              <a:t>provides</a:t>
            </a:r>
            <a:r>
              <a:rPr sz="1200" spc="-35" dirty="0">
                <a:solidFill>
                  <a:srgbClr val="383B3B"/>
                </a:solidFill>
                <a:latin typeface="Arial"/>
                <a:cs typeface="Arial"/>
              </a:rPr>
              <a:t> </a:t>
            </a:r>
            <a:r>
              <a:rPr sz="1200" spc="-15" dirty="0">
                <a:solidFill>
                  <a:srgbClr val="383B3B"/>
                </a:solidFill>
                <a:latin typeface="Arial"/>
                <a:cs typeface="Arial"/>
              </a:rPr>
              <a:t>a</a:t>
            </a:r>
            <a:r>
              <a:rPr sz="1200" spc="-35" dirty="0">
                <a:solidFill>
                  <a:srgbClr val="383B3B"/>
                </a:solidFill>
                <a:latin typeface="Arial"/>
                <a:cs typeface="Arial"/>
              </a:rPr>
              <a:t> </a:t>
            </a:r>
            <a:r>
              <a:rPr sz="1200" spc="35" dirty="0">
                <a:solidFill>
                  <a:srgbClr val="383B3B"/>
                </a:solidFill>
                <a:latin typeface="Arial"/>
                <a:cs typeface="Arial"/>
              </a:rPr>
              <a:t>robust</a:t>
            </a:r>
            <a:r>
              <a:rPr sz="1200" spc="-35" dirty="0">
                <a:solidFill>
                  <a:srgbClr val="383B3B"/>
                </a:solidFill>
                <a:latin typeface="Arial"/>
                <a:cs typeface="Arial"/>
              </a:rPr>
              <a:t> </a:t>
            </a:r>
            <a:r>
              <a:rPr sz="1200" spc="25" dirty="0">
                <a:solidFill>
                  <a:srgbClr val="383B3B"/>
                </a:solidFill>
                <a:latin typeface="Arial"/>
                <a:cs typeface="Arial"/>
              </a:rPr>
              <a:t>leadership</a:t>
            </a:r>
            <a:r>
              <a:rPr sz="1200" spc="-35" dirty="0">
                <a:solidFill>
                  <a:srgbClr val="383B3B"/>
                </a:solidFill>
                <a:latin typeface="Arial"/>
                <a:cs typeface="Arial"/>
              </a:rPr>
              <a:t> </a:t>
            </a:r>
            <a:r>
              <a:rPr sz="1200" spc="40" dirty="0">
                <a:solidFill>
                  <a:srgbClr val="383B3B"/>
                </a:solidFill>
                <a:latin typeface="Arial"/>
                <a:cs typeface="Arial"/>
              </a:rPr>
              <a:t>development,  </a:t>
            </a:r>
            <a:r>
              <a:rPr sz="1200" spc="30" dirty="0">
                <a:solidFill>
                  <a:srgbClr val="383B3B"/>
                </a:solidFill>
                <a:latin typeface="Arial"/>
                <a:cs typeface="Arial"/>
              </a:rPr>
              <a:t>coaching</a:t>
            </a:r>
            <a:r>
              <a:rPr sz="1200" spc="-35" dirty="0">
                <a:solidFill>
                  <a:srgbClr val="383B3B"/>
                </a:solidFill>
                <a:latin typeface="Arial"/>
                <a:cs typeface="Arial"/>
              </a:rPr>
              <a:t> </a:t>
            </a:r>
            <a:r>
              <a:rPr sz="1200" spc="30" dirty="0">
                <a:solidFill>
                  <a:srgbClr val="383B3B"/>
                </a:solidFill>
                <a:latin typeface="Arial"/>
                <a:cs typeface="Arial"/>
              </a:rPr>
              <a:t>and</a:t>
            </a:r>
            <a:r>
              <a:rPr sz="1200" spc="-25" dirty="0">
                <a:solidFill>
                  <a:srgbClr val="383B3B"/>
                </a:solidFill>
                <a:latin typeface="Arial"/>
                <a:cs typeface="Arial"/>
              </a:rPr>
              <a:t> </a:t>
            </a:r>
            <a:r>
              <a:rPr sz="1200" spc="40" dirty="0">
                <a:solidFill>
                  <a:srgbClr val="383B3B"/>
                </a:solidFill>
                <a:latin typeface="Arial"/>
                <a:cs typeface="Arial"/>
              </a:rPr>
              <a:t>networking</a:t>
            </a:r>
            <a:r>
              <a:rPr sz="1200" spc="-35" dirty="0">
                <a:solidFill>
                  <a:srgbClr val="383B3B"/>
                </a:solidFill>
                <a:latin typeface="Arial"/>
                <a:cs typeface="Arial"/>
              </a:rPr>
              <a:t> </a:t>
            </a:r>
            <a:r>
              <a:rPr sz="1200" spc="30" dirty="0">
                <a:solidFill>
                  <a:srgbClr val="383B3B"/>
                </a:solidFill>
                <a:latin typeface="Arial"/>
                <a:cs typeface="Arial"/>
              </a:rPr>
              <a:t>experience</a:t>
            </a:r>
            <a:r>
              <a:rPr sz="1200" spc="-35" dirty="0">
                <a:solidFill>
                  <a:srgbClr val="383B3B"/>
                </a:solidFill>
                <a:latin typeface="Arial"/>
                <a:cs typeface="Arial"/>
              </a:rPr>
              <a:t> </a:t>
            </a:r>
            <a:r>
              <a:rPr sz="1200" spc="40" dirty="0">
                <a:solidFill>
                  <a:srgbClr val="383B3B"/>
                </a:solidFill>
                <a:latin typeface="Arial"/>
                <a:cs typeface="Arial"/>
              </a:rPr>
              <a:t>through</a:t>
            </a:r>
            <a:r>
              <a:rPr sz="1200" spc="-30" dirty="0">
                <a:solidFill>
                  <a:srgbClr val="383B3B"/>
                </a:solidFill>
                <a:latin typeface="Arial"/>
                <a:cs typeface="Arial"/>
              </a:rPr>
              <a:t> </a:t>
            </a:r>
            <a:r>
              <a:rPr sz="1200" spc="-15" dirty="0">
                <a:solidFill>
                  <a:srgbClr val="383B3B"/>
                </a:solidFill>
                <a:latin typeface="Arial"/>
                <a:cs typeface="Arial"/>
              </a:rPr>
              <a:t>a</a:t>
            </a:r>
            <a:r>
              <a:rPr sz="1200" spc="-35" dirty="0">
                <a:solidFill>
                  <a:srgbClr val="383B3B"/>
                </a:solidFill>
                <a:latin typeface="Arial"/>
                <a:cs typeface="Arial"/>
              </a:rPr>
              <a:t> </a:t>
            </a:r>
            <a:r>
              <a:rPr sz="1200" spc="35" dirty="0">
                <a:solidFill>
                  <a:srgbClr val="383B3B"/>
                </a:solidFill>
                <a:latin typeface="Arial"/>
                <a:cs typeface="Arial"/>
              </a:rPr>
              <a:t>combination</a:t>
            </a:r>
            <a:r>
              <a:rPr sz="1200" spc="-30" dirty="0">
                <a:solidFill>
                  <a:srgbClr val="383B3B"/>
                </a:solidFill>
                <a:latin typeface="Arial"/>
                <a:cs typeface="Arial"/>
              </a:rPr>
              <a:t> </a:t>
            </a:r>
            <a:r>
              <a:rPr sz="1200" spc="50" dirty="0">
                <a:solidFill>
                  <a:srgbClr val="383B3B"/>
                </a:solidFill>
                <a:latin typeface="Arial"/>
                <a:cs typeface="Arial"/>
              </a:rPr>
              <a:t>of</a:t>
            </a:r>
            <a:r>
              <a:rPr sz="1200" spc="-25" dirty="0">
                <a:solidFill>
                  <a:srgbClr val="383B3B"/>
                </a:solidFill>
                <a:latin typeface="Arial"/>
                <a:cs typeface="Arial"/>
              </a:rPr>
              <a:t> </a:t>
            </a:r>
            <a:r>
              <a:rPr sz="1200" spc="-50" dirty="0">
                <a:solidFill>
                  <a:srgbClr val="383B3B"/>
                </a:solidFill>
                <a:latin typeface="Arial"/>
                <a:cs typeface="Arial"/>
              </a:rPr>
              <a:t>10</a:t>
            </a:r>
            <a:r>
              <a:rPr sz="1200" spc="-30" dirty="0">
                <a:solidFill>
                  <a:srgbClr val="383B3B"/>
                </a:solidFill>
                <a:latin typeface="Arial"/>
                <a:cs typeface="Arial"/>
              </a:rPr>
              <a:t> </a:t>
            </a:r>
            <a:r>
              <a:rPr sz="1200" spc="30" dirty="0">
                <a:solidFill>
                  <a:srgbClr val="383B3B"/>
                </a:solidFill>
                <a:latin typeface="Arial"/>
                <a:cs typeface="Arial"/>
              </a:rPr>
              <a:t>valuable</a:t>
            </a:r>
            <a:r>
              <a:rPr sz="1200" spc="-35" dirty="0">
                <a:solidFill>
                  <a:srgbClr val="383B3B"/>
                </a:solidFill>
                <a:latin typeface="Arial"/>
                <a:cs typeface="Arial"/>
              </a:rPr>
              <a:t> </a:t>
            </a:r>
            <a:r>
              <a:rPr sz="1200" spc="30" dirty="0">
                <a:solidFill>
                  <a:srgbClr val="383B3B"/>
                </a:solidFill>
                <a:latin typeface="Arial"/>
                <a:cs typeface="Arial"/>
              </a:rPr>
              <a:t>components.</a:t>
            </a:r>
            <a:endParaRPr sz="12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1002895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38600" y="0"/>
            <a:ext cx="3733800" cy="4355465"/>
          </a:xfrm>
          <a:custGeom>
            <a:avLst/>
            <a:gdLst/>
            <a:ahLst/>
            <a:cxnLst/>
            <a:rect l="l" t="t" r="r" b="b"/>
            <a:pathLst>
              <a:path w="3733800" h="4355465">
                <a:moveTo>
                  <a:pt x="0" y="0"/>
                </a:moveTo>
                <a:lnTo>
                  <a:pt x="3733800" y="0"/>
                </a:lnTo>
                <a:lnTo>
                  <a:pt x="3733800" y="4355431"/>
                </a:lnTo>
                <a:lnTo>
                  <a:pt x="0" y="4355431"/>
                </a:lnTo>
                <a:lnTo>
                  <a:pt x="0" y="0"/>
                </a:lnTo>
                <a:close/>
              </a:path>
            </a:pathLst>
          </a:custGeom>
          <a:solidFill>
            <a:srgbClr val="383B3B"/>
          </a:solidFill>
        </p:spPr>
        <p:txBody>
          <a:bodyPr wrap="square" lIns="0" tIns="0" rIns="0" bIns="0" rtlCol="0"/>
          <a:lstStyle/>
          <a:p>
            <a:endParaRPr/>
          </a:p>
        </p:txBody>
      </p:sp>
      <p:sp>
        <p:nvSpPr>
          <p:cNvPr id="4" name="object 4"/>
          <p:cNvSpPr txBox="1"/>
          <p:nvPr/>
        </p:nvSpPr>
        <p:spPr>
          <a:xfrm>
            <a:off x="507048" y="4875784"/>
            <a:ext cx="6427152" cy="541174"/>
          </a:xfrm>
          <a:prstGeom prst="rect">
            <a:avLst/>
          </a:prstGeom>
        </p:spPr>
        <p:txBody>
          <a:bodyPr vert="horz" wrap="square" lIns="0" tIns="0" rIns="0" bIns="0" rtlCol="0">
            <a:spAutoFit/>
          </a:bodyPr>
          <a:lstStyle/>
          <a:p>
            <a:pPr marL="12700">
              <a:lnSpc>
                <a:spcPct val="100000"/>
              </a:lnSpc>
            </a:pPr>
            <a:r>
              <a:rPr sz="1400" b="1" spc="145" dirty="0">
                <a:solidFill>
                  <a:srgbClr val="78B2B0"/>
                </a:solidFill>
                <a:latin typeface="Trebuchet MS"/>
                <a:cs typeface="Trebuchet MS"/>
              </a:rPr>
              <a:t>THE</a:t>
            </a:r>
            <a:r>
              <a:rPr sz="1400" b="1" spc="105" dirty="0">
                <a:solidFill>
                  <a:srgbClr val="78B2B0"/>
                </a:solidFill>
                <a:latin typeface="Trebuchet MS"/>
                <a:cs typeface="Trebuchet MS"/>
              </a:rPr>
              <a:t> </a:t>
            </a:r>
            <a:r>
              <a:rPr sz="1400" b="1" spc="210" dirty="0">
                <a:solidFill>
                  <a:srgbClr val="78B2B0"/>
                </a:solidFill>
                <a:latin typeface="Trebuchet MS"/>
                <a:cs typeface="Trebuchet MS"/>
              </a:rPr>
              <a:t>INVESTMENT</a:t>
            </a:r>
            <a:endParaRPr sz="1400" dirty="0">
              <a:latin typeface="Trebuchet MS"/>
              <a:cs typeface="Trebuchet MS"/>
            </a:endParaRPr>
          </a:p>
          <a:p>
            <a:pPr marL="12700">
              <a:lnSpc>
                <a:spcPct val="100000"/>
              </a:lnSpc>
              <a:spcBef>
                <a:spcPts val="1060"/>
              </a:spcBef>
            </a:pPr>
            <a:r>
              <a:rPr sz="1200" b="1" spc="15" dirty="0">
                <a:solidFill>
                  <a:srgbClr val="383B3B"/>
                </a:solidFill>
                <a:latin typeface="Arial"/>
                <a:cs typeface="Arial"/>
              </a:rPr>
              <a:t>Your</a:t>
            </a:r>
            <a:r>
              <a:rPr sz="1200" b="1" spc="-30" dirty="0">
                <a:solidFill>
                  <a:srgbClr val="383B3B"/>
                </a:solidFill>
                <a:latin typeface="Arial"/>
                <a:cs typeface="Arial"/>
              </a:rPr>
              <a:t> </a:t>
            </a:r>
            <a:r>
              <a:rPr sz="1200" b="1" spc="40" dirty="0">
                <a:solidFill>
                  <a:srgbClr val="383B3B"/>
                </a:solidFill>
                <a:latin typeface="Arial"/>
                <a:cs typeface="Arial"/>
              </a:rPr>
              <a:t>total</a:t>
            </a:r>
            <a:r>
              <a:rPr sz="1200" b="1" spc="-30" dirty="0">
                <a:solidFill>
                  <a:srgbClr val="383B3B"/>
                </a:solidFill>
                <a:latin typeface="Arial"/>
                <a:cs typeface="Arial"/>
              </a:rPr>
              <a:t> </a:t>
            </a:r>
            <a:r>
              <a:rPr sz="1200" b="1" spc="35" dirty="0">
                <a:solidFill>
                  <a:srgbClr val="383B3B"/>
                </a:solidFill>
                <a:latin typeface="Arial"/>
                <a:cs typeface="Arial"/>
              </a:rPr>
              <a:t>investment</a:t>
            </a:r>
            <a:r>
              <a:rPr sz="1200" b="1" spc="-30" dirty="0">
                <a:solidFill>
                  <a:srgbClr val="383B3B"/>
                </a:solidFill>
                <a:latin typeface="Arial"/>
                <a:cs typeface="Arial"/>
              </a:rPr>
              <a:t> </a:t>
            </a:r>
            <a:r>
              <a:rPr sz="1200" b="1" spc="40" dirty="0">
                <a:solidFill>
                  <a:srgbClr val="383B3B"/>
                </a:solidFill>
                <a:latin typeface="Arial"/>
                <a:cs typeface="Arial"/>
              </a:rPr>
              <a:t>for</a:t>
            </a:r>
            <a:r>
              <a:rPr sz="1200" b="1" spc="-30" dirty="0">
                <a:solidFill>
                  <a:srgbClr val="383B3B"/>
                </a:solidFill>
                <a:latin typeface="Arial"/>
                <a:cs typeface="Arial"/>
              </a:rPr>
              <a:t> </a:t>
            </a:r>
            <a:r>
              <a:rPr sz="1200" b="1" spc="40" dirty="0">
                <a:solidFill>
                  <a:srgbClr val="383B3B"/>
                </a:solidFill>
                <a:latin typeface="Arial"/>
                <a:cs typeface="Arial"/>
              </a:rPr>
              <a:t>the</a:t>
            </a:r>
            <a:r>
              <a:rPr sz="1200" b="1" spc="-35" dirty="0">
                <a:solidFill>
                  <a:srgbClr val="383B3B"/>
                </a:solidFill>
                <a:latin typeface="Arial"/>
                <a:cs typeface="Arial"/>
              </a:rPr>
              <a:t> </a:t>
            </a:r>
            <a:r>
              <a:rPr sz="1200" b="1" spc="25" dirty="0">
                <a:solidFill>
                  <a:srgbClr val="383B3B"/>
                </a:solidFill>
                <a:latin typeface="Arial"/>
                <a:cs typeface="Arial"/>
              </a:rPr>
              <a:t>Leadership</a:t>
            </a:r>
            <a:r>
              <a:rPr sz="1200" b="1" spc="-35" dirty="0">
                <a:solidFill>
                  <a:srgbClr val="383B3B"/>
                </a:solidFill>
                <a:latin typeface="Arial"/>
                <a:cs typeface="Arial"/>
              </a:rPr>
              <a:t> </a:t>
            </a:r>
            <a:r>
              <a:rPr sz="1200" b="1" spc="30" dirty="0">
                <a:solidFill>
                  <a:srgbClr val="383B3B"/>
                </a:solidFill>
                <a:latin typeface="Arial"/>
                <a:cs typeface="Arial"/>
              </a:rPr>
              <a:t>Accelerator</a:t>
            </a:r>
            <a:r>
              <a:rPr sz="1200" b="1" spc="-30" dirty="0">
                <a:solidFill>
                  <a:srgbClr val="383B3B"/>
                </a:solidFill>
                <a:latin typeface="Arial"/>
                <a:cs typeface="Arial"/>
              </a:rPr>
              <a:t> </a:t>
            </a:r>
            <a:r>
              <a:rPr sz="1200" b="1" spc="40" dirty="0">
                <a:solidFill>
                  <a:srgbClr val="383B3B"/>
                </a:solidFill>
                <a:latin typeface="Arial"/>
                <a:cs typeface="Arial"/>
              </a:rPr>
              <a:t>for</a:t>
            </a:r>
            <a:r>
              <a:rPr sz="1200" b="1" spc="-30" dirty="0">
                <a:solidFill>
                  <a:srgbClr val="383B3B"/>
                </a:solidFill>
                <a:latin typeface="Arial"/>
                <a:cs typeface="Arial"/>
              </a:rPr>
              <a:t> </a:t>
            </a:r>
            <a:r>
              <a:rPr sz="1200" b="1" spc="60" dirty="0">
                <a:solidFill>
                  <a:srgbClr val="383B3B"/>
                </a:solidFill>
                <a:latin typeface="Arial"/>
                <a:cs typeface="Arial"/>
              </a:rPr>
              <a:t>Women</a:t>
            </a:r>
            <a:r>
              <a:rPr sz="1200" b="1" spc="-30" dirty="0">
                <a:solidFill>
                  <a:srgbClr val="383B3B"/>
                </a:solidFill>
                <a:latin typeface="Arial"/>
                <a:cs typeface="Arial"/>
              </a:rPr>
              <a:t> </a:t>
            </a:r>
            <a:r>
              <a:rPr sz="1200" b="1" spc="15" dirty="0">
                <a:solidFill>
                  <a:srgbClr val="383B3B"/>
                </a:solidFill>
                <a:latin typeface="Arial"/>
                <a:cs typeface="Arial"/>
              </a:rPr>
              <a:t>Experience</a:t>
            </a:r>
            <a:r>
              <a:rPr sz="1200" b="1" spc="-35" dirty="0">
                <a:solidFill>
                  <a:srgbClr val="383B3B"/>
                </a:solidFill>
                <a:latin typeface="Arial"/>
                <a:cs typeface="Arial"/>
              </a:rPr>
              <a:t> </a:t>
            </a:r>
            <a:r>
              <a:rPr sz="1200" b="1" spc="-15" dirty="0">
                <a:solidFill>
                  <a:srgbClr val="383B3B"/>
                </a:solidFill>
                <a:latin typeface="Arial"/>
                <a:cs typeface="Arial"/>
              </a:rPr>
              <a:t>is</a:t>
            </a:r>
            <a:r>
              <a:rPr sz="1200" b="1" spc="-35" dirty="0">
                <a:solidFill>
                  <a:srgbClr val="383B3B"/>
                </a:solidFill>
                <a:latin typeface="Arial"/>
                <a:cs typeface="Arial"/>
              </a:rPr>
              <a:t> </a:t>
            </a:r>
            <a:r>
              <a:rPr sz="1200" b="1" spc="-10" dirty="0">
                <a:solidFill>
                  <a:srgbClr val="383B3B"/>
                </a:solidFill>
                <a:latin typeface="Arial"/>
                <a:cs typeface="Arial"/>
              </a:rPr>
              <a:t>$</a:t>
            </a:r>
            <a:r>
              <a:rPr lang="en-US" sz="1200" b="1" spc="-10" dirty="0">
                <a:solidFill>
                  <a:srgbClr val="383B3B"/>
                </a:solidFill>
                <a:latin typeface="Arial"/>
                <a:cs typeface="Arial"/>
              </a:rPr>
              <a:t>8,500</a:t>
            </a:r>
            <a:endParaRPr sz="1200" b="1" dirty="0">
              <a:latin typeface="Arial"/>
              <a:cs typeface="Arial"/>
            </a:endParaRPr>
          </a:p>
        </p:txBody>
      </p:sp>
      <p:sp>
        <p:nvSpPr>
          <p:cNvPr id="5" name="object 5"/>
          <p:cNvSpPr txBox="1"/>
          <p:nvPr/>
        </p:nvSpPr>
        <p:spPr>
          <a:xfrm>
            <a:off x="485138" y="703071"/>
            <a:ext cx="3019425" cy="1461135"/>
          </a:xfrm>
          <a:prstGeom prst="rect">
            <a:avLst/>
          </a:prstGeom>
        </p:spPr>
        <p:txBody>
          <a:bodyPr vert="horz" wrap="square" lIns="0" tIns="0" rIns="0" bIns="0" rtlCol="0">
            <a:spAutoFit/>
          </a:bodyPr>
          <a:lstStyle/>
          <a:p>
            <a:pPr marL="34290">
              <a:lnSpc>
                <a:spcPct val="100000"/>
              </a:lnSpc>
            </a:pPr>
            <a:r>
              <a:rPr sz="1400" b="1" spc="175" dirty="0">
                <a:solidFill>
                  <a:srgbClr val="78B2B0"/>
                </a:solidFill>
                <a:latin typeface="Trebuchet MS"/>
                <a:cs typeface="Trebuchet MS"/>
              </a:rPr>
              <a:t>NEXT</a:t>
            </a:r>
            <a:r>
              <a:rPr sz="1400" b="1" spc="110" dirty="0">
                <a:solidFill>
                  <a:srgbClr val="78B2B0"/>
                </a:solidFill>
                <a:latin typeface="Trebuchet MS"/>
                <a:cs typeface="Trebuchet MS"/>
              </a:rPr>
              <a:t> </a:t>
            </a:r>
            <a:r>
              <a:rPr sz="1400" b="1" spc="195" dirty="0">
                <a:solidFill>
                  <a:srgbClr val="78B2B0"/>
                </a:solidFill>
                <a:latin typeface="Trebuchet MS"/>
                <a:cs typeface="Trebuchet MS"/>
              </a:rPr>
              <a:t>STEPS</a:t>
            </a:r>
            <a:endParaRPr sz="1400">
              <a:latin typeface="Trebuchet MS"/>
              <a:cs typeface="Trebuchet MS"/>
            </a:endParaRPr>
          </a:p>
          <a:p>
            <a:pPr marL="12700" marR="5080">
              <a:lnSpc>
                <a:spcPct val="119600"/>
              </a:lnSpc>
              <a:spcBef>
                <a:spcPts val="1070"/>
              </a:spcBef>
            </a:pPr>
            <a:r>
              <a:rPr sz="1200" spc="10" dirty="0">
                <a:solidFill>
                  <a:srgbClr val="383B3B"/>
                </a:solidFill>
                <a:latin typeface="Arial"/>
                <a:cs typeface="Arial"/>
              </a:rPr>
              <a:t>If </a:t>
            </a:r>
            <a:r>
              <a:rPr sz="1200" spc="45" dirty="0">
                <a:solidFill>
                  <a:srgbClr val="383B3B"/>
                </a:solidFill>
                <a:latin typeface="Arial"/>
                <a:cs typeface="Arial"/>
              </a:rPr>
              <a:t>you </a:t>
            </a:r>
            <a:r>
              <a:rPr sz="1200" spc="10" dirty="0">
                <a:solidFill>
                  <a:srgbClr val="383B3B"/>
                </a:solidFill>
                <a:latin typeface="Arial"/>
                <a:cs typeface="Arial"/>
              </a:rPr>
              <a:t>are </a:t>
            </a:r>
            <a:r>
              <a:rPr sz="1200" spc="30" dirty="0">
                <a:solidFill>
                  <a:srgbClr val="383B3B"/>
                </a:solidFill>
                <a:latin typeface="Arial"/>
                <a:cs typeface="Arial"/>
              </a:rPr>
              <a:t>ready </a:t>
            </a:r>
            <a:r>
              <a:rPr sz="1200" spc="55" dirty="0">
                <a:solidFill>
                  <a:srgbClr val="383B3B"/>
                </a:solidFill>
                <a:latin typeface="Arial"/>
                <a:cs typeface="Arial"/>
              </a:rPr>
              <a:t>to </a:t>
            </a:r>
            <a:r>
              <a:rPr sz="1200" spc="50" dirty="0">
                <a:solidFill>
                  <a:srgbClr val="383B3B"/>
                </a:solidFill>
                <a:latin typeface="Arial"/>
                <a:cs typeface="Arial"/>
              </a:rPr>
              <a:t>be </a:t>
            </a:r>
            <a:r>
              <a:rPr sz="1200" spc="10" dirty="0">
                <a:solidFill>
                  <a:srgbClr val="383B3B"/>
                </a:solidFill>
                <a:latin typeface="Arial"/>
                <a:cs typeface="Arial"/>
              </a:rPr>
              <a:t>inspired, </a:t>
            </a:r>
            <a:r>
              <a:rPr sz="1200" spc="45" dirty="0">
                <a:solidFill>
                  <a:srgbClr val="383B3B"/>
                </a:solidFill>
                <a:latin typeface="Arial"/>
                <a:cs typeface="Arial"/>
              </a:rPr>
              <a:t>network  with </a:t>
            </a:r>
            <a:r>
              <a:rPr sz="1200" spc="40" dirty="0">
                <a:solidFill>
                  <a:srgbClr val="383B3B"/>
                </a:solidFill>
                <a:latin typeface="Arial"/>
                <a:cs typeface="Arial"/>
              </a:rPr>
              <a:t>likeminded </a:t>
            </a:r>
            <a:r>
              <a:rPr sz="1200" spc="25" dirty="0">
                <a:solidFill>
                  <a:srgbClr val="383B3B"/>
                </a:solidFill>
                <a:latin typeface="Arial"/>
                <a:cs typeface="Arial"/>
              </a:rPr>
              <a:t>colleagues, </a:t>
            </a:r>
            <a:r>
              <a:rPr sz="1200" spc="30" dirty="0">
                <a:solidFill>
                  <a:srgbClr val="383B3B"/>
                </a:solidFill>
                <a:latin typeface="Arial"/>
                <a:cs typeface="Arial"/>
              </a:rPr>
              <a:t>and </a:t>
            </a:r>
            <a:r>
              <a:rPr sz="1200" spc="50" dirty="0">
                <a:solidFill>
                  <a:srgbClr val="383B3B"/>
                </a:solidFill>
                <a:latin typeface="Arial"/>
                <a:cs typeface="Arial"/>
              </a:rPr>
              <a:t>both  </a:t>
            </a:r>
            <a:r>
              <a:rPr sz="1200" spc="20" dirty="0">
                <a:solidFill>
                  <a:srgbClr val="383B3B"/>
                </a:solidFill>
                <a:latin typeface="Arial"/>
                <a:cs typeface="Arial"/>
              </a:rPr>
              <a:t>learn </a:t>
            </a:r>
            <a:r>
              <a:rPr sz="1200" spc="30" dirty="0">
                <a:solidFill>
                  <a:srgbClr val="383B3B"/>
                </a:solidFill>
                <a:latin typeface="Arial"/>
                <a:cs typeface="Arial"/>
              </a:rPr>
              <a:t>and </a:t>
            </a:r>
            <a:r>
              <a:rPr sz="1200" spc="35" dirty="0">
                <a:solidFill>
                  <a:srgbClr val="383B3B"/>
                </a:solidFill>
                <a:latin typeface="Arial"/>
                <a:cs typeface="Arial"/>
              </a:rPr>
              <a:t>practice </a:t>
            </a:r>
            <a:r>
              <a:rPr sz="1200" spc="15" dirty="0">
                <a:solidFill>
                  <a:srgbClr val="383B3B"/>
                </a:solidFill>
                <a:latin typeface="Arial"/>
                <a:cs typeface="Arial"/>
              </a:rPr>
              <a:t>skills </a:t>
            </a:r>
            <a:r>
              <a:rPr sz="1200" spc="35" dirty="0">
                <a:solidFill>
                  <a:srgbClr val="383B3B"/>
                </a:solidFill>
                <a:latin typeface="Arial"/>
                <a:cs typeface="Arial"/>
              </a:rPr>
              <a:t>that </a:t>
            </a:r>
            <a:r>
              <a:rPr sz="1200" spc="50" dirty="0">
                <a:solidFill>
                  <a:srgbClr val="383B3B"/>
                </a:solidFill>
                <a:latin typeface="Arial"/>
                <a:cs typeface="Arial"/>
              </a:rPr>
              <a:t>will </a:t>
            </a:r>
            <a:r>
              <a:rPr sz="1200" spc="45" dirty="0">
                <a:solidFill>
                  <a:srgbClr val="383B3B"/>
                </a:solidFill>
                <a:latin typeface="Arial"/>
                <a:cs typeface="Arial"/>
              </a:rPr>
              <a:t>impact  </a:t>
            </a:r>
            <a:r>
              <a:rPr sz="1200" spc="15" dirty="0">
                <a:solidFill>
                  <a:srgbClr val="383B3B"/>
                </a:solidFill>
                <a:latin typeface="Arial"/>
                <a:cs typeface="Arial"/>
              </a:rPr>
              <a:t>you,</a:t>
            </a:r>
            <a:r>
              <a:rPr sz="1200" spc="-30" dirty="0">
                <a:solidFill>
                  <a:srgbClr val="383B3B"/>
                </a:solidFill>
                <a:latin typeface="Arial"/>
                <a:cs typeface="Arial"/>
              </a:rPr>
              <a:t> </a:t>
            </a:r>
            <a:r>
              <a:rPr sz="1200" spc="35" dirty="0">
                <a:solidFill>
                  <a:srgbClr val="383B3B"/>
                </a:solidFill>
                <a:latin typeface="Arial"/>
                <a:cs typeface="Arial"/>
              </a:rPr>
              <a:t>your</a:t>
            </a:r>
            <a:r>
              <a:rPr sz="1200" spc="-30" dirty="0">
                <a:solidFill>
                  <a:srgbClr val="383B3B"/>
                </a:solidFill>
                <a:latin typeface="Arial"/>
                <a:cs typeface="Arial"/>
              </a:rPr>
              <a:t> </a:t>
            </a:r>
            <a:r>
              <a:rPr sz="1200" spc="20" dirty="0">
                <a:solidFill>
                  <a:srgbClr val="383B3B"/>
                </a:solidFill>
                <a:latin typeface="Arial"/>
                <a:cs typeface="Arial"/>
              </a:rPr>
              <a:t>career</a:t>
            </a:r>
            <a:r>
              <a:rPr sz="1200" spc="-30" dirty="0">
                <a:solidFill>
                  <a:srgbClr val="383B3B"/>
                </a:solidFill>
                <a:latin typeface="Arial"/>
                <a:cs typeface="Arial"/>
              </a:rPr>
              <a:t> </a:t>
            </a:r>
            <a:r>
              <a:rPr sz="1200" spc="30" dirty="0">
                <a:solidFill>
                  <a:srgbClr val="383B3B"/>
                </a:solidFill>
                <a:latin typeface="Arial"/>
                <a:cs typeface="Arial"/>
              </a:rPr>
              <a:t>and</a:t>
            </a:r>
            <a:r>
              <a:rPr sz="1200" spc="-35" dirty="0">
                <a:solidFill>
                  <a:srgbClr val="383B3B"/>
                </a:solidFill>
                <a:latin typeface="Arial"/>
                <a:cs typeface="Arial"/>
              </a:rPr>
              <a:t> </a:t>
            </a:r>
            <a:r>
              <a:rPr sz="1200" spc="35" dirty="0">
                <a:solidFill>
                  <a:srgbClr val="383B3B"/>
                </a:solidFill>
                <a:latin typeface="Arial"/>
                <a:cs typeface="Arial"/>
              </a:rPr>
              <a:t>your</a:t>
            </a:r>
            <a:r>
              <a:rPr sz="1200" spc="-30" dirty="0">
                <a:solidFill>
                  <a:srgbClr val="383B3B"/>
                </a:solidFill>
                <a:latin typeface="Arial"/>
                <a:cs typeface="Arial"/>
              </a:rPr>
              <a:t> </a:t>
            </a:r>
            <a:r>
              <a:rPr sz="1200" spc="10" dirty="0">
                <a:solidFill>
                  <a:srgbClr val="383B3B"/>
                </a:solidFill>
                <a:latin typeface="Arial"/>
                <a:cs typeface="Arial"/>
              </a:rPr>
              <a:t>organization,</a:t>
            </a:r>
            <a:r>
              <a:rPr sz="1200" spc="-30" dirty="0">
                <a:solidFill>
                  <a:srgbClr val="383B3B"/>
                </a:solidFill>
                <a:latin typeface="Arial"/>
                <a:cs typeface="Arial"/>
              </a:rPr>
              <a:t> </a:t>
            </a:r>
            <a:r>
              <a:rPr sz="1200" spc="65" dirty="0">
                <a:solidFill>
                  <a:srgbClr val="383B3B"/>
                </a:solidFill>
                <a:latin typeface="Arial"/>
                <a:cs typeface="Arial"/>
              </a:rPr>
              <a:t>we  </a:t>
            </a:r>
            <a:r>
              <a:rPr sz="1200" spc="35" dirty="0">
                <a:solidFill>
                  <a:srgbClr val="383B3B"/>
                </a:solidFill>
                <a:latin typeface="Arial"/>
                <a:cs typeface="Arial"/>
              </a:rPr>
              <a:t>cannot</a:t>
            </a:r>
            <a:r>
              <a:rPr sz="1200" spc="-55" dirty="0">
                <a:solidFill>
                  <a:srgbClr val="383B3B"/>
                </a:solidFill>
                <a:latin typeface="Arial"/>
                <a:cs typeface="Arial"/>
              </a:rPr>
              <a:t> </a:t>
            </a:r>
            <a:r>
              <a:rPr sz="1200" spc="35" dirty="0">
                <a:solidFill>
                  <a:srgbClr val="383B3B"/>
                </a:solidFill>
                <a:latin typeface="Arial"/>
                <a:cs typeface="Arial"/>
              </a:rPr>
              <a:t>wait</a:t>
            </a:r>
            <a:r>
              <a:rPr sz="1200" spc="-55" dirty="0">
                <a:solidFill>
                  <a:srgbClr val="383B3B"/>
                </a:solidFill>
                <a:latin typeface="Arial"/>
                <a:cs typeface="Arial"/>
              </a:rPr>
              <a:t> </a:t>
            </a:r>
            <a:r>
              <a:rPr sz="1200" spc="55" dirty="0">
                <a:solidFill>
                  <a:srgbClr val="383B3B"/>
                </a:solidFill>
                <a:latin typeface="Arial"/>
                <a:cs typeface="Arial"/>
              </a:rPr>
              <a:t>to</a:t>
            </a:r>
            <a:r>
              <a:rPr sz="1200" spc="-50" dirty="0">
                <a:solidFill>
                  <a:srgbClr val="383B3B"/>
                </a:solidFill>
                <a:latin typeface="Arial"/>
                <a:cs typeface="Arial"/>
              </a:rPr>
              <a:t> </a:t>
            </a:r>
            <a:r>
              <a:rPr sz="1200" spc="45" dirty="0">
                <a:solidFill>
                  <a:srgbClr val="383B3B"/>
                </a:solidFill>
                <a:latin typeface="Arial"/>
                <a:cs typeface="Arial"/>
              </a:rPr>
              <a:t>connect</a:t>
            </a:r>
            <a:r>
              <a:rPr sz="1200" spc="-55" dirty="0">
                <a:solidFill>
                  <a:srgbClr val="383B3B"/>
                </a:solidFill>
                <a:latin typeface="Arial"/>
                <a:cs typeface="Arial"/>
              </a:rPr>
              <a:t> </a:t>
            </a:r>
            <a:r>
              <a:rPr sz="1200" spc="45" dirty="0">
                <a:solidFill>
                  <a:srgbClr val="383B3B"/>
                </a:solidFill>
                <a:latin typeface="Arial"/>
                <a:cs typeface="Arial"/>
              </a:rPr>
              <a:t>with</a:t>
            </a:r>
            <a:r>
              <a:rPr sz="1200" spc="-50" dirty="0">
                <a:solidFill>
                  <a:srgbClr val="383B3B"/>
                </a:solidFill>
                <a:latin typeface="Arial"/>
                <a:cs typeface="Arial"/>
              </a:rPr>
              <a:t> </a:t>
            </a:r>
            <a:r>
              <a:rPr sz="1200" spc="25" dirty="0">
                <a:solidFill>
                  <a:srgbClr val="383B3B"/>
                </a:solidFill>
                <a:latin typeface="Arial"/>
                <a:cs typeface="Arial"/>
              </a:rPr>
              <a:t>you!</a:t>
            </a:r>
            <a:endParaRPr sz="1200">
              <a:latin typeface="Arial"/>
              <a:cs typeface="Arial"/>
            </a:endParaRPr>
          </a:p>
        </p:txBody>
      </p:sp>
      <p:sp>
        <p:nvSpPr>
          <p:cNvPr id="6" name="object 6"/>
          <p:cNvSpPr txBox="1"/>
          <p:nvPr/>
        </p:nvSpPr>
        <p:spPr>
          <a:xfrm>
            <a:off x="485138" y="2294046"/>
            <a:ext cx="3022600" cy="900430"/>
          </a:xfrm>
          <a:prstGeom prst="rect">
            <a:avLst/>
          </a:prstGeom>
        </p:spPr>
        <p:txBody>
          <a:bodyPr vert="horz" wrap="square" lIns="0" tIns="37465" rIns="0" bIns="0" rtlCol="0">
            <a:spAutoFit/>
          </a:bodyPr>
          <a:lstStyle/>
          <a:p>
            <a:pPr marL="12700">
              <a:lnSpc>
                <a:spcPct val="100000"/>
              </a:lnSpc>
              <a:spcBef>
                <a:spcPts val="295"/>
              </a:spcBef>
            </a:pPr>
            <a:r>
              <a:rPr sz="1200" b="1" spc="40" dirty="0">
                <a:solidFill>
                  <a:srgbClr val="383B3B"/>
                </a:solidFill>
                <a:latin typeface="Gill Sans MT"/>
                <a:cs typeface="Gill Sans MT"/>
              </a:rPr>
              <a:t>Please </a:t>
            </a:r>
            <a:r>
              <a:rPr sz="1200" b="1" spc="20" dirty="0">
                <a:solidFill>
                  <a:srgbClr val="383B3B"/>
                </a:solidFill>
                <a:latin typeface="Gill Sans MT"/>
                <a:cs typeface="Gill Sans MT"/>
              </a:rPr>
              <a:t>contact </a:t>
            </a:r>
            <a:r>
              <a:rPr sz="1200" b="1" spc="15" dirty="0">
                <a:solidFill>
                  <a:srgbClr val="383B3B"/>
                </a:solidFill>
                <a:latin typeface="Gill Sans MT"/>
                <a:cs typeface="Gill Sans MT"/>
              </a:rPr>
              <a:t>the</a:t>
            </a:r>
            <a:r>
              <a:rPr sz="1200" b="1" spc="-195" dirty="0">
                <a:solidFill>
                  <a:srgbClr val="383B3B"/>
                </a:solidFill>
                <a:latin typeface="Gill Sans MT"/>
                <a:cs typeface="Gill Sans MT"/>
              </a:rPr>
              <a:t> </a:t>
            </a:r>
            <a:r>
              <a:rPr sz="1200" b="1" spc="-80" dirty="0">
                <a:solidFill>
                  <a:srgbClr val="383B3B"/>
                </a:solidFill>
                <a:latin typeface="Gill Sans MT"/>
                <a:cs typeface="Gill Sans MT"/>
              </a:rPr>
              <a:t>L.A.W. </a:t>
            </a:r>
            <a:r>
              <a:rPr sz="1200" b="1" spc="5" dirty="0">
                <a:solidFill>
                  <a:srgbClr val="383B3B"/>
                </a:solidFill>
                <a:latin typeface="Gill Sans MT"/>
                <a:cs typeface="Gill Sans MT"/>
              </a:rPr>
              <a:t>program</a:t>
            </a:r>
            <a:endParaRPr sz="1200" dirty="0">
              <a:latin typeface="Gill Sans MT"/>
              <a:cs typeface="Gill Sans MT"/>
            </a:endParaRPr>
          </a:p>
          <a:p>
            <a:pPr marL="12700" marR="5080">
              <a:lnSpc>
                <a:spcPct val="118300"/>
              </a:lnSpc>
              <a:spcBef>
                <a:spcPts val="95"/>
              </a:spcBef>
            </a:pPr>
            <a:r>
              <a:rPr sz="1200" b="1" dirty="0">
                <a:solidFill>
                  <a:srgbClr val="383B3B"/>
                </a:solidFill>
                <a:latin typeface="Gill Sans MT"/>
                <a:cs typeface="Gill Sans MT"/>
              </a:rPr>
              <a:t>coordinator </a:t>
            </a:r>
            <a:r>
              <a:rPr lang="en-US" sz="1200" b="1" spc="-30" dirty="0">
                <a:solidFill>
                  <a:srgbClr val="383B3B"/>
                </a:solidFill>
                <a:latin typeface="Gill Sans MT"/>
                <a:cs typeface="Gill Sans MT"/>
              </a:rPr>
              <a:t>Jen Sanders </a:t>
            </a:r>
            <a:r>
              <a:rPr sz="1200" b="1" spc="5" dirty="0">
                <a:solidFill>
                  <a:srgbClr val="383B3B"/>
                </a:solidFill>
                <a:latin typeface="Gill Sans MT"/>
                <a:cs typeface="Gill Sans MT"/>
              </a:rPr>
              <a:t>at  </a:t>
            </a:r>
            <a:r>
              <a:rPr lang="en-US" sz="1200" b="1" spc="15" dirty="0">
                <a:solidFill>
                  <a:srgbClr val="383B3B"/>
                </a:solidFill>
                <a:latin typeface="Gill Sans MT"/>
                <a:cs typeface="Gill Sans MT"/>
                <a:hlinkClick r:id="rId3"/>
              </a:rPr>
              <a:t>jsanders</a:t>
            </a:r>
            <a:r>
              <a:rPr sz="1200" b="1" spc="15" dirty="0">
                <a:solidFill>
                  <a:srgbClr val="383B3B"/>
                </a:solidFill>
                <a:latin typeface="Gill Sans MT"/>
                <a:cs typeface="Gill Sans MT"/>
                <a:hlinkClick r:id="rId3"/>
              </a:rPr>
              <a:t>@oka-online.com,</a:t>
            </a:r>
            <a:r>
              <a:rPr sz="1200" b="1" spc="15" dirty="0">
                <a:solidFill>
                  <a:srgbClr val="383B3B"/>
                </a:solidFill>
                <a:latin typeface="Gill Sans MT"/>
                <a:cs typeface="Gill Sans MT"/>
              </a:rPr>
              <a:t> </a:t>
            </a:r>
            <a:r>
              <a:rPr sz="1200" b="1" spc="-10" dirty="0">
                <a:solidFill>
                  <a:srgbClr val="383B3B"/>
                </a:solidFill>
                <a:latin typeface="Gill Sans MT"/>
                <a:cs typeface="Gill Sans MT"/>
              </a:rPr>
              <a:t>to </a:t>
            </a:r>
            <a:r>
              <a:rPr sz="1200" b="1" spc="5" dirty="0">
                <a:solidFill>
                  <a:srgbClr val="383B3B"/>
                </a:solidFill>
                <a:latin typeface="Gill Sans MT"/>
                <a:cs typeface="Gill Sans MT"/>
              </a:rPr>
              <a:t>register,</a:t>
            </a:r>
            <a:r>
              <a:rPr sz="1200" b="1" spc="-195" dirty="0">
                <a:solidFill>
                  <a:srgbClr val="383B3B"/>
                </a:solidFill>
                <a:latin typeface="Gill Sans MT"/>
                <a:cs typeface="Gill Sans MT"/>
              </a:rPr>
              <a:t> </a:t>
            </a:r>
            <a:r>
              <a:rPr sz="1200" b="1" spc="-35" dirty="0">
                <a:solidFill>
                  <a:srgbClr val="383B3B"/>
                </a:solidFill>
                <a:latin typeface="Gill Sans MT"/>
                <a:cs typeface="Gill Sans MT"/>
              </a:rPr>
              <a:t>or  </a:t>
            </a:r>
            <a:r>
              <a:rPr sz="1200" b="1" spc="-10" dirty="0">
                <a:solidFill>
                  <a:srgbClr val="383B3B"/>
                </a:solidFill>
                <a:latin typeface="Gill Sans MT"/>
                <a:cs typeface="Gill Sans MT"/>
              </a:rPr>
              <a:t>to</a:t>
            </a:r>
            <a:r>
              <a:rPr sz="1200" b="1" spc="-60" dirty="0">
                <a:solidFill>
                  <a:srgbClr val="383B3B"/>
                </a:solidFill>
                <a:latin typeface="Gill Sans MT"/>
                <a:cs typeface="Gill Sans MT"/>
              </a:rPr>
              <a:t> </a:t>
            </a:r>
            <a:r>
              <a:rPr sz="1200" b="1" spc="55" dirty="0">
                <a:solidFill>
                  <a:srgbClr val="383B3B"/>
                </a:solidFill>
                <a:latin typeface="Gill Sans MT"/>
                <a:cs typeface="Gill Sans MT"/>
              </a:rPr>
              <a:t>schedule</a:t>
            </a:r>
            <a:r>
              <a:rPr sz="1200" b="1" spc="-50" dirty="0">
                <a:solidFill>
                  <a:srgbClr val="383B3B"/>
                </a:solidFill>
                <a:latin typeface="Gill Sans MT"/>
                <a:cs typeface="Gill Sans MT"/>
              </a:rPr>
              <a:t> </a:t>
            </a:r>
            <a:r>
              <a:rPr sz="1200" b="1" spc="35" dirty="0">
                <a:solidFill>
                  <a:srgbClr val="383B3B"/>
                </a:solidFill>
                <a:latin typeface="Gill Sans MT"/>
                <a:cs typeface="Gill Sans MT"/>
              </a:rPr>
              <a:t>an</a:t>
            </a:r>
            <a:r>
              <a:rPr sz="1200" b="1" spc="-60" dirty="0">
                <a:solidFill>
                  <a:srgbClr val="383B3B"/>
                </a:solidFill>
                <a:latin typeface="Gill Sans MT"/>
                <a:cs typeface="Gill Sans MT"/>
              </a:rPr>
              <a:t> </a:t>
            </a:r>
            <a:r>
              <a:rPr sz="1200" b="1" spc="5" dirty="0">
                <a:solidFill>
                  <a:srgbClr val="383B3B"/>
                </a:solidFill>
                <a:latin typeface="Gill Sans MT"/>
                <a:cs typeface="Gill Sans MT"/>
              </a:rPr>
              <a:t>exploratory</a:t>
            </a:r>
            <a:r>
              <a:rPr sz="1200" b="1" spc="-55" dirty="0">
                <a:solidFill>
                  <a:srgbClr val="383B3B"/>
                </a:solidFill>
                <a:latin typeface="Gill Sans MT"/>
                <a:cs typeface="Gill Sans MT"/>
              </a:rPr>
              <a:t> </a:t>
            </a:r>
            <a:r>
              <a:rPr sz="1200" b="1" spc="25" dirty="0">
                <a:solidFill>
                  <a:srgbClr val="383B3B"/>
                </a:solidFill>
                <a:latin typeface="Gill Sans MT"/>
                <a:cs typeface="Gill Sans MT"/>
              </a:rPr>
              <a:t>discussion.</a:t>
            </a:r>
            <a:endParaRPr sz="1200" dirty="0">
              <a:latin typeface="Gill Sans MT"/>
              <a:cs typeface="Gill Sans MT"/>
            </a:endParaRPr>
          </a:p>
        </p:txBody>
      </p:sp>
      <p:sp>
        <p:nvSpPr>
          <p:cNvPr id="7" name="object 7"/>
          <p:cNvSpPr txBox="1"/>
          <p:nvPr/>
        </p:nvSpPr>
        <p:spPr>
          <a:xfrm>
            <a:off x="485138" y="3316223"/>
            <a:ext cx="2908300" cy="475615"/>
          </a:xfrm>
          <a:prstGeom prst="rect">
            <a:avLst/>
          </a:prstGeom>
        </p:spPr>
        <p:txBody>
          <a:bodyPr vert="horz" wrap="square" lIns="0" tIns="0" rIns="0" bIns="0" rtlCol="0">
            <a:spAutoFit/>
          </a:bodyPr>
          <a:lstStyle/>
          <a:p>
            <a:pPr marL="12700" marR="5080">
              <a:lnSpc>
                <a:spcPct val="125000"/>
              </a:lnSpc>
            </a:pPr>
            <a:r>
              <a:rPr sz="1200" b="1" spc="-45" dirty="0">
                <a:solidFill>
                  <a:srgbClr val="383B3B"/>
                </a:solidFill>
                <a:latin typeface="Gill Sans MT"/>
                <a:cs typeface="Gill Sans MT"/>
              </a:rPr>
              <a:t>We </a:t>
            </a:r>
            <a:r>
              <a:rPr sz="1200" b="1" spc="15" dirty="0">
                <a:solidFill>
                  <a:srgbClr val="383B3B"/>
                </a:solidFill>
                <a:latin typeface="Gill Sans MT"/>
                <a:cs typeface="Gill Sans MT"/>
              </a:rPr>
              <a:t>look</a:t>
            </a:r>
            <a:r>
              <a:rPr sz="1200" b="1" spc="-50" dirty="0">
                <a:solidFill>
                  <a:srgbClr val="383B3B"/>
                </a:solidFill>
                <a:latin typeface="Gill Sans MT"/>
                <a:cs typeface="Gill Sans MT"/>
              </a:rPr>
              <a:t> </a:t>
            </a:r>
            <a:r>
              <a:rPr sz="1200" b="1" spc="15" dirty="0">
                <a:solidFill>
                  <a:srgbClr val="383B3B"/>
                </a:solidFill>
                <a:latin typeface="Gill Sans MT"/>
                <a:cs typeface="Gill Sans MT"/>
              </a:rPr>
              <a:t>forward</a:t>
            </a:r>
            <a:r>
              <a:rPr sz="1200" b="1" spc="-50" dirty="0">
                <a:solidFill>
                  <a:srgbClr val="383B3B"/>
                </a:solidFill>
                <a:latin typeface="Gill Sans MT"/>
                <a:cs typeface="Gill Sans MT"/>
              </a:rPr>
              <a:t> </a:t>
            </a:r>
            <a:r>
              <a:rPr sz="1200" b="1" spc="-10" dirty="0">
                <a:solidFill>
                  <a:srgbClr val="383B3B"/>
                </a:solidFill>
                <a:latin typeface="Gill Sans MT"/>
                <a:cs typeface="Gill Sans MT"/>
              </a:rPr>
              <a:t>to</a:t>
            </a:r>
            <a:r>
              <a:rPr sz="1200" b="1" spc="-55" dirty="0">
                <a:solidFill>
                  <a:srgbClr val="383B3B"/>
                </a:solidFill>
                <a:latin typeface="Gill Sans MT"/>
                <a:cs typeface="Gill Sans MT"/>
              </a:rPr>
              <a:t> </a:t>
            </a:r>
            <a:r>
              <a:rPr sz="1200" b="1" spc="35" dirty="0">
                <a:solidFill>
                  <a:srgbClr val="383B3B"/>
                </a:solidFill>
                <a:latin typeface="Gill Sans MT"/>
                <a:cs typeface="Gill Sans MT"/>
              </a:rPr>
              <a:t>welcoming</a:t>
            </a:r>
            <a:r>
              <a:rPr sz="1200" b="1" spc="-50" dirty="0">
                <a:solidFill>
                  <a:srgbClr val="383B3B"/>
                </a:solidFill>
                <a:latin typeface="Gill Sans MT"/>
                <a:cs typeface="Gill Sans MT"/>
              </a:rPr>
              <a:t> </a:t>
            </a:r>
            <a:r>
              <a:rPr sz="1200" b="1" spc="30" dirty="0">
                <a:solidFill>
                  <a:srgbClr val="383B3B"/>
                </a:solidFill>
                <a:latin typeface="Gill Sans MT"/>
                <a:cs typeface="Gill Sans MT"/>
              </a:rPr>
              <a:t>you</a:t>
            </a:r>
            <a:r>
              <a:rPr sz="1200" b="1" spc="-55" dirty="0">
                <a:solidFill>
                  <a:srgbClr val="383B3B"/>
                </a:solidFill>
                <a:latin typeface="Gill Sans MT"/>
                <a:cs typeface="Gill Sans MT"/>
              </a:rPr>
              <a:t> </a:t>
            </a:r>
            <a:r>
              <a:rPr sz="1200" b="1" spc="45" dirty="0">
                <a:solidFill>
                  <a:srgbClr val="383B3B"/>
                </a:solidFill>
                <a:latin typeface="Gill Sans MT"/>
                <a:cs typeface="Gill Sans MT"/>
              </a:rPr>
              <a:t>and  </a:t>
            </a:r>
            <a:r>
              <a:rPr sz="1200" b="1" spc="5" dirty="0">
                <a:solidFill>
                  <a:srgbClr val="383B3B"/>
                </a:solidFill>
                <a:latin typeface="Gill Sans MT"/>
                <a:cs typeface="Gill Sans MT"/>
              </a:rPr>
              <a:t>your </a:t>
            </a:r>
            <a:r>
              <a:rPr sz="1200" b="1" spc="40" dirty="0">
                <a:solidFill>
                  <a:srgbClr val="383B3B"/>
                </a:solidFill>
                <a:latin typeface="Gill Sans MT"/>
                <a:cs typeface="Gill Sans MT"/>
              </a:rPr>
              <a:t>leaders</a:t>
            </a:r>
            <a:r>
              <a:rPr sz="1200" b="1" spc="-220" dirty="0">
                <a:solidFill>
                  <a:srgbClr val="383B3B"/>
                </a:solidFill>
                <a:latin typeface="Gill Sans MT"/>
                <a:cs typeface="Gill Sans MT"/>
              </a:rPr>
              <a:t> </a:t>
            </a:r>
            <a:r>
              <a:rPr sz="1200" b="1" spc="-10" dirty="0">
                <a:solidFill>
                  <a:srgbClr val="383B3B"/>
                </a:solidFill>
                <a:latin typeface="Gill Sans MT"/>
                <a:cs typeface="Gill Sans MT"/>
              </a:rPr>
              <a:t>to </a:t>
            </a:r>
            <a:r>
              <a:rPr sz="1200" b="1" spc="15" dirty="0">
                <a:solidFill>
                  <a:srgbClr val="383B3B"/>
                </a:solidFill>
                <a:latin typeface="Gill Sans MT"/>
                <a:cs typeface="Gill Sans MT"/>
              </a:rPr>
              <a:t>the </a:t>
            </a:r>
            <a:r>
              <a:rPr sz="1200" b="1" spc="-85" dirty="0">
                <a:solidFill>
                  <a:srgbClr val="383B3B"/>
                </a:solidFill>
                <a:latin typeface="Gill Sans MT"/>
                <a:cs typeface="Gill Sans MT"/>
              </a:rPr>
              <a:t>L.A.W </a:t>
            </a:r>
            <a:r>
              <a:rPr sz="1200" b="1" dirty="0">
                <a:solidFill>
                  <a:srgbClr val="383B3B"/>
                </a:solidFill>
                <a:latin typeface="Gill Sans MT"/>
                <a:cs typeface="Gill Sans MT"/>
              </a:rPr>
              <a:t>community.</a:t>
            </a:r>
            <a:endParaRPr sz="1200">
              <a:latin typeface="Gill Sans MT"/>
              <a:cs typeface="Gill Sans MT"/>
            </a:endParaRPr>
          </a:p>
        </p:txBody>
      </p:sp>
      <p:sp>
        <p:nvSpPr>
          <p:cNvPr id="8" name="object 8"/>
          <p:cNvSpPr/>
          <p:nvPr/>
        </p:nvSpPr>
        <p:spPr>
          <a:xfrm>
            <a:off x="5712442" y="6769861"/>
            <a:ext cx="2059957" cy="2389174"/>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4606916" y="534416"/>
            <a:ext cx="2640330" cy="2433955"/>
          </a:xfrm>
          <a:prstGeom prst="rect">
            <a:avLst/>
          </a:prstGeom>
        </p:spPr>
        <p:txBody>
          <a:bodyPr vert="horz" wrap="square" lIns="0" tIns="1270" rIns="0" bIns="0" rtlCol="0">
            <a:spAutoFit/>
          </a:bodyPr>
          <a:lstStyle/>
          <a:p>
            <a:pPr marL="12700" marR="5080">
              <a:lnSpc>
                <a:spcPct val="109500"/>
              </a:lnSpc>
              <a:spcBef>
                <a:spcPts val="10"/>
              </a:spcBef>
            </a:pPr>
            <a:r>
              <a:rPr sz="1600" b="1" i="1" dirty="0">
                <a:solidFill>
                  <a:srgbClr val="FFFFFF"/>
                </a:solidFill>
                <a:latin typeface="Gill Sans MT"/>
                <a:cs typeface="Gill Sans MT"/>
              </a:rPr>
              <a:t>“Behind </a:t>
            </a:r>
            <a:r>
              <a:rPr sz="1600" b="1" i="1" spc="45" dirty="0">
                <a:solidFill>
                  <a:srgbClr val="FFFFFF"/>
                </a:solidFill>
                <a:latin typeface="Gill Sans MT"/>
                <a:cs typeface="Gill Sans MT"/>
              </a:rPr>
              <a:t>every </a:t>
            </a:r>
            <a:r>
              <a:rPr sz="1600" b="1" i="1" spc="90" dirty="0">
                <a:solidFill>
                  <a:srgbClr val="FFFFFF"/>
                </a:solidFill>
                <a:latin typeface="Gill Sans MT"/>
                <a:cs typeface="Gill Sans MT"/>
              </a:rPr>
              <a:t>successful  </a:t>
            </a:r>
            <a:r>
              <a:rPr sz="1600" b="1" i="1" spc="65" dirty="0">
                <a:solidFill>
                  <a:srgbClr val="FFFFFF"/>
                </a:solidFill>
                <a:latin typeface="Gill Sans MT"/>
                <a:cs typeface="Gill Sans MT"/>
              </a:rPr>
              <a:t>woman is </a:t>
            </a:r>
            <a:r>
              <a:rPr sz="1600" b="1" i="1" spc="100" dirty="0">
                <a:solidFill>
                  <a:srgbClr val="FFFFFF"/>
                </a:solidFill>
                <a:latin typeface="Gill Sans MT"/>
                <a:cs typeface="Gill Sans MT"/>
              </a:rPr>
              <a:t>a </a:t>
            </a:r>
            <a:r>
              <a:rPr sz="1600" b="1" i="1" spc="15" dirty="0">
                <a:solidFill>
                  <a:srgbClr val="FFFFFF"/>
                </a:solidFill>
                <a:latin typeface="Gill Sans MT"/>
                <a:cs typeface="Gill Sans MT"/>
              </a:rPr>
              <a:t>tribe </a:t>
            </a:r>
            <a:r>
              <a:rPr sz="1600" b="1" i="1" spc="20" dirty="0">
                <a:solidFill>
                  <a:srgbClr val="FFFFFF"/>
                </a:solidFill>
                <a:latin typeface="Gill Sans MT"/>
                <a:cs typeface="Gill Sans MT"/>
              </a:rPr>
              <a:t>of </a:t>
            </a:r>
            <a:r>
              <a:rPr sz="1600" b="1" i="1" spc="15" dirty="0">
                <a:solidFill>
                  <a:srgbClr val="FFFFFF"/>
                </a:solidFill>
                <a:latin typeface="Gill Sans MT"/>
                <a:cs typeface="Gill Sans MT"/>
              </a:rPr>
              <a:t>other  </a:t>
            </a:r>
            <a:r>
              <a:rPr sz="1600" b="1" i="1" spc="90" dirty="0">
                <a:solidFill>
                  <a:srgbClr val="FFFFFF"/>
                </a:solidFill>
                <a:latin typeface="Gill Sans MT"/>
                <a:cs typeface="Gill Sans MT"/>
              </a:rPr>
              <a:t>successful </a:t>
            </a:r>
            <a:r>
              <a:rPr sz="1600" b="1" i="1" spc="60" dirty="0">
                <a:solidFill>
                  <a:srgbClr val="FFFFFF"/>
                </a:solidFill>
                <a:latin typeface="Gill Sans MT"/>
                <a:cs typeface="Gill Sans MT"/>
              </a:rPr>
              <a:t>women </a:t>
            </a:r>
            <a:r>
              <a:rPr sz="1600" b="1" i="1" spc="45" dirty="0">
                <a:solidFill>
                  <a:srgbClr val="FFFFFF"/>
                </a:solidFill>
                <a:latin typeface="Gill Sans MT"/>
                <a:cs typeface="Gill Sans MT"/>
              </a:rPr>
              <a:t>who  </a:t>
            </a:r>
            <a:r>
              <a:rPr sz="1600" b="1" i="1" spc="65" dirty="0">
                <a:solidFill>
                  <a:srgbClr val="FFFFFF"/>
                </a:solidFill>
                <a:latin typeface="Gill Sans MT"/>
                <a:cs typeface="Gill Sans MT"/>
              </a:rPr>
              <a:t>have</a:t>
            </a:r>
            <a:r>
              <a:rPr sz="1600" b="1" i="1" spc="-65" dirty="0">
                <a:solidFill>
                  <a:srgbClr val="FFFFFF"/>
                </a:solidFill>
                <a:latin typeface="Gill Sans MT"/>
                <a:cs typeface="Gill Sans MT"/>
              </a:rPr>
              <a:t> </a:t>
            </a:r>
            <a:r>
              <a:rPr sz="1600" b="1" i="1" spc="25" dirty="0">
                <a:solidFill>
                  <a:srgbClr val="FFFFFF"/>
                </a:solidFill>
                <a:latin typeface="Gill Sans MT"/>
                <a:cs typeface="Gill Sans MT"/>
              </a:rPr>
              <a:t>her</a:t>
            </a:r>
            <a:r>
              <a:rPr sz="1600" b="1" i="1" spc="-65" dirty="0">
                <a:solidFill>
                  <a:srgbClr val="FFFFFF"/>
                </a:solidFill>
                <a:latin typeface="Gill Sans MT"/>
                <a:cs typeface="Gill Sans MT"/>
              </a:rPr>
              <a:t> </a:t>
            </a:r>
            <a:r>
              <a:rPr sz="1600" b="1" i="1" spc="60" dirty="0">
                <a:solidFill>
                  <a:srgbClr val="FFFFFF"/>
                </a:solidFill>
                <a:latin typeface="Gill Sans MT"/>
                <a:cs typeface="Gill Sans MT"/>
              </a:rPr>
              <a:t>back.</a:t>
            </a:r>
            <a:r>
              <a:rPr sz="1600" b="1" i="1" spc="-70" dirty="0">
                <a:solidFill>
                  <a:srgbClr val="FFFFFF"/>
                </a:solidFill>
                <a:latin typeface="Gill Sans MT"/>
                <a:cs typeface="Gill Sans MT"/>
              </a:rPr>
              <a:t> </a:t>
            </a:r>
            <a:r>
              <a:rPr sz="1600" b="1" i="1" spc="45" dirty="0">
                <a:solidFill>
                  <a:srgbClr val="FFFFFF"/>
                </a:solidFill>
                <a:latin typeface="Gill Sans MT"/>
                <a:cs typeface="Gill Sans MT"/>
              </a:rPr>
              <a:t>What</a:t>
            </a:r>
            <a:r>
              <a:rPr sz="1600" b="1" i="1" spc="-75" dirty="0">
                <a:solidFill>
                  <a:srgbClr val="FFFFFF"/>
                </a:solidFill>
                <a:latin typeface="Gill Sans MT"/>
                <a:cs typeface="Gill Sans MT"/>
              </a:rPr>
              <a:t> </a:t>
            </a:r>
            <a:r>
              <a:rPr sz="1600" b="1" i="1" spc="65" dirty="0">
                <a:solidFill>
                  <a:srgbClr val="FFFFFF"/>
                </a:solidFill>
                <a:latin typeface="Gill Sans MT"/>
                <a:cs typeface="Gill Sans MT"/>
              </a:rPr>
              <a:t>we</a:t>
            </a:r>
            <a:r>
              <a:rPr sz="1600" b="1" i="1" spc="-65" dirty="0">
                <a:solidFill>
                  <a:srgbClr val="FFFFFF"/>
                </a:solidFill>
                <a:latin typeface="Gill Sans MT"/>
                <a:cs typeface="Gill Sans MT"/>
              </a:rPr>
              <a:t> </a:t>
            </a:r>
            <a:r>
              <a:rPr sz="1600" b="1" i="1" spc="50" dirty="0">
                <a:solidFill>
                  <a:srgbClr val="FFFFFF"/>
                </a:solidFill>
                <a:latin typeface="Gill Sans MT"/>
                <a:cs typeface="Gill Sans MT"/>
              </a:rPr>
              <a:t>are  </a:t>
            </a:r>
            <a:r>
              <a:rPr sz="1600" b="1" i="1" spc="40" dirty="0">
                <a:solidFill>
                  <a:srgbClr val="FFFFFF"/>
                </a:solidFill>
                <a:latin typeface="Gill Sans MT"/>
                <a:cs typeface="Gill Sans MT"/>
              </a:rPr>
              <a:t>committing </a:t>
            </a:r>
            <a:r>
              <a:rPr sz="1600" b="1" i="1" dirty="0">
                <a:solidFill>
                  <a:srgbClr val="FFFFFF"/>
                </a:solidFill>
                <a:latin typeface="Gill Sans MT"/>
                <a:cs typeface="Gill Sans MT"/>
              </a:rPr>
              <a:t>to </a:t>
            </a:r>
            <a:r>
              <a:rPr sz="1600" b="1" i="1" spc="40" dirty="0">
                <a:solidFill>
                  <a:srgbClr val="FFFFFF"/>
                </a:solidFill>
                <a:latin typeface="Gill Sans MT"/>
                <a:cs typeface="Gill Sans MT"/>
              </a:rPr>
              <a:t>provide </a:t>
            </a:r>
            <a:r>
              <a:rPr sz="1600" b="1" i="1" spc="10" dirty="0">
                <a:solidFill>
                  <a:srgbClr val="FFFFFF"/>
                </a:solidFill>
                <a:latin typeface="Gill Sans MT"/>
                <a:cs typeface="Gill Sans MT"/>
              </a:rPr>
              <a:t>for  </a:t>
            </a:r>
            <a:r>
              <a:rPr sz="1600" b="1" i="1" spc="75" dirty="0">
                <a:solidFill>
                  <a:srgbClr val="FFFFFF"/>
                </a:solidFill>
                <a:latin typeface="Gill Sans MT"/>
                <a:cs typeface="Gill Sans MT"/>
              </a:rPr>
              <a:t>each</a:t>
            </a:r>
            <a:r>
              <a:rPr sz="1600" b="1" i="1" spc="-75" dirty="0">
                <a:solidFill>
                  <a:srgbClr val="FFFFFF"/>
                </a:solidFill>
                <a:latin typeface="Gill Sans MT"/>
                <a:cs typeface="Gill Sans MT"/>
              </a:rPr>
              <a:t> </a:t>
            </a:r>
            <a:r>
              <a:rPr sz="1600" b="1" i="1" spc="20" dirty="0">
                <a:solidFill>
                  <a:srgbClr val="FFFFFF"/>
                </a:solidFill>
                <a:latin typeface="Gill Sans MT"/>
                <a:cs typeface="Gill Sans MT"/>
              </a:rPr>
              <a:t>of</a:t>
            </a:r>
            <a:r>
              <a:rPr sz="1600" b="1" i="1" spc="-75" dirty="0">
                <a:solidFill>
                  <a:srgbClr val="FFFFFF"/>
                </a:solidFill>
                <a:latin typeface="Gill Sans MT"/>
                <a:cs typeface="Gill Sans MT"/>
              </a:rPr>
              <a:t> </a:t>
            </a:r>
            <a:r>
              <a:rPr sz="1600" b="1" i="1" spc="20" dirty="0">
                <a:solidFill>
                  <a:srgbClr val="FFFFFF"/>
                </a:solidFill>
                <a:latin typeface="Gill Sans MT"/>
                <a:cs typeface="Gill Sans MT"/>
              </a:rPr>
              <a:t>our</a:t>
            </a:r>
            <a:r>
              <a:rPr sz="1600" b="1" i="1" spc="-70" dirty="0">
                <a:solidFill>
                  <a:srgbClr val="FFFFFF"/>
                </a:solidFill>
                <a:latin typeface="Gill Sans MT"/>
                <a:cs typeface="Gill Sans MT"/>
              </a:rPr>
              <a:t> </a:t>
            </a:r>
            <a:r>
              <a:rPr sz="1600" b="1" i="1" spc="35" dirty="0">
                <a:solidFill>
                  <a:srgbClr val="FFFFFF"/>
                </a:solidFill>
                <a:latin typeface="Gill Sans MT"/>
                <a:cs typeface="Gill Sans MT"/>
              </a:rPr>
              <a:t>participants</a:t>
            </a:r>
            <a:r>
              <a:rPr sz="1600" b="1" i="1" spc="-70" dirty="0">
                <a:solidFill>
                  <a:srgbClr val="FFFFFF"/>
                </a:solidFill>
                <a:latin typeface="Gill Sans MT"/>
                <a:cs typeface="Gill Sans MT"/>
              </a:rPr>
              <a:t> </a:t>
            </a:r>
            <a:r>
              <a:rPr sz="1600" b="1" i="1" spc="65" dirty="0">
                <a:solidFill>
                  <a:srgbClr val="FFFFFF"/>
                </a:solidFill>
                <a:latin typeface="Gill Sans MT"/>
                <a:cs typeface="Gill Sans MT"/>
              </a:rPr>
              <a:t>is</a:t>
            </a:r>
            <a:endParaRPr sz="1600">
              <a:latin typeface="Gill Sans MT"/>
              <a:cs typeface="Gill Sans MT"/>
            </a:endParaRPr>
          </a:p>
          <a:p>
            <a:pPr marL="12700" marR="216535">
              <a:lnSpc>
                <a:spcPct val="109400"/>
              </a:lnSpc>
              <a:spcBef>
                <a:spcPts val="80"/>
              </a:spcBef>
            </a:pPr>
            <a:r>
              <a:rPr sz="1600" b="1" i="1" spc="30" dirty="0">
                <a:solidFill>
                  <a:srgbClr val="FFFFFF"/>
                </a:solidFill>
                <a:latin typeface="Gill Sans MT"/>
                <a:cs typeface="Gill Sans MT"/>
              </a:rPr>
              <a:t>this </a:t>
            </a:r>
            <a:r>
              <a:rPr sz="1600" b="1" i="1" spc="15" dirty="0">
                <a:solidFill>
                  <a:srgbClr val="FFFFFF"/>
                </a:solidFill>
                <a:latin typeface="Gill Sans MT"/>
                <a:cs typeface="Gill Sans MT"/>
              </a:rPr>
              <a:t>tribe </a:t>
            </a:r>
            <a:r>
              <a:rPr sz="1600" b="1" i="1" spc="80" dirty="0">
                <a:solidFill>
                  <a:srgbClr val="FFFFFF"/>
                </a:solidFill>
                <a:latin typeface="Gill Sans MT"/>
                <a:cs typeface="Gill Sans MT"/>
              </a:rPr>
              <a:t>and </a:t>
            </a:r>
            <a:r>
              <a:rPr sz="1600" b="1" i="1" spc="40" dirty="0">
                <a:solidFill>
                  <a:srgbClr val="FFFFFF"/>
                </a:solidFill>
                <a:latin typeface="Gill Sans MT"/>
                <a:cs typeface="Gill Sans MT"/>
              </a:rPr>
              <a:t>community  </a:t>
            </a:r>
            <a:r>
              <a:rPr sz="1600" b="1" i="1" spc="20" dirty="0">
                <a:solidFill>
                  <a:srgbClr val="FFFFFF"/>
                </a:solidFill>
                <a:latin typeface="Gill Sans MT"/>
                <a:cs typeface="Gill Sans MT"/>
              </a:rPr>
              <a:t>that </a:t>
            </a:r>
            <a:r>
              <a:rPr sz="1600" b="1" i="1" spc="65" dirty="0">
                <a:solidFill>
                  <a:srgbClr val="FFFFFF"/>
                </a:solidFill>
                <a:latin typeface="Gill Sans MT"/>
                <a:cs typeface="Gill Sans MT"/>
              </a:rPr>
              <a:t>helps </a:t>
            </a:r>
            <a:r>
              <a:rPr sz="1600" b="1" i="1" spc="55" dirty="0">
                <a:solidFill>
                  <a:srgbClr val="FFFFFF"/>
                </a:solidFill>
                <a:latin typeface="Gill Sans MT"/>
                <a:cs typeface="Gill Sans MT"/>
              </a:rPr>
              <a:t>turbo-charge  </a:t>
            </a:r>
            <a:r>
              <a:rPr sz="1600" b="1" i="1" spc="5" dirty="0">
                <a:solidFill>
                  <a:srgbClr val="FFFFFF"/>
                </a:solidFill>
                <a:latin typeface="Gill Sans MT"/>
                <a:cs typeface="Gill Sans MT"/>
              </a:rPr>
              <a:t>their </a:t>
            </a:r>
            <a:r>
              <a:rPr sz="1600" b="1" i="1" spc="45" dirty="0">
                <a:solidFill>
                  <a:srgbClr val="FFFFFF"/>
                </a:solidFill>
                <a:latin typeface="Gill Sans MT"/>
                <a:cs typeface="Gill Sans MT"/>
              </a:rPr>
              <a:t>growth </a:t>
            </a:r>
            <a:r>
              <a:rPr sz="1600" b="1" i="1" spc="130" dirty="0">
                <a:solidFill>
                  <a:srgbClr val="FFFFFF"/>
                </a:solidFill>
                <a:latin typeface="Gill Sans MT"/>
                <a:cs typeface="Gill Sans MT"/>
              </a:rPr>
              <a:t>as </a:t>
            </a:r>
            <a:r>
              <a:rPr sz="1600" b="1" i="1" spc="100" dirty="0">
                <a:solidFill>
                  <a:srgbClr val="FFFFFF"/>
                </a:solidFill>
                <a:latin typeface="Gill Sans MT"/>
                <a:cs typeface="Gill Sans MT"/>
              </a:rPr>
              <a:t>a</a:t>
            </a:r>
            <a:r>
              <a:rPr sz="1600" b="1" i="1" spc="-70" dirty="0">
                <a:solidFill>
                  <a:srgbClr val="FFFFFF"/>
                </a:solidFill>
                <a:latin typeface="Gill Sans MT"/>
                <a:cs typeface="Gill Sans MT"/>
              </a:rPr>
              <a:t> </a:t>
            </a:r>
            <a:r>
              <a:rPr sz="1600" b="1" i="1" spc="10" dirty="0">
                <a:solidFill>
                  <a:srgbClr val="FFFFFF"/>
                </a:solidFill>
                <a:latin typeface="Gill Sans MT"/>
                <a:cs typeface="Gill Sans MT"/>
              </a:rPr>
              <a:t>leader.”</a:t>
            </a:r>
            <a:endParaRPr sz="1600">
              <a:latin typeface="Gill Sans MT"/>
              <a:cs typeface="Gill Sans MT"/>
            </a:endParaRPr>
          </a:p>
        </p:txBody>
      </p:sp>
      <p:sp>
        <p:nvSpPr>
          <p:cNvPr id="10" name="object 10"/>
          <p:cNvSpPr txBox="1"/>
          <p:nvPr/>
        </p:nvSpPr>
        <p:spPr>
          <a:xfrm>
            <a:off x="4606916" y="3142426"/>
            <a:ext cx="2680346" cy="190245"/>
          </a:xfrm>
          <a:prstGeom prst="rect">
            <a:avLst/>
          </a:prstGeom>
        </p:spPr>
        <p:txBody>
          <a:bodyPr vert="horz" wrap="square" lIns="0" tIns="0" rIns="0" bIns="0" rtlCol="0">
            <a:spAutoFit/>
          </a:bodyPr>
          <a:lstStyle/>
          <a:p>
            <a:pPr marL="12700" marR="5080">
              <a:lnSpc>
                <a:spcPct val="111700"/>
              </a:lnSpc>
            </a:pPr>
            <a:r>
              <a:rPr sz="1200" spc="20" dirty="0">
                <a:solidFill>
                  <a:srgbClr val="FFFFFF"/>
                </a:solidFill>
                <a:latin typeface="Arial"/>
                <a:cs typeface="Arial"/>
              </a:rPr>
              <a:t>Leadership  </a:t>
            </a:r>
            <a:r>
              <a:rPr sz="1200" spc="30" dirty="0">
                <a:solidFill>
                  <a:srgbClr val="FFFFFF"/>
                </a:solidFill>
                <a:latin typeface="Arial"/>
                <a:cs typeface="Arial"/>
              </a:rPr>
              <a:t>Accelerator </a:t>
            </a:r>
            <a:r>
              <a:rPr sz="1200" spc="40" dirty="0">
                <a:solidFill>
                  <a:srgbClr val="FFFFFF"/>
                </a:solidFill>
                <a:latin typeface="Arial"/>
                <a:cs typeface="Arial"/>
              </a:rPr>
              <a:t>for</a:t>
            </a:r>
            <a:r>
              <a:rPr sz="1200" spc="-120" dirty="0">
                <a:solidFill>
                  <a:srgbClr val="FFFFFF"/>
                </a:solidFill>
                <a:latin typeface="Arial"/>
                <a:cs typeface="Arial"/>
              </a:rPr>
              <a:t> </a:t>
            </a:r>
            <a:r>
              <a:rPr sz="1200" spc="60" dirty="0">
                <a:solidFill>
                  <a:srgbClr val="FFFFFF"/>
                </a:solidFill>
                <a:latin typeface="Arial"/>
                <a:cs typeface="Arial"/>
              </a:rPr>
              <a:t>Women</a:t>
            </a:r>
            <a:endParaRPr sz="1200" dirty="0">
              <a:latin typeface="Arial"/>
              <a:cs typeface="Arial"/>
            </a:endParaRPr>
          </a:p>
        </p:txBody>
      </p:sp>
      <p:sp>
        <p:nvSpPr>
          <p:cNvPr id="11" name="object 11"/>
          <p:cNvSpPr/>
          <p:nvPr/>
        </p:nvSpPr>
        <p:spPr>
          <a:xfrm>
            <a:off x="3750385" y="9601200"/>
            <a:ext cx="271630" cy="27163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74315" y="6065612"/>
            <a:ext cx="5010151" cy="332866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7772400" cy="100583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 y="1927708"/>
            <a:ext cx="366395" cy="1575306"/>
          </a:xfrm>
          <a:custGeom>
            <a:avLst/>
            <a:gdLst/>
            <a:ahLst/>
            <a:cxnLst/>
            <a:rect l="l" t="t" r="r" b="b"/>
            <a:pathLst>
              <a:path w="366395" h="1327150">
                <a:moveTo>
                  <a:pt x="0" y="0"/>
                </a:moveTo>
                <a:lnTo>
                  <a:pt x="366092" y="0"/>
                </a:lnTo>
                <a:lnTo>
                  <a:pt x="366092" y="1326692"/>
                </a:lnTo>
                <a:lnTo>
                  <a:pt x="0" y="1326692"/>
                </a:lnTo>
                <a:lnTo>
                  <a:pt x="0" y="0"/>
                </a:lnTo>
                <a:close/>
              </a:path>
            </a:pathLst>
          </a:custGeom>
          <a:solidFill>
            <a:srgbClr val="383B3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0" y="8473595"/>
            <a:ext cx="7772400" cy="158480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772317" y="8701532"/>
            <a:ext cx="6214745" cy="200055"/>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300" b="1" i="0" u="none" strike="noStrike" kern="1200" cap="none" spc="140" normalizeH="0" baseline="0" noProof="0" dirty="0">
                <a:ln>
                  <a:noFill/>
                </a:ln>
                <a:solidFill>
                  <a:srgbClr val="FFFFFF"/>
                </a:solidFill>
                <a:effectLst/>
                <a:uLnTx/>
                <a:uFillTx/>
                <a:latin typeface="Trebuchet MS"/>
                <a:ea typeface="+mn-ea"/>
                <a:cs typeface="Trebuchet MS"/>
              </a:rPr>
              <a:t>VISIT</a:t>
            </a:r>
            <a:r>
              <a:rPr kumimoji="0" sz="1300" b="1" i="0" u="none" strike="noStrike" kern="1200" cap="none" spc="95" normalizeH="0" baseline="0" noProof="0" dirty="0">
                <a:ln>
                  <a:noFill/>
                </a:ln>
                <a:solidFill>
                  <a:srgbClr val="FFFFFF"/>
                </a:solidFill>
                <a:effectLst/>
                <a:uLnTx/>
                <a:uFillTx/>
                <a:latin typeface="Trebuchet MS"/>
                <a:ea typeface="+mn-ea"/>
                <a:cs typeface="Trebuchet MS"/>
              </a:rPr>
              <a:t> </a:t>
            </a:r>
            <a:r>
              <a:rPr kumimoji="0" sz="1300" b="1" i="0" u="none" strike="noStrike" kern="1200" cap="none" spc="140" normalizeH="0" baseline="0" noProof="0" dirty="0">
                <a:ln>
                  <a:noFill/>
                </a:ln>
                <a:solidFill>
                  <a:srgbClr val="FFFFFF"/>
                </a:solidFill>
                <a:effectLst/>
                <a:uLnTx/>
                <a:uFillTx/>
                <a:latin typeface="Trebuchet MS"/>
                <a:ea typeface="+mn-ea"/>
                <a:cs typeface="Trebuchet MS"/>
              </a:rPr>
              <a:t>OKA-ONLINE.</a:t>
            </a:r>
            <a:r>
              <a:rPr kumimoji="0" sz="1300" b="1" i="0" u="none" strike="noStrike" kern="1200" cap="none" spc="-300" normalizeH="0" baseline="0" noProof="0" dirty="0">
                <a:ln>
                  <a:noFill/>
                </a:ln>
                <a:solidFill>
                  <a:srgbClr val="FFFFFF"/>
                </a:solidFill>
                <a:effectLst/>
                <a:uLnTx/>
                <a:uFillTx/>
                <a:latin typeface="Trebuchet MS"/>
                <a:ea typeface="+mn-ea"/>
                <a:cs typeface="Trebuchet MS"/>
              </a:rPr>
              <a:t> </a:t>
            </a:r>
            <a:r>
              <a:rPr kumimoji="0" sz="1300" b="1" i="0" u="none" strike="noStrike" kern="1200" cap="none" spc="175" normalizeH="0" baseline="0" noProof="0" dirty="0">
                <a:ln>
                  <a:noFill/>
                </a:ln>
                <a:solidFill>
                  <a:srgbClr val="FFFFFF"/>
                </a:solidFill>
                <a:effectLst/>
                <a:uLnTx/>
                <a:uFillTx/>
                <a:latin typeface="Trebuchet MS"/>
                <a:ea typeface="+mn-ea"/>
                <a:cs typeface="Trebuchet MS"/>
              </a:rPr>
              <a:t>COM</a:t>
            </a:r>
            <a:r>
              <a:rPr kumimoji="0" sz="1300" b="1" i="0" u="none" strike="noStrike" kern="1200" cap="none" spc="95" normalizeH="0" baseline="0" noProof="0" dirty="0">
                <a:ln>
                  <a:noFill/>
                </a:ln>
                <a:solidFill>
                  <a:srgbClr val="FFFFFF"/>
                </a:solidFill>
                <a:effectLst/>
                <a:uLnTx/>
                <a:uFillTx/>
                <a:latin typeface="Trebuchet MS"/>
                <a:ea typeface="+mn-ea"/>
                <a:cs typeface="Trebuchet MS"/>
              </a:rPr>
              <a:t> TO</a:t>
            </a:r>
            <a:r>
              <a:rPr kumimoji="0" sz="1300" b="1" i="0" u="none" strike="noStrike" kern="1200" cap="none" spc="100" normalizeH="0" baseline="0" noProof="0" dirty="0">
                <a:ln>
                  <a:noFill/>
                </a:ln>
                <a:solidFill>
                  <a:srgbClr val="FFFFFF"/>
                </a:solidFill>
                <a:effectLst/>
                <a:uLnTx/>
                <a:uFillTx/>
                <a:latin typeface="Trebuchet MS"/>
                <a:ea typeface="+mn-ea"/>
                <a:cs typeface="Trebuchet MS"/>
              </a:rPr>
              <a:t> </a:t>
            </a:r>
            <a:r>
              <a:rPr kumimoji="0" sz="1300" b="1" i="0" u="none" strike="noStrike" kern="1200" cap="none" spc="135" normalizeH="0" baseline="0" noProof="0" dirty="0">
                <a:ln>
                  <a:noFill/>
                </a:ln>
                <a:solidFill>
                  <a:srgbClr val="FFFFFF"/>
                </a:solidFill>
                <a:effectLst/>
                <a:uLnTx/>
                <a:uFillTx/>
                <a:latin typeface="Trebuchet MS"/>
                <a:ea typeface="+mn-ea"/>
                <a:cs typeface="Trebuchet MS"/>
              </a:rPr>
              <a:t>LEARN</a:t>
            </a:r>
            <a:r>
              <a:rPr kumimoji="0" sz="1300" b="1" i="0" u="none" strike="noStrike" kern="1200" cap="none" spc="90" normalizeH="0" baseline="0" noProof="0" dirty="0">
                <a:ln>
                  <a:noFill/>
                </a:ln>
                <a:solidFill>
                  <a:srgbClr val="FFFFFF"/>
                </a:solidFill>
                <a:effectLst/>
                <a:uLnTx/>
                <a:uFillTx/>
                <a:latin typeface="Trebuchet MS"/>
                <a:ea typeface="+mn-ea"/>
                <a:cs typeface="Trebuchet MS"/>
              </a:rPr>
              <a:t> </a:t>
            </a:r>
            <a:r>
              <a:rPr kumimoji="0" sz="1300" b="1" i="0" u="none" strike="noStrike" kern="1200" cap="none" spc="145" normalizeH="0" baseline="0" noProof="0" dirty="0">
                <a:ln>
                  <a:noFill/>
                </a:ln>
                <a:solidFill>
                  <a:srgbClr val="FFFFFF"/>
                </a:solidFill>
                <a:effectLst/>
                <a:uLnTx/>
                <a:uFillTx/>
                <a:latin typeface="Trebuchet MS"/>
                <a:ea typeface="+mn-ea"/>
                <a:cs typeface="Trebuchet MS"/>
              </a:rPr>
              <a:t>MORE!</a:t>
            </a:r>
            <a:endParaRPr kumimoji="0" sz="13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9" name="object 9"/>
          <p:cNvSpPr txBox="1"/>
          <p:nvPr/>
        </p:nvSpPr>
        <p:spPr>
          <a:xfrm>
            <a:off x="451982" y="115742"/>
            <a:ext cx="7025006" cy="809099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185" normalizeH="0" baseline="0" noProof="0" dirty="0">
                <a:ln>
                  <a:noFill/>
                </a:ln>
                <a:solidFill>
                  <a:srgbClr val="78B2B0"/>
                </a:solidFill>
                <a:effectLst/>
                <a:uLnTx/>
                <a:uFillTx/>
                <a:latin typeface="Trebuchet MS"/>
                <a:ea typeface="+mn-ea"/>
                <a:cs typeface="Trebuchet MS"/>
              </a:rPr>
              <a:t>OUR </a:t>
            </a:r>
            <a:r>
              <a:rPr kumimoji="0" sz="1400" b="1" i="0" u="none" strike="noStrike" kern="1200" cap="none" spc="215" normalizeH="0" baseline="0" noProof="0" dirty="0">
                <a:ln>
                  <a:noFill/>
                </a:ln>
                <a:solidFill>
                  <a:srgbClr val="78B2B0"/>
                </a:solidFill>
                <a:effectLst/>
                <a:uLnTx/>
                <a:uFillTx/>
                <a:latin typeface="Trebuchet MS"/>
                <a:ea typeface="+mn-ea"/>
                <a:cs typeface="Trebuchet MS"/>
              </a:rPr>
              <a:t>PROGRAM</a:t>
            </a:r>
            <a:r>
              <a:rPr kumimoji="0" sz="1400" b="1" i="0" u="none" strike="noStrike" kern="1200" cap="none" spc="130" normalizeH="0" baseline="0" noProof="0" dirty="0">
                <a:ln>
                  <a:noFill/>
                </a:ln>
                <a:solidFill>
                  <a:srgbClr val="78B2B0"/>
                </a:solidFill>
                <a:effectLst/>
                <a:uLnTx/>
                <a:uFillTx/>
                <a:latin typeface="Trebuchet MS"/>
                <a:ea typeface="+mn-ea"/>
                <a:cs typeface="Trebuchet MS"/>
              </a:rPr>
              <a:t> </a:t>
            </a:r>
            <a:r>
              <a:rPr kumimoji="0" sz="1400" b="1" i="0" u="none" strike="noStrike" kern="1200" cap="none" spc="215" normalizeH="0" baseline="0" noProof="0" dirty="0">
                <a:ln>
                  <a:noFill/>
                </a:ln>
                <a:solidFill>
                  <a:srgbClr val="78B2B0"/>
                </a:solidFill>
                <a:effectLst/>
                <a:uLnTx/>
                <a:uFillTx/>
                <a:latin typeface="Trebuchet MS"/>
                <a:ea typeface="+mn-ea"/>
                <a:cs typeface="Trebuchet MS"/>
              </a:rPr>
              <a:t>DIRECTORS</a:t>
            </a:r>
            <a:endParaRPr kumimoji="0" sz="1400" b="0" i="0" u="none" strike="noStrike" kern="1200" cap="none" spc="0" normalizeH="0" baseline="0" noProof="0" dirty="0">
              <a:ln>
                <a:noFill/>
              </a:ln>
              <a:solidFill>
                <a:prstClr val="black"/>
              </a:solidFill>
              <a:effectLst/>
              <a:uLnTx/>
              <a:uFillTx/>
              <a:latin typeface="Trebuchet MS"/>
              <a:ea typeface="+mn-ea"/>
              <a:cs typeface="Trebuchet MS"/>
            </a:endParaRPr>
          </a:p>
          <a:p>
            <a:pPr marL="45720" marR="213995" lvl="0" indent="0" algn="l" defTabSz="914400" rtl="0" eaLnBrk="1" fontAlgn="auto" latinLnBrk="0" hangingPunct="1">
              <a:lnSpc>
                <a:spcPct val="121700"/>
              </a:lnSpc>
              <a:spcBef>
                <a:spcPts val="965"/>
              </a:spcBef>
              <a:spcAft>
                <a:spcPts val="0"/>
              </a:spcAft>
              <a:buClrTx/>
              <a:buSzTx/>
              <a:buFontTx/>
              <a:buNone/>
              <a:tabLst/>
              <a:defRPr/>
            </a:pPr>
            <a:r>
              <a:rPr kumimoji="0" sz="1200" b="0" i="0" u="none" strike="noStrike" kern="1200" cap="none" spc="20" normalizeH="0" baseline="0" noProof="0" dirty="0">
                <a:ln>
                  <a:noFill/>
                </a:ln>
                <a:solidFill>
                  <a:srgbClr val="383B3B"/>
                </a:solidFill>
                <a:effectLst/>
                <a:uLnTx/>
                <a:uFillTx/>
                <a:latin typeface="Arial"/>
                <a:ea typeface="+mn-ea"/>
                <a:cs typeface="Arial"/>
              </a:rPr>
              <a:t>The </a:t>
            </a:r>
            <a:r>
              <a:rPr kumimoji="0" sz="1200" b="0" i="0" u="none" strike="noStrike" kern="1200" cap="none" spc="25" normalizeH="0" baseline="0" noProof="0" dirty="0">
                <a:ln>
                  <a:noFill/>
                </a:ln>
                <a:solidFill>
                  <a:srgbClr val="383B3B"/>
                </a:solidFill>
                <a:effectLst/>
                <a:uLnTx/>
                <a:uFillTx/>
                <a:latin typeface="Arial"/>
                <a:ea typeface="+mn-ea"/>
                <a:cs typeface="Arial"/>
              </a:rPr>
              <a:t>Leadership </a:t>
            </a:r>
            <a:r>
              <a:rPr kumimoji="0" sz="1200" b="0" i="0" u="none" strike="noStrike" kern="1200" cap="none" spc="30" normalizeH="0" baseline="0" noProof="0" dirty="0">
                <a:ln>
                  <a:noFill/>
                </a:ln>
                <a:solidFill>
                  <a:srgbClr val="383B3B"/>
                </a:solidFill>
                <a:effectLst/>
                <a:uLnTx/>
                <a:uFillTx/>
                <a:latin typeface="Arial"/>
                <a:ea typeface="+mn-ea"/>
                <a:cs typeface="Arial"/>
              </a:rPr>
              <a:t>Accelerator </a:t>
            </a:r>
            <a:r>
              <a:rPr kumimoji="0" sz="1200" b="0" i="0" u="none" strike="noStrike" kern="1200" cap="none" spc="40" normalizeH="0" baseline="0" noProof="0" dirty="0">
                <a:ln>
                  <a:noFill/>
                </a:ln>
                <a:solidFill>
                  <a:srgbClr val="383B3B"/>
                </a:solidFill>
                <a:effectLst/>
                <a:uLnTx/>
                <a:uFillTx/>
                <a:latin typeface="Arial"/>
                <a:ea typeface="+mn-ea"/>
                <a:cs typeface="Arial"/>
              </a:rPr>
              <a:t>for </a:t>
            </a:r>
            <a:r>
              <a:rPr kumimoji="0" sz="1200" b="0" i="0" u="none" strike="noStrike" kern="1200" cap="none" spc="60" normalizeH="0" baseline="0" noProof="0" dirty="0">
                <a:ln>
                  <a:noFill/>
                </a:ln>
                <a:solidFill>
                  <a:srgbClr val="383B3B"/>
                </a:solidFill>
                <a:effectLst/>
                <a:uLnTx/>
                <a:uFillTx/>
                <a:latin typeface="Arial"/>
                <a:ea typeface="+mn-ea"/>
                <a:cs typeface="Arial"/>
              </a:rPr>
              <a:t>Women </a:t>
            </a:r>
            <a:r>
              <a:rPr kumimoji="0" sz="1200" b="0" i="0" u="none" strike="noStrike" kern="1200" cap="none" spc="40" normalizeH="0" baseline="0" noProof="0" dirty="0">
                <a:ln>
                  <a:noFill/>
                </a:ln>
                <a:solidFill>
                  <a:srgbClr val="383B3B"/>
                </a:solidFill>
                <a:effectLst/>
                <a:uLnTx/>
                <a:uFillTx/>
                <a:latin typeface="Arial"/>
                <a:ea typeface="+mn-ea"/>
                <a:cs typeface="Arial"/>
              </a:rPr>
              <a:t>program </a:t>
            </a:r>
            <a:r>
              <a:rPr kumimoji="0" sz="1200" b="0" i="0" u="none" strike="noStrike" kern="1200" cap="none" spc="-15" normalizeH="0" baseline="0" noProof="0" dirty="0">
                <a:ln>
                  <a:noFill/>
                </a:ln>
                <a:solidFill>
                  <a:srgbClr val="383B3B"/>
                </a:solidFill>
                <a:effectLst/>
                <a:uLnTx/>
                <a:uFillTx/>
                <a:latin typeface="Arial"/>
                <a:ea typeface="+mn-ea"/>
                <a:cs typeface="Arial"/>
              </a:rPr>
              <a:t>is </a:t>
            </a:r>
            <a:r>
              <a:rPr kumimoji="0" sz="1200" b="0" i="0" u="none" strike="noStrike" kern="1200" cap="none" spc="55" normalizeH="0" baseline="0" noProof="0" dirty="0">
                <a:ln>
                  <a:noFill/>
                </a:ln>
                <a:solidFill>
                  <a:srgbClr val="383B3B"/>
                </a:solidFill>
                <a:effectLst/>
                <a:uLnTx/>
                <a:uFillTx/>
                <a:latin typeface="Arial"/>
                <a:ea typeface="+mn-ea"/>
                <a:cs typeface="Arial"/>
              </a:rPr>
              <a:t>led by </a:t>
            </a:r>
            <a:r>
              <a:rPr kumimoji="0" lang="en-US" sz="1200" b="0" i="0" u="none" strike="noStrike" kern="1200" cap="none" spc="70" normalizeH="0" baseline="0" noProof="0" dirty="0">
                <a:ln>
                  <a:noFill/>
                </a:ln>
                <a:solidFill>
                  <a:srgbClr val="383B3B"/>
                </a:solidFill>
                <a:effectLst/>
                <a:uLnTx/>
                <a:uFillTx/>
                <a:latin typeface="Arial"/>
                <a:ea typeface="+mn-ea"/>
                <a:cs typeface="Arial"/>
              </a:rPr>
              <a:t>OKA consultants </a:t>
            </a:r>
            <a:r>
              <a:rPr kumimoji="0" sz="1200" b="0" i="0" u="none" strike="noStrike" kern="1200" cap="none" spc="60" normalizeH="0" baseline="0" noProof="0" dirty="0">
                <a:ln>
                  <a:noFill/>
                </a:ln>
                <a:solidFill>
                  <a:srgbClr val="383B3B"/>
                </a:solidFill>
                <a:effectLst/>
                <a:uLnTx/>
                <a:uFillTx/>
                <a:latin typeface="Arial"/>
                <a:ea typeface="+mn-ea"/>
                <a:cs typeface="Arial"/>
              </a:rPr>
              <a:t>who </a:t>
            </a:r>
            <a:r>
              <a:rPr kumimoji="0" sz="1200" b="0" i="0" u="none" strike="noStrike" kern="1200" cap="none" spc="35" normalizeH="0" baseline="0" noProof="0" dirty="0">
                <a:ln>
                  <a:noFill/>
                </a:ln>
                <a:solidFill>
                  <a:srgbClr val="383B3B"/>
                </a:solidFill>
                <a:effectLst/>
                <a:uLnTx/>
                <a:uFillTx/>
                <a:latin typeface="Arial"/>
                <a:ea typeface="+mn-ea"/>
                <a:cs typeface="Arial"/>
              </a:rPr>
              <a:t>bring</a:t>
            </a:r>
            <a:r>
              <a:rPr kumimoji="0" sz="1200" b="0" i="0" u="none" strike="noStrike" kern="1200" cap="none" spc="-25" normalizeH="0" baseline="0" noProof="0" dirty="0">
                <a:ln>
                  <a:noFill/>
                </a:ln>
                <a:solidFill>
                  <a:srgbClr val="383B3B"/>
                </a:solidFill>
                <a:effectLst/>
                <a:uLnTx/>
                <a:uFillTx/>
                <a:latin typeface="Arial"/>
                <a:ea typeface="+mn-ea"/>
                <a:cs typeface="Arial"/>
              </a:rPr>
              <a:t> </a:t>
            </a:r>
            <a:r>
              <a:rPr kumimoji="0" sz="1200" b="0" i="0" u="none" strike="noStrike" kern="1200" cap="none" spc="50" normalizeH="0" baseline="0" noProof="0" dirty="0">
                <a:ln>
                  <a:noFill/>
                </a:ln>
                <a:solidFill>
                  <a:srgbClr val="383B3B"/>
                </a:solidFill>
                <a:effectLst/>
                <a:uLnTx/>
                <a:uFillTx/>
                <a:latin typeface="Arial"/>
                <a:ea typeface="+mn-ea"/>
                <a:cs typeface="Arial"/>
              </a:rPr>
              <a:t>deep</a:t>
            </a:r>
            <a:r>
              <a:rPr kumimoji="0" sz="1200" b="0" i="0" u="none" strike="noStrike" kern="1200" cap="none" spc="-35" normalizeH="0" baseline="0" noProof="0" dirty="0">
                <a:ln>
                  <a:noFill/>
                </a:ln>
                <a:solidFill>
                  <a:srgbClr val="383B3B"/>
                </a:solidFill>
                <a:effectLst/>
                <a:uLnTx/>
                <a:uFillTx/>
                <a:latin typeface="Arial"/>
                <a:ea typeface="+mn-ea"/>
                <a:cs typeface="Arial"/>
              </a:rPr>
              <a:t> </a:t>
            </a:r>
            <a:r>
              <a:rPr kumimoji="0" sz="1200" b="0" i="0" u="none" strike="noStrike" kern="1200" cap="none" spc="15" normalizeH="0" baseline="0" noProof="0" dirty="0">
                <a:ln>
                  <a:noFill/>
                </a:ln>
                <a:solidFill>
                  <a:srgbClr val="383B3B"/>
                </a:solidFill>
                <a:effectLst/>
                <a:uLnTx/>
                <a:uFillTx/>
                <a:latin typeface="Arial"/>
                <a:ea typeface="+mn-ea"/>
                <a:cs typeface="Arial"/>
              </a:rPr>
              <a:t>senior</a:t>
            </a:r>
            <a:r>
              <a:rPr kumimoji="0" sz="1200" b="0" i="0" u="none" strike="noStrike" kern="1200" cap="none" spc="-25" normalizeH="0" baseline="0" noProof="0" dirty="0">
                <a:ln>
                  <a:noFill/>
                </a:ln>
                <a:solidFill>
                  <a:srgbClr val="383B3B"/>
                </a:solidFill>
                <a:effectLst/>
                <a:uLnTx/>
                <a:uFillTx/>
                <a:latin typeface="Arial"/>
                <a:ea typeface="+mn-ea"/>
                <a:cs typeface="Arial"/>
              </a:rPr>
              <a:t> </a:t>
            </a:r>
            <a:r>
              <a:rPr kumimoji="0" sz="1200" b="0" i="0" u="none" strike="noStrike" kern="1200" cap="none" spc="15" normalizeH="0" baseline="0" noProof="0" dirty="0">
                <a:ln>
                  <a:noFill/>
                </a:ln>
                <a:solidFill>
                  <a:srgbClr val="383B3B"/>
                </a:solidFill>
                <a:effectLst/>
                <a:uLnTx/>
                <a:uFillTx/>
                <a:latin typeface="Arial"/>
                <a:ea typeface="+mn-ea"/>
                <a:cs typeface="Arial"/>
              </a:rPr>
              <a:t>leadership,</a:t>
            </a:r>
            <a:r>
              <a:rPr kumimoji="0" sz="1200" b="0" i="0" u="none" strike="noStrike" kern="1200" cap="none" spc="-25" normalizeH="0" baseline="0" noProof="0" dirty="0">
                <a:ln>
                  <a:noFill/>
                </a:ln>
                <a:solidFill>
                  <a:srgbClr val="383B3B"/>
                </a:solidFill>
                <a:effectLst/>
                <a:uLnTx/>
                <a:uFillTx/>
                <a:latin typeface="Arial"/>
                <a:ea typeface="+mn-ea"/>
                <a:cs typeface="Arial"/>
              </a:rPr>
              <a:t> </a:t>
            </a:r>
            <a:r>
              <a:rPr kumimoji="0" sz="1200" b="0" i="0" u="none" strike="noStrike" kern="1200" cap="none" spc="30" normalizeH="0" baseline="0" noProof="0" dirty="0">
                <a:ln>
                  <a:noFill/>
                </a:ln>
                <a:solidFill>
                  <a:srgbClr val="383B3B"/>
                </a:solidFill>
                <a:effectLst/>
                <a:uLnTx/>
                <a:uFillTx/>
                <a:latin typeface="Arial"/>
                <a:ea typeface="+mn-ea"/>
                <a:cs typeface="Arial"/>
              </a:rPr>
              <a:t>coaching</a:t>
            </a:r>
            <a:r>
              <a:rPr kumimoji="0" sz="1200" b="0" i="0" u="none" strike="noStrike" kern="1200" cap="none" spc="-35" normalizeH="0" baseline="0" noProof="0" dirty="0">
                <a:ln>
                  <a:noFill/>
                </a:ln>
                <a:solidFill>
                  <a:srgbClr val="383B3B"/>
                </a:solidFill>
                <a:effectLst/>
                <a:uLnTx/>
                <a:uFillTx/>
                <a:latin typeface="Arial"/>
                <a:ea typeface="+mn-ea"/>
                <a:cs typeface="Arial"/>
              </a:rPr>
              <a:t> </a:t>
            </a:r>
            <a:r>
              <a:rPr kumimoji="0" sz="1200" b="0" i="0" u="none" strike="noStrike" kern="1200" cap="none" spc="30" normalizeH="0" baseline="0" noProof="0" dirty="0">
                <a:ln>
                  <a:noFill/>
                </a:ln>
                <a:solidFill>
                  <a:srgbClr val="383B3B"/>
                </a:solidFill>
                <a:effectLst/>
                <a:uLnTx/>
                <a:uFillTx/>
                <a:latin typeface="Arial"/>
                <a:ea typeface="+mn-ea"/>
                <a:cs typeface="Arial"/>
              </a:rPr>
              <a:t>and</a:t>
            </a:r>
            <a:r>
              <a:rPr kumimoji="0" sz="1200" b="0" i="0" u="none" strike="noStrike" kern="1200" cap="none" spc="-30" normalizeH="0" baseline="0" noProof="0" dirty="0">
                <a:ln>
                  <a:noFill/>
                </a:ln>
                <a:solidFill>
                  <a:srgbClr val="383B3B"/>
                </a:solidFill>
                <a:effectLst/>
                <a:uLnTx/>
                <a:uFillTx/>
                <a:latin typeface="Arial"/>
                <a:ea typeface="+mn-ea"/>
                <a:cs typeface="Arial"/>
              </a:rPr>
              <a:t> </a:t>
            </a:r>
            <a:r>
              <a:rPr kumimoji="0" sz="1200" b="0" i="0" u="none" strike="noStrike" kern="1200" cap="none" spc="50" normalizeH="0" baseline="0" noProof="0" dirty="0">
                <a:ln>
                  <a:noFill/>
                </a:ln>
                <a:solidFill>
                  <a:srgbClr val="383B3B"/>
                </a:solidFill>
                <a:effectLst/>
                <a:uLnTx/>
                <a:uFillTx/>
                <a:latin typeface="Arial"/>
                <a:ea typeface="+mn-ea"/>
                <a:cs typeface="Arial"/>
              </a:rPr>
              <a:t>development</a:t>
            </a:r>
            <a:r>
              <a:rPr kumimoji="0" sz="1200" b="0" i="0" u="none" strike="noStrike" kern="1200" cap="none" spc="-35" normalizeH="0" baseline="0" noProof="0" dirty="0">
                <a:ln>
                  <a:noFill/>
                </a:ln>
                <a:solidFill>
                  <a:srgbClr val="383B3B"/>
                </a:solidFill>
                <a:effectLst/>
                <a:uLnTx/>
                <a:uFillTx/>
                <a:latin typeface="Arial"/>
                <a:ea typeface="+mn-ea"/>
                <a:cs typeface="Arial"/>
              </a:rPr>
              <a:t> </a:t>
            </a:r>
            <a:r>
              <a:rPr kumimoji="0" sz="1200" b="0" i="0" u="none" strike="noStrike" kern="1200" cap="none" spc="20" normalizeH="0" baseline="0" noProof="0" dirty="0">
                <a:ln>
                  <a:noFill/>
                </a:ln>
                <a:solidFill>
                  <a:srgbClr val="383B3B"/>
                </a:solidFill>
                <a:effectLst/>
                <a:uLnTx/>
                <a:uFillTx/>
                <a:latin typeface="Arial"/>
                <a:ea typeface="+mn-ea"/>
                <a:cs typeface="Arial"/>
              </a:rPr>
              <a:t>experience,</a:t>
            </a:r>
            <a:r>
              <a:rPr kumimoji="0" sz="1200" b="0" i="0" u="none" strike="noStrike" kern="1200" cap="none" spc="-25" normalizeH="0" baseline="0" noProof="0" dirty="0">
                <a:ln>
                  <a:noFill/>
                </a:ln>
                <a:solidFill>
                  <a:srgbClr val="383B3B"/>
                </a:solidFill>
                <a:effectLst/>
                <a:uLnTx/>
                <a:uFillTx/>
                <a:latin typeface="Arial"/>
                <a:ea typeface="+mn-ea"/>
                <a:cs typeface="Arial"/>
              </a:rPr>
              <a:t> </a:t>
            </a:r>
            <a:r>
              <a:rPr kumimoji="0" sz="1200" b="0" i="0" u="none" strike="noStrike" kern="1200" cap="none" spc="35" normalizeH="0" baseline="0" noProof="0" dirty="0">
                <a:ln>
                  <a:noFill/>
                </a:ln>
                <a:solidFill>
                  <a:srgbClr val="383B3B"/>
                </a:solidFill>
                <a:effectLst/>
                <a:uLnTx/>
                <a:uFillTx/>
                <a:latin typeface="Arial"/>
                <a:ea typeface="+mn-ea"/>
                <a:cs typeface="Arial"/>
              </a:rPr>
              <a:t>along</a:t>
            </a:r>
            <a:r>
              <a:rPr kumimoji="0" sz="1200" b="0" i="0" u="none" strike="noStrike" kern="1200" cap="none" spc="-35" normalizeH="0" baseline="0" noProof="0" dirty="0">
                <a:ln>
                  <a:noFill/>
                </a:ln>
                <a:solidFill>
                  <a:srgbClr val="383B3B"/>
                </a:solidFill>
                <a:effectLst/>
                <a:uLnTx/>
                <a:uFillTx/>
                <a:latin typeface="Arial"/>
                <a:ea typeface="+mn-ea"/>
                <a:cs typeface="Arial"/>
              </a:rPr>
              <a:t> </a:t>
            </a:r>
            <a:r>
              <a:rPr kumimoji="0" sz="1200" b="0" i="0" u="none" strike="noStrike" kern="1200" cap="none" spc="45" normalizeH="0" baseline="0" noProof="0" dirty="0">
                <a:ln>
                  <a:noFill/>
                </a:ln>
                <a:solidFill>
                  <a:srgbClr val="383B3B"/>
                </a:solidFill>
                <a:effectLst/>
                <a:uLnTx/>
                <a:uFillTx/>
                <a:latin typeface="Arial"/>
                <a:ea typeface="+mn-ea"/>
                <a:cs typeface="Arial"/>
              </a:rPr>
              <a:t>with</a:t>
            </a:r>
            <a:r>
              <a:rPr kumimoji="0" sz="1200" b="0" i="0" u="none" strike="noStrike" kern="1200" cap="none" spc="-30" normalizeH="0" baseline="0" noProof="0" dirty="0">
                <a:ln>
                  <a:noFill/>
                </a:ln>
                <a:solidFill>
                  <a:srgbClr val="383B3B"/>
                </a:solidFill>
                <a:effectLst/>
                <a:uLnTx/>
                <a:uFillTx/>
                <a:latin typeface="Arial"/>
                <a:ea typeface="+mn-ea"/>
                <a:cs typeface="Arial"/>
              </a:rPr>
              <a:t> </a:t>
            </a:r>
            <a:r>
              <a:rPr kumimoji="0" sz="1200" b="0" i="0" u="none" strike="noStrike" kern="1200" cap="none" spc="-15" normalizeH="0" baseline="0" noProof="0" dirty="0">
                <a:ln>
                  <a:noFill/>
                </a:ln>
                <a:solidFill>
                  <a:srgbClr val="383B3B"/>
                </a:solidFill>
                <a:effectLst/>
                <a:uLnTx/>
                <a:uFillTx/>
                <a:latin typeface="Arial"/>
                <a:ea typeface="+mn-ea"/>
                <a:cs typeface="Arial"/>
              </a:rPr>
              <a:t>a</a:t>
            </a:r>
            <a:r>
              <a:rPr kumimoji="0" sz="1200" b="0" i="0" u="none" strike="noStrike" kern="1200" cap="none" spc="-35" normalizeH="0" baseline="0" noProof="0" dirty="0">
                <a:ln>
                  <a:noFill/>
                </a:ln>
                <a:solidFill>
                  <a:srgbClr val="383B3B"/>
                </a:solidFill>
                <a:effectLst/>
                <a:uLnTx/>
                <a:uFillTx/>
                <a:latin typeface="Arial"/>
                <a:ea typeface="+mn-ea"/>
                <a:cs typeface="Arial"/>
              </a:rPr>
              <a:t> </a:t>
            </a:r>
            <a:r>
              <a:rPr kumimoji="0" sz="1200" b="0" i="0" u="none" strike="noStrike" kern="1200" cap="none" spc="25" normalizeH="0" baseline="0" noProof="0" dirty="0">
                <a:ln>
                  <a:noFill/>
                </a:ln>
                <a:solidFill>
                  <a:srgbClr val="383B3B"/>
                </a:solidFill>
                <a:effectLst/>
                <a:uLnTx/>
                <a:uFillTx/>
                <a:latin typeface="Arial"/>
                <a:ea typeface="+mn-ea"/>
                <a:cs typeface="Arial"/>
              </a:rPr>
              <a:t>personal  </a:t>
            </a:r>
            <a:r>
              <a:rPr kumimoji="0" sz="1200" b="0" i="0" u="none" strike="noStrike" kern="1200" cap="none" spc="35" normalizeH="0" baseline="0" noProof="0" dirty="0">
                <a:ln>
                  <a:noFill/>
                </a:ln>
                <a:solidFill>
                  <a:srgbClr val="383B3B"/>
                </a:solidFill>
                <a:effectLst/>
                <a:uLnTx/>
                <a:uFillTx/>
                <a:latin typeface="Arial"/>
                <a:ea typeface="+mn-ea"/>
                <a:cs typeface="Arial"/>
              </a:rPr>
              <a:t>perspective</a:t>
            </a:r>
            <a:r>
              <a:rPr kumimoji="0" sz="1200" b="0" i="0" u="none" strike="noStrike" kern="1200" cap="none" spc="-35" normalizeH="0" baseline="0" noProof="0" dirty="0">
                <a:ln>
                  <a:noFill/>
                </a:ln>
                <a:solidFill>
                  <a:srgbClr val="383B3B"/>
                </a:solidFill>
                <a:effectLst/>
                <a:uLnTx/>
                <a:uFillTx/>
                <a:latin typeface="Arial"/>
                <a:ea typeface="+mn-ea"/>
                <a:cs typeface="Arial"/>
              </a:rPr>
              <a:t> </a:t>
            </a:r>
            <a:r>
              <a:rPr kumimoji="0" sz="1200" b="0" i="0" u="none" strike="noStrike" kern="1200" cap="none" spc="35" normalizeH="0" baseline="0" noProof="0" dirty="0">
                <a:ln>
                  <a:noFill/>
                </a:ln>
                <a:solidFill>
                  <a:srgbClr val="383B3B"/>
                </a:solidFill>
                <a:effectLst/>
                <a:uLnTx/>
                <a:uFillTx/>
                <a:latin typeface="Arial"/>
                <a:ea typeface="+mn-ea"/>
                <a:cs typeface="Arial"/>
              </a:rPr>
              <a:t>on</a:t>
            </a:r>
            <a:r>
              <a:rPr kumimoji="0" sz="1200" b="0" i="0" u="none" strike="noStrike" kern="1200" cap="none" spc="-30" normalizeH="0" baseline="0" noProof="0" dirty="0">
                <a:ln>
                  <a:noFill/>
                </a:ln>
                <a:solidFill>
                  <a:srgbClr val="383B3B"/>
                </a:solidFill>
                <a:effectLst/>
                <a:uLnTx/>
                <a:uFillTx/>
                <a:latin typeface="Arial"/>
                <a:ea typeface="+mn-ea"/>
                <a:cs typeface="Arial"/>
              </a:rPr>
              <a:t> </a:t>
            </a:r>
            <a:r>
              <a:rPr kumimoji="0" sz="1200" b="0" i="0" u="none" strike="noStrike" kern="1200" cap="none" spc="40" normalizeH="0" baseline="0" noProof="0" dirty="0">
                <a:ln>
                  <a:noFill/>
                </a:ln>
                <a:solidFill>
                  <a:srgbClr val="383B3B"/>
                </a:solidFill>
                <a:effectLst/>
                <a:uLnTx/>
                <a:uFillTx/>
                <a:latin typeface="Arial"/>
                <a:ea typeface="+mn-ea"/>
                <a:cs typeface="Arial"/>
              </a:rPr>
              <a:t>the</a:t>
            </a:r>
            <a:r>
              <a:rPr kumimoji="0" sz="1200" b="0" i="0" u="none" strike="noStrike" kern="1200" cap="none" spc="-35" normalizeH="0" baseline="0" noProof="0" dirty="0">
                <a:ln>
                  <a:noFill/>
                </a:ln>
                <a:solidFill>
                  <a:srgbClr val="383B3B"/>
                </a:solidFill>
                <a:effectLst/>
                <a:uLnTx/>
                <a:uFillTx/>
                <a:latin typeface="Arial"/>
                <a:ea typeface="+mn-ea"/>
                <a:cs typeface="Arial"/>
              </a:rPr>
              <a:t> </a:t>
            </a:r>
            <a:r>
              <a:rPr kumimoji="0" sz="1200" b="0" i="0" u="none" strike="noStrike" kern="1200" cap="none" spc="35" normalizeH="0" baseline="0" noProof="0" dirty="0">
                <a:ln>
                  <a:noFill/>
                </a:ln>
                <a:solidFill>
                  <a:srgbClr val="383B3B"/>
                </a:solidFill>
                <a:effectLst/>
                <a:uLnTx/>
                <a:uFillTx/>
                <a:latin typeface="Arial"/>
                <a:ea typeface="+mn-ea"/>
                <a:cs typeface="Arial"/>
              </a:rPr>
              <a:t>unique</a:t>
            </a:r>
            <a:r>
              <a:rPr kumimoji="0" sz="1200" b="0" i="0" u="none" strike="noStrike" kern="1200" cap="none" spc="-35" normalizeH="0" baseline="0" noProof="0" dirty="0">
                <a:ln>
                  <a:noFill/>
                </a:ln>
                <a:solidFill>
                  <a:srgbClr val="383B3B"/>
                </a:solidFill>
                <a:effectLst/>
                <a:uLnTx/>
                <a:uFillTx/>
                <a:latin typeface="Arial"/>
                <a:ea typeface="+mn-ea"/>
                <a:cs typeface="Arial"/>
              </a:rPr>
              <a:t> </a:t>
            </a:r>
            <a:r>
              <a:rPr kumimoji="0" sz="1200" b="0" i="0" u="none" strike="noStrike" kern="1200" cap="none" spc="25" normalizeH="0" baseline="0" noProof="0" dirty="0">
                <a:ln>
                  <a:noFill/>
                </a:ln>
                <a:solidFill>
                  <a:srgbClr val="383B3B"/>
                </a:solidFill>
                <a:effectLst/>
                <a:uLnTx/>
                <a:uFillTx/>
                <a:latin typeface="Arial"/>
                <a:ea typeface="+mn-ea"/>
                <a:cs typeface="Arial"/>
              </a:rPr>
              <a:t>leadership</a:t>
            </a:r>
            <a:r>
              <a:rPr kumimoji="0" sz="1200" b="0" i="0" u="none" strike="noStrike" kern="1200" cap="none" spc="-35" normalizeH="0" baseline="0" noProof="0" dirty="0">
                <a:ln>
                  <a:noFill/>
                </a:ln>
                <a:solidFill>
                  <a:srgbClr val="383B3B"/>
                </a:solidFill>
                <a:effectLst/>
                <a:uLnTx/>
                <a:uFillTx/>
                <a:latin typeface="Arial"/>
                <a:ea typeface="+mn-ea"/>
                <a:cs typeface="Arial"/>
              </a:rPr>
              <a:t> </a:t>
            </a:r>
            <a:r>
              <a:rPr kumimoji="0" sz="1200" b="0" i="0" u="none" strike="noStrike" kern="1200" cap="none" spc="30" normalizeH="0" baseline="0" noProof="0" dirty="0">
                <a:ln>
                  <a:noFill/>
                </a:ln>
                <a:solidFill>
                  <a:srgbClr val="383B3B"/>
                </a:solidFill>
                <a:effectLst/>
                <a:uLnTx/>
                <a:uFillTx/>
                <a:latin typeface="Arial"/>
                <a:ea typeface="+mn-ea"/>
                <a:cs typeface="Arial"/>
              </a:rPr>
              <a:t>and</a:t>
            </a:r>
            <a:r>
              <a:rPr kumimoji="0" sz="1200" b="0" i="0" u="none" strike="noStrike" kern="1200" cap="none" spc="-30" normalizeH="0" baseline="0" noProof="0" dirty="0">
                <a:ln>
                  <a:noFill/>
                </a:ln>
                <a:solidFill>
                  <a:srgbClr val="383B3B"/>
                </a:solidFill>
                <a:effectLst/>
                <a:uLnTx/>
                <a:uFillTx/>
                <a:latin typeface="Arial"/>
                <a:ea typeface="+mn-ea"/>
                <a:cs typeface="Arial"/>
              </a:rPr>
              <a:t> </a:t>
            </a:r>
            <a:r>
              <a:rPr kumimoji="0" sz="1200" b="0" i="0" u="none" strike="noStrike" kern="1200" cap="none" spc="20" normalizeH="0" baseline="0" noProof="0" dirty="0">
                <a:ln>
                  <a:noFill/>
                </a:ln>
                <a:solidFill>
                  <a:srgbClr val="383B3B"/>
                </a:solidFill>
                <a:effectLst/>
                <a:uLnTx/>
                <a:uFillTx/>
                <a:latin typeface="Arial"/>
                <a:ea typeface="+mn-ea"/>
                <a:cs typeface="Arial"/>
              </a:rPr>
              <a:t>career</a:t>
            </a:r>
            <a:r>
              <a:rPr kumimoji="0" sz="1200" b="0" i="0" u="none" strike="noStrike" kern="1200" cap="none" spc="-25" normalizeH="0" baseline="0" noProof="0" dirty="0">
                <a:ln>
                  <a:noFill/>
                </a:ln>
                <a:solidFill>
                  <a:srgbClr val="383B3B"/>
                </a:solidFill>
                <a:effectLst/>
                <a:uLnTx/>
                <a:uFillTx/>
                <a:latin typeface="Arial"/>
                <a:ea typeface="+mn-ea"/>
                <a:cs typeface="Arial"/>
              </a:rPr>
              <a:t> </a:t>
            </a:r>
            <a:r>
              <a:rPr kumimoji="0" sz="1200" b="0" i="0" u="none" strike="noStrike" kern="1200" cap="none" spc="30" normalizeH="0" baseline="0" noProof="0" dirty="0">
                <a:ln>
                  <a:noFill/>
                </a:ln>
                <a:solidFill>
                  <a:srgbClr val="383B3B"/>
                </a:solidFill>
                <a:effectLst/>
                <a:uLnTx/>
                <a:uFillTx/>
                <a:latin typeface="Arial"/>
                <a:ea typeface="+mn-ea"/>
                <a:cs typeface="Arial"/>
              </a:rPr>
              <a:t>challenges</a:t>
            </a:r>
            <a:r>
              <a:rPr kumimoji="0" sz="1200" b="0" i="0" u="none" strike="noStrike" kern="1200" cap="none" spc="-35" normalizeH="0" baseline="0" noProof="0" dirty="0">
                <a:ln>
                  <a:noFill/>
                </a:ln>
                <a:solidFill>
                  <a:srgbClr val="383B3B"/>
                </a:solidFill>
                <a:effectLst/>
                <a:uLnTx/>
                <a:uFillTx/>
                <a:latin typeface="Arial"/>
                <a:ea typeface="+mn-ea"/>
                <a:cs typeface="Arial"/>
              </a:rPr>
              <a:t> </a:t>
            </a:r>
            <a:r>
              <a:rPr kumimoji="0" sz="1200" b="0" i="0" u="none" strike="noStrike" kern="1200" cap="none" spc="30" normalizeH="0" baseline="0" noProof="0" dirty="0">
                <a:ln>
                  <a:noFill/>
                </a:ln>
                <a:solidFill>
                  <a:srgbClr val="383B3B"/>
                </a:solidFill>
                <a:effectLst/>
                <a:uLnTx/>
                <a:uFillTx/>
                <a:latin typeface="Arial"/>
                <a:ea typeface="+mn-ea"/>
                <a:cs typeface="Arial"/>
              </a:rPr>
              <a:t>facing</a:t>
            </a:r>
            <a:r>
              <a:rPr kumimoji="0" sz="1200" b="0" i="0" u="none" strike="noStrike" kern="1200" cap="none" spc="-35" normalizeH="0" baseline="0" noProof="0" dirty="0">
                <a:ln>
                  <a:noFill/>
                </a:ln>
                <a:solidFill>
                  <a:srgbClr val="383B3B"/>
                </a:solidFill>
                <a:effectLst/>
                <a:uLnTx/>
                <a:uFillTx/>
                <a:latin typeface="Arial"/>
                <a:ea typeface="+mn-ea"/>
                <a:cs typeface="Arial"/>
              </a:rPr>
              <a:t> </a:t>
            </a:r>
            <a:r>
              <a:rPr kumimoji="0" sz="1200" b="0" i="0" u="none" strike="noStrike" kern="1200" cap="none" spc="30" normalizeH="0" baseline="0" noProof="0" dirty="0">
                <a:ln>
                  <a:noFill/>
                </a:ln>
                <a:solidFill>
                  <a:srgbClr val="383B3B"/>
                </a:solidFill>
                <a:effectLst/>
                <a:uLnTx/>
                <a:uFillTx/>
                <a:latin typeface="Arial"/>
                <a:ea typeface="+mn-ea"/>
                <a:cs typeface="Arial"/>
              </a:rPr>
              <a:t>women.</a:t>
            </a:r>
            <a:r>
              <a:rPr kumimoji="0" lang="en-US" sz="1200" b="0" i="0" u="none" strike="noStrike" kern="1200" cap="none" spc="30" normalizeH="0" baseline="0" noProof="0" dirty="0">
                <a:ln>
                  <a:noFill/>
                </a:ln>
                <a:solidFill>
                  <a:srgbClr val="383B3B"/>
                </a:solidFill>
                <a:effectLst/>
                <a:uLnTx/>
                <a:uFillTx/>
                <a:latin typeface="Arial"/>
                <a:ea typeface="+mn-ea"/>
                <a:cs typeface="Arial"/>
              </a:rPr>
              <a:t> OKA’s Leadership Accelerator for Women (L.A.W.) </a:t>
            </a:r>
            <a:r>
              <a:rPr kumimoji="0" lang="en-US" sz="1200" b="1" i="0" u="sng" strike="noStrike" kern="1200" cap="none" spc="30" normalizeH="0" baseline="0" noProof="0" dirty="0">
                <a:ln>
                  <a:noFill/>
                </a:ln>
                <a:solidFill>
                  <a:srgbClr val="383B3B"/>
                </a:solidFill>
                <a:effectLst/>
                <a:uLnTx/>
                <a:uFillTx/>
                <a:latin typeface="Arial"/>
                <a:ea typeface="+mn-ea"/>
                <a:cs typeface="Arial"/>
              </a:rPr>
              <a:t>Program was co-created by and launched in partnership with Salima Hemani and SZH Consulting, LLC.</a:t>
            </a:r>
            <a:endParaRPr kumimoji="0" sz="1200" b="1"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latin typeface="Times New Roman"/>
              <a:ea typeface="+mn-ea"/>
              <a:cs typeface="Times New Roman"/>
            </a:endParaRPr>
          </a:p>
          <a:p>
            <a:pPr marL="1353820" marR="0" lvl="0" indent="0" algn="l" defTabSz="914400" rtl="0" eaLnBrk="1" fontAlgn="auto" latinLnBrk="0" hangingPunct="1">
              <a:lnSpc>
                <a:spcPct val="100000"/>
              </a:lnSpc>
              <a:spcBef>
                <a:spcPts val="1195"/>
              </a:spcBef>
              <a:spcAft>
                <a:spcPts val="0"/>
              </a:spcAft>
              <a:buClrTx/>
              <a:buSzTx/>
              <a:buFontTx/>
              <a:buNone/>
              <a:tabLst/>
              <a:defRPr/>
            </a:pPr>
            <a:r>
              <a:rPr kumimoji="0" sz="1150" b="0" i="0" u="none" strike="noStrike" kern="1200" cap="none" spc="85" normalizeH="0" baseline="0" noProof="0" dirty="0">
                <a:ln>
                  <a:noFill/>
                </a:ln>
                <a:solidFill>
                  <a:srgbClr val="383B3B"/>
                </a:solidFill>
                <a:effectLst/>
                <a:uLnTx/>
                <a:uFillTx/>
                <a:latin typeface="Arial"/>
                <a:ea typeface="+mn-ea"/>
                <a:cs typeface="Arial"/>
              </a:rPr>
              <a:t>JEN </a:t>
            </a:r>
            <a:r>
              <a:rPr kumimoji="0" sz="1150" b="0" i="0" u="none" strike="noStrike" kern="1200" cap="none" spc="80" normalizeH="0" baseline="0" noProof="0" dirty="0">
                <a:ln>
                  <a:noFill/>
                </a:ln>
                <a:solidFill>
                  <a:srgbClr val="383B3B"/>
                </a:solidFill>
                <a:effectLst/>
                <a:uLnTx/>
                <a:uFillTx/>
                <a:latin typeface="Arial"/>
                <a:ea typeface="+mn-ea"/>
                <a:cs typeface="Arial"/>
              </a:rPr>
              <a:t>SANDERS, </a:t>
            </a:r>
            <a:r>
              <a:rPr kumimoji="0" sz="1150" b="0" i="0" u="none" strike="noStrike" kern="1200" cap="none" spc="85" normalizeH="0" baseline="0" noProof="0" dirty="0">
                <a:ln>
                  <a:noFill/>
                </a:ln>
                <a:solidFill>
                  <a:srgbClr val="383B3B"/>
                </a:solidFill>
                <a:effectLst/>
                <a:uLnTx/>
                <a:uFillTx/>
                <a:latin typeface="Arial"/>
                <a:ea typeface="+mn-ea"/>
                <a:cs typeface="Arial"/>
              </a:rPr>
              <a:t>MSOD, </a:t>
            </a:r>
            <a:r>
              <a:rPr kumimoji="0" sz="1150" b="0" i="0" u="none" strike="noStrike" kern="1200" cap="none" spc="50" normalizeH="0" baseline="0" noProof="0" dirty="0">
                <a:ln>
                  <a:noFill/>
                </a:ln>
                <a:solidFill>
                  <a:srgbClr val="383B3B"/>
                </a:solidFill>
                <a:effectLst/>
                <a:uLnTx/>
                <a:uFillTx/>
                <a:latin typeface="Arial"/>
                <a:ea typeface="+mn-ea"/>
                <a:cs typeface="Arial"/>
              </a:rPr>
              <a:t>PCC </a:t>
            </a:r>
            <a:r>
              <a:rPr kumimoji="0" sz="1150" b="0" i="0" u="none" strike="noStrike" kern="1200" cap="none" spc="-15" normalizeH="0" baseline="0" noProof="0" dirty="0">
                <a:ln>
                  <a:noFill/>
                </a:ln>
                <a:solidFill>
                  <a:srgbClr val="383B3B"/>
                </a:solidFill>
                <a:effectLst/>
                <a:uLnTx/>
                <a:uFillTx/>
                <a:latin typeface="Arial"/>
                <a:ea typeface="+mn-ea"/>
                <a:cs typeface="Arial"/>
              </a:rPr>
              <a:t>|  </a:t>
            </a:r>
            <a:r>
              <a:rPr kumimoji="0" sz="1200" b="0" i="1" u="none" strike="noStrike" kern="1200" cap="none" spc="-15" normalizeH="0" baseline="0" noProof="0" dirty="0">
                <a:ln>
                  <a:noFill/>
                </a:ln>
                <a:solidFill>
                  <a:srgbClr val="383B3B"/>
                </a:solidFill>
                <a:effectLst/>
                <a:uLnTx/>
                <a:uFillTx/>
                <a:latin typeface="Arial"/>
                <a:ea typeface="+mn-ea"/>
                <a:cs typeface="Arial"/>
              </a:rPr>
              <a:t>Senior </a:t>
            </a:r>
            <a:r>
              <a:rPr kumimoji="0" sz="1200" b="0" i="1" u="none" strike="noStrike" kern="1200" cap="none" spc="5" normalizeH="0" baseline="0" noProof="0" dirty="0">
                <a:ln>
                  <a:noFill/>
                </a:ln>
                <a:solidFill>
                  <a:srgbClr val="383B3B"/>
                </a:solidFill>
                <a:effectLst/>
                <a:uLnTx/>
                <a:uFillTx/>
                <a:latin typeface="Arial"/>
                <a:ea typeface="+mn-ea"/>
                <a:cs typeface="Arial"/>
              </a:rPr>
              <a:t>Consultant,</a:t>
            </a:r>
            <a:r>
              <a:rPr kumimoji="0" sz="1200" b="0" i="1" u="none" strike="noStrike" kern="1200" cap="none" spc="235" normalizeH="0" baseline="0" noProof="0" dirty="0">
                <a:ln>
                  <a:noFill/>
                </a:ln>
                <a:solidFill>
                  <a:srgbClr val="383B3B"/>
                </a:solidFill>
                <a:effectLst/>
                <a:uLnTx/>
                <a:uFillTx/>
                <a:latin typeface="Arial"/>
                <a:ea typeface="+mn-ea"/>
                <a:cs typeface="Arial"/>
              </a:rPr>
              <a:t> </a:t>
            </a:r>
            <a:r>
              <a:rPr kumimoji="0" sz="1200" b="0" i="1" u="none" strike="noStrike" kern="1200" cap="none" spc="-50" normalizeH="0" baseline="0" noProof="0" dirty="0">
                <a:ln>
                  <a:noFill/>
                </a:ln>
                <a:solidFill>
                  <a:srgbClr val="383B3B"/>
                </a:solidFill>
                <a:effectLst/>
                <a:uLnTx/>
                <a:uFillTx/>
                <a:latin typeface="Arial"/>
                <a:ea typeface="+mn-ea"/>
                <a:cs typeface="Arial"/>
              </a:rPr>
              <a:t>OKA</a:t>
            </a:r>
            <a:endParaRPr kumimoji="0" sz="1200" b="0" i="0" u="none" strike="noStrike" kern="1200" cap="none" spc="0" normalizeH="0" baseline="0" noProof="0" dirty="0">
              <a:ln>
                <a:noFill/>
              </a:ln>
              <a:solidFill>
                <a:prstClr val="black"/>
              </a:solidFill>
              <a:effectLst/>
              <a:uLnTx/>
              <a:uFillTx/>
              <a:latin typeface="Arial"/>
              <a:ea typeface="+mn-ea"/>
              <a:cs typeface="Arial"/>
            </a:endParaRPr>
          </a:p>
          <a:p>
            <a:pPr marL="1353820" marR="5080" lvl="0" indent="0" algn="l" defTabSz="914400" rtl="0" eaLnBrk="1" fontAlgn="auto" latinLnBrk="0" hangingPunct="1">
              <a:lnSpc>
                <a:spcPct val="110000"/>
              </a:lnSpc>
              <a:spcBef>
                <a:spcPts val="1015"/>
              </a:spcBef>
              <a:spcAft>
                <a:spcPts val="0"/>
              </a:spcAft>
              <a:buClrTx/>
              <a:buSzTx/>
              <a:buFontTx/>
              <a:buNone/>
              <a:tabLst/>
              <a:defRPr/>
            </a:pPr>
            <a:r>
              <a:rPr kumimoji="0" sz="1000" b="0" i="0" u="none" strike="noStrike" kern="1200" cap="none" spc="-10" normalizeH="0" baseline="0" noProof="0" dirty="0">
                <a:ln>
                  <a:noFill/>
                </a:ln>
                <a:solidFill>
                  <a:srgbClr val="383B3B"/>
                </a:solidFill>
                <a:effectLst/>
                <a:uLnTx/>
                <a:uFillTx/>
                <a:latin typeface="Trebuchet MS"/>
                <a:ea typeface="+mn-ea"/>
                <a:cs typeface="Trebuchet MS"/>
              </a:rPr>
              <a:t>Jenifer</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Sanders</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0" normalizeH="0" baseline="0" noProof="0" dirty="0">
                <a:ln>
                  <a:noFill/>
                </a:ln>
                <a:solidFill>
                  <a:srgbClr val="383B3B"/>
                </a:solidFill>
                <a:effectLst/>
                <a:uLnTx/>
                <a:uFillTx/>
                <a:latin typeface="Trebuchet MS"/>
                <a:ea typeface="+mn-ea"/>
                <a:cs typeface="Trebuchet MS"/>
              </a:rPr>
              <a:t>is</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30" normalizeH="0" baseline="0" noProof="0" dirty="0">
                <a:ln>
                  <a:noFill/>
                </a:ln>
                <a:solidFill>
                  <a:srgbClr val="383B3B"/>
                </a:solidFill>
                <a:effectLst/>
                <a:uLnTx/>
                <a:uFillTx/>
                <a:latin typeface="Trebuchet MS"/>
                <a:ea typeface="+mn-ea"/>
                <a:cs typeface="Trebuchet MS"/>
              </a:rPr>
              <a:t>an</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0" normalizeH="0" baseline="0" noProof="0" dirty="0">
                <a:ln>
                  <a:noFill/>
                </a:ln>
                <a:solidFill>
                  <a:srgbClr val="383B3B"/>
                </a:solidFill>
                <a:effectLst/>
                <a:uLnTx/>
                <a:uFillTx/>
                <a:latin typeface="Trebuchet MS"/>
                <a:ea typeface="+mn-ea"/>
                <a:cs typeface="Trebuchet MS"/>
              </a:rPr>
              <a:t>experienced</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35" normalizeH="0" baseline="0" noProof="0" dirty="0">
                <a:ln>
                  <a:noFill/>
                </a:ln>
                <a:solidFill>
                  <a:srgbClr val="383B3B"/>
                </a:solidFill>
                <a:effectLst/>
                <a:uLnTx/>
                <a:uFillTx/>
                <a:latin typeface="Trebuchet MS"/>
                <a:ea typeface="+mn-ea"/>
                <a:cs typeface="Trebuchet MS"/>
              </a:rPr>
              <a:t>facilitator,</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5" normalizeH="0" baseline="0" noProof="0" dirty="0">
                <a:ln>
                  <a:noFill/>
                </a:ln>
                <a:solidFill>
                  <a:srgbClr val="383B3B"/>
                </a:solidFill>
                <a:effectLst/>
                <a:uLnTx/>
                <a:uFillTx/>
                <a:latin typeface="Trebuchet MS"/>
                <a:ea typeface="+mn-ea"/>
                <a:cs typeface="Trebuchet MS"/>
              </a:rPr>
              <a:t>organization</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35" normalizeH="0" baseline="0" noProof="0" dirty="0">
                <a:ln>
                  <a:noFill/>
                </a:ln>
                <a:solidFill>
                  <a:srgbClr val="383B3B"/>
                </a:solidFill>
                <a:effectLst/>
                <a:uLnTx/>
                <a:uFillTx/>
                <a:latin typeface="Trebuchet MS"/>
                <a:ea typeface="+mn-ea"/>
                <a:cs typeface="Trebuchet MS"/>
              </a:rPr>
              <a:t>development</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5" normalizeH="0" baseline="0" noProof="0" dirty="0">
                <a:ln>
                  <a:noFill/>
                </a:ln>
                <a:solidFill>
                  <a:srgbClr val="383B3B"/>
                </a:solidFill>
                <a:effectLst/>
                <a:uLnTx/>
                <a:uFillTx/>
                <a:latin typeface="Trebuchet MS"/>
                <a:ea typeface="+mn-ea"/>
                <a:cs typeface="Trebuchet MS"/>
              </a:rPr>
              <a:t>consultant,</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0" normalizeH="0" baseline="0" noProof="0" dirty="0">
                <a:ln>
                  <a:noFill/>
                </a:ln>
                <a:solidFill>
                  <a:srgbClr val="383B3B"/>
                </a:solidFill>
                <a:effectLst/>
                <a:uLnTx/>
                <a:uFillTx/>
                <a:latin typeface="Trebuchet MS"/>
                <a:ea typeface="+mn-ea"/>
                <a:cs typeface="Trebuchet MS"/>
              </a:rPr>
              <a:t>trainer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and</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executive</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coach</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with</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deep</a:t>
            </a:r>
            <a:r>
              <a:rPr kumimoji="0" sz="1000" b="0" i="0" u="none" strike="noStrike" kern="1200" cap="none" spc="-6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knowledge</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of</a:t>
            </a:r>
            <a:r>
              <a:rPr kumimoji="0" sz="1000" b="0" i="0" u="none" strike="noStrike" kern="1200" cap="none" spc="-6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5" normalizeH="0" baseline="0" noProof="0" dirty="0">
                <a:ln>
                  <a:noFill/>
                </a:ln>
                <a:solidFill>
                  <a:srgbClr val="383B3B"/>
                </a:solidFill>
                <a:effectLst/>
                <a:uLnTx/>
                <a:uFillTx/>
                <a:latin typeface="Trebuchet MS"/>
                <a:ea typeface="+mn-ea"/>
                <a:cs typeface="Trebuchet MS"/>
              </a:rPr>
              <a:t>a</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30" normalizeH="0" baseline="0" noProof="0" dirty="0">
                <a:ln>
                  <a:noFill/>
                </a:ln>
                <a:solidFill>
                  <a:srgbClr val="383B3B"/>
                </a:solidFill>
                <a:effectLst/>
                <a:uLnTx/>
                <a:uFillTx/>
                <a:latin typeface="Trebuchet MS"/>
                <a:ea typeface="+mn-ea"/>
                <a:cs typeface="Trebuchet MS"/>
              </a:rPr>
              <a:t>range</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of</a:t>
            </a:r>
            <a:r>
              <a:rPr kumimoji="0" sz="1000" b="0" i="0" u="none" strike="noStrike" kern="1200" cap="none" spc="-6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35" normalizeH="0" baseline="0" noProof="0" dirty="0">
                <a:ln>
                  <a:noFill/>
                </a:ln>
                <a:solidFill>
                  <a:srgbClr val="383B3B"/>
                </a:solidFill>
                <a:effectLst/>
                <a:uLnTx/>
                <a:uFillTx/>
                <a:latin typeface="Trebuchet MS"/>
                <a:ea typeface="+mn-ea"/>
                <a:cs typeface="Trebuchet MS"/>
              </a:rPr>
              <a:t>psychological</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assessments</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and  </a:t>
            </a:r>
            <a:r>
              <a:rPr kumimoji="0" sz="1000" b="0" i="0" u="none" strike="noStrike" kern="1200" cap="none" spc="-20" normalizeH="0" baseline="0" noProof="0" dirty="0">
                <a:ln>
                  <a:noFill/>
                </a:ln>
                <a:solidFill>
                  <a:srgbClr val="383B3B"/>
                </a:solidFill>
                <a:effectLst/>
                <a:uLnTx/>
                <a:uFillTx/>
                <a:latin typeface="Trebuchet MS"/>
                <a:ea typeface="+mn-ea"/>
                <a:cs typeface="Trebuchet MS"/>
              </a:rPr>
              <a:t>facilitative</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5" normalizeH="0" baseline="0" noProof="0" dirty="0">
                <a:ln>
                  <a:noFill/>
                </a:ln>
                <a:solidFill>
                  <a:srgbClr val="383B3B"/>
                </a:solidFill>
                <a:effectLst/>
                <a:uLnTx/>
                <a:uFillTx/>
                <a:latin typeface="Trebuchet MS"/>
                <a:ea typeface="+mn-ea"/>
                <a:cs typeface="Trebuchet MS"/>
              </a:rPr>
              <a:t>processes.</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0" normalizeH="0" baseline="0" noProof="0" dirty="0">
                <a:ln>
                  <a:noFill/>
                </a:ln>
                <a:solidFill>
                  <a:srgbClr val="383B3B"/>
                </a:solidFill>
                <a:effectLst/>
                <a:uLnTx/>
                <a:uFillTx/>
                <a:latin typeface="Trebuchet MS"/>
                <a:ea typeface="+mn-ea"/>
                <a:cs typeface="Trebuchet MS"/>
              </a:rPr>
              <a:t>With</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5" normalizeH="0" baseline="0" noProof="0" dirty="0">
                <a:ln>
                  <a:noFill/>
                </a:ln>
                <a:solidFill>
                  <a:srgbClr val="383B3B"/>
                </a:solidFill>
                <a:effectLst/>
                <a:uLnTx/>
                <a:uFillTx/>
                <a:latin typeface="Trebuchet MS"/>
                <a:ea typeface="+mn-ea"/>
                <a:cs typeface="Trebuchet MS"/>
              </a:rPr>
              <a:t>a</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Master’s</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Degree</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5" normalizeH="0" baseline="0" noProof="0" dirty="0">
                <a:ln>
                  <a:noFill/>
                </a:ln>
                <a:solidFill>
                  <a:srgbClr val="383B3B"/>
                </a:solidFill>
                <a:effectLst/>
                <a:uLnTx/>
                <a:uFillTx/>
                <a:latin typeface="Trebuchet MS"/>
                <a:ea typeface="+mn-ea"/>
                <a:cs typeface="Trebuchet MS"/>
              </a:rPr>
              <a:t>in</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Organization</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Development</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and</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5" normalizeH="0" baseline="0" noProof="0" dirty="0">
                <a:ln>
                  <a:noFill/>
                </a:ln>
                <a:solidFill>
                  <a:srgbClr val="383B3B"/>
                </a:solidFill>
                <a:effectLst/>
                <a:uLnTx/>
                <a:uFillTx/>
                <a:latin typeface="Trebuchet MS"/>
                <a:ea typeface="+mn-ea"/>
                <a:cs typeface="Trebuchet MS"/>
              </a:rPr>
              <a:t>extensive  experience</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5" normalizeH="0" baseline="0" noProof="0" dirty="0">
                <a:ln>
                  <a:noFill/>
                </a:ln>
                <a:solidFill>
                  <a:srgbClr val="383B3B"/>
                </a:solidFill>
                <a:effectLst/>
                <a:uLnTx/>
                <a:uFillTx/>
                <a:latin typeface="Trebuchet MS"/>
                <a:ea typeface="+mn-ea"/>
                <a:cs typeface="Trebuchet MS"/>
              </a:rPr>
              <a:t>in</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adult</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5" normalizeH="0" baseline="0" noProof="0" dirty="0">
                <a:ln>
                  <a:noFill/>
                </a:ln>
                <a:solidFill>
                  <a:srgbClr val="383B3B"/>
                </a:solidFill>
                <a:effectLst/>
                <a:uLnTx/>
                <a:uFillTx/>
                <a:latin typeface="Trebuchet MS"/>
                <a:ea typeface="+mn-ea"/>
                <a:cs typeface="Trebuchet MS"/>
              </a:rPr>
              <a:t>education,</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0" normalizeH="0" baseline="0" noProof="0" dirty="0">
                <a:ln>
                  <a:noFill/>
                </a:ln>
                <a:solidFill>
                  <a:srgbClr val="383B3B"/>
                </a:solidFill>
                <a:effectLst/>
                <a:uLnTx/>
                <a:uFillTx/>
                <a:latin typeface="Trebuchet MS"/>
                <a:ea typeface="+mn-ea"/>
                <a:cs typeface="Trebuchet MS"/>
              </a:rPr>
              <a:t>Jen</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has</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5" normalizeH="0" baseline="0" noProof="0" dirty="0">
                <a:ln>
                  <a:noFill/>
                </a:ln>
                <a:solidFill>
                  <a:srgbClr val="383B3B"/>
                </a:solidFill>
                <a:effectLst/>
                <a:uLnTx/>
                <a:uFillTx/>
                <a:latin typeface="Trebuchet MS"/>
                <a:ea typeface="+mn-ea"/>
                <a:cs typeface="Trebuchet MS"/>
              </a:rPr>
              <a:t>led</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5" normalizeH="0" baseline="0" noProof="0" dirty="0">
                <a:ln>
                  <a:noFill/>
                </a:ln>
                <a:solidFill>
                  <a:srgbClr val="383B3B"/>
                </a:solidFill>
                <a:effectLst/>
                <a:uLnTx/>
                <a:uFillTx/>
                <a:latin typeface="Trebuchet MS"/>
                <a:ea typeface="+mn-ea"/>
                <a:cs typeface="Trebuchet MS"/>
              </a:rPr>
              <a:t>the</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35" normalizeH="0" baseline="0" noProof="0" dirty="0">
                <a:ln>
                  <a:noFill/>
                </a:ln>
                <a:solidFill>
                  <a:srgbClr val="383B3B"/>
                </a:solidFill>
                <a:effectLst/>
                <a:uLnTx/>
                <a:uFillTx/>
                <a:latin typeface="Trebuchet MS"/>
                <a:ea typeface="+mn-ea"/>
                <a:cs typeface="Trebuchet MS"/>
              </a:rPr>
              <a:t>development</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of</a:t>
            </a:r>
            <a:r>
              <a:rPr kumimoji="0" sz="1000" b="0" i="0" u="none" strike="noStrike" kern="1200" cap="none" spc="-6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0" normalizeH="0" baseline="0" noProof="0" dirty="0">
                <a:ln>
                  <a:noFill/>
                </a:ln>
                <a:solidFill>
                  <a:srgbClr val="383B3B"/>
                </a:solidFill>
                <a:effectLst/>
                <a:uLnTx/>
                <a:uFillTx/>
                <a:latin typeface="Trebuchet MS"/>
                <a:ea typeface="+mn-ea"/>
                <a:cs typeface="Trebuchet MS"/>
              </a:rPr>
              <a:t>OKA’s</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online</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and</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blended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learning</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35" normalizeH="0" baseline="0" noProof="0" dirty="0">
                <a:ln>
                  <a:noFill/>
                </a:ln>
                <a:solidFill>
                  <a:srgbClr val="383B3B"/>
                </a:solidFill>
                <a:effectLst/>
                <a:uLnTx/>
                <a:uFillTx/>
                <a:latin typeface="Trebuchet MS"/>
                <a:ea typeface="+mn-ea"/>
                <a:cs typeface="Trebuchet MS"/>
              </a:rPr>
              <a:t>development</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0" normalizeH="0" baseline="0" noProof="0" dirty="0">
                <a:ln>
                  <a:noFill/>
                </a:ln>
                <a:solidFill>
                  <a:srgbClr val="383B3B"/>
                </a:solidFill>
                <a:effectLst/>
                <a:uLnTx/>
                <a:uFillTx/>
                <a:latin typeface="Trebuchet MS"/>
                <a:ea typeface="+mn-ea"/>
                <a:cs typeface="Trebuchet MS"/>
              </a:rPr>
              <a:t>programs,</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0" normalizeH="0" baseline="0" noProof="0" dirty="0">
                <a:ln>
                  <a:noFill/>
                </a:ln>
                <a:solidFill>
                  <a:srgbClr val="383B3B"/>
                </a:solidFill>
                <a:effectLst/>
                <a:uLnTx/>
                <a:uFillTx/>
                <a:latin typeface="Trebuchet MS"/>
                <a:ea typeface="+mn-ea"/>
                <a:cs typeface="Trebuchet MS"/>
              </a:rPr>
              <a:t>including</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5" normalizeH="0" baseline="0" noProof="0" dirty="0">
                <a:ln>
                  <a:noFill/>
                </a:ln>
                <a:solidFill>
                  <a:srgbClr val="383B3B"/>
                </a:solidFill>
                <a:effectLst/>
                <a:uLnTx/>
                <a:uFillTx/>
                <a:latin typeface="Trebuchet MS"/>
                <a:ea typeface="+mn-ea"/>
                <a:cs typeface="Trebuchet MS"/>
              </a:rPr>
              <a:t>certification</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courses</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and</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advanced</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5" normalizeH="0" baseline="0" noProof="0" dirty="0">
                <a:ln>
                  <a:noFill/>
                </a:ln>
                <a:solidFill>
                  <a:srgbClr val="383B3B"/>
                </a:solidFill>
                <a:effectLst/>
                <a:uLnTx/>
                <a:uFillTx/>
                <a:latin typeface="Trebuchet MS"/>
                <a:ea typeface="+mn-ea"/>
                <a:cs typeface="Trebuchet MS"/>
              </a:rPr>
              <a:t>application  </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courses</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5" normalizeH="0" baseline="0" noProof="0" dirty="0">
                <a:ln>
                  <a:noFill/>
                </a:ln>
                <a:solidFill>
                  <a:srgbClr val="383B3B"/>
                </a:solidFill>
                <a:effectLst/>
                <a:uLnTx/>
                <a:uFillTx/>
                <a:latin typeface="Trebuchet MS"/>
                <a:ea typeface="+mn-ea"/>
                <a:cs typeface="Trebuchet MS"/>
              </a:rPr>
              <a:t>in</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0" normalizeH="0" baseline="0" noProof="0" dirty="0">
                <a:ln>
                  <a:noFill/>
                </a:ln>
                <a:solidFill>
                  <a:srgbClr val="383B3B"/>
                </a:solidFill>
                <a:effectLst/>
                <a:uLnTx/>
                <a:uFillTx/>
                <a:latin typeface="Trebuchet MS"/>
                <a:ea typeface="+mn-ea"/>
                <a:cs typeface="Trebuchet MS"/>
              </a:rPr>
              <a:t>report</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interpretation</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and</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0" normalizeH="0" baseline="0" noProof="0" dirty="0">
                <a:ln>
                  <a:noFill/>
                </a:ln>
                <a:solidFill>
                  <a:srgbClr val="383B3B"/>
                </a:solidFill>
                <a:effectLst/>
                <a:uLnTx/>
                <a:uFillTx/>
                <a:latin typeface="Trebuchet MS"/>
                <a:ea typeface="+mn-ea"/>
                <a:cs typeface="Trebuchet MS"/>
              </a:rPr>
              <a:t>team</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and</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5" normalizeH="0" baseline="0" noProof="0" dirty="0">
                <a:ln>
                  <a:noFill/>
                </a:ln>
                <a:solidFill>
                  <a:srgbClr val="383B3B"/>
                </a:solidFill>
                <a:effectLst/>
                <a:uLnTx/>
                <a:uFillTx/>
                <a:latin typeface="Trebuchet MS"/>
                <a:ea typeface="+mn-ea"/>
                <a:cs typeface="Trebuchet MS"/>
              </a:rPr>
              <a:t>organizational</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applications</a:t>
            </a:r>
            <a:r>
              <a:rPr kumimoji="0" lang="en-US" sz="1000" b="0" i="0" u="none" strike="noStrike" kern="1200" cap="none" spc="10" normalizeH="0" baseline="0" noProof="0" dirty="0">
                <a:ln>
                  <a:noFill/>
                </a:ln>
                <a:solidFill>
                  <a:srgbClr val="383B3B"/>
                </a:solidFill>
                <a:effectLst/>
                <a:uLnTx/>
                <a:uFillTx/>
                <a:latin typeface="Trebuchet MS"/>
                <a:ea typeface="+mn-ea"/>
                <a:cs typeface="Trebuchet MS"/>
              </a:rPr>
              <a:t>.</a:t>
            </a:r>
            <a:endParaRPr kumimoji="0" sz="1000" b="0" i="0" u="none" strike="noStrike" kern="1200" cap="none" spc="0" normalizeH="0" baseline="0" noProof="0" dirty="0">
              <a:ln>
                <a:noFill/>
              </a:ln>
              <a:solidFill>
                <a:prstClr val="black"/>
              </a:solidFill>
              <a:effectLst/>
              <a:uLnTx/>
              <a:uFillTx/>
              <a:latin typeface="Trebuchet MS"/>
              <a:ea typeface="+mn-ea"/>
              <a:cs typeface="Trebuchet MS"/>
            </a:endParaRPr>
          </a:p>
          <a:p>
            <a:pPr marL="1353820" marR="218440" lvl="0" indent="0" algn="l" defTabSz="914400" rtl="0" eaLnBrk="1" fontAlgn="auto" latinLnBrk="0" hangingPunct="1">
              <a:lnSpc>
                <a:spcPct val="111300"/>
              </a:lnSpc>
              <a:spcBef>
                <a:spcPts val="965"/>
              </a:spcBef>
              <a:spcAft>
                <a:spcPts val="0"/>
              </a:spcAft>
              <a:buClrTx/>
              <a:buSzTx/>
              <a:buFontTx/>
              <a:buNone/>
              <a:tabLst/>
              <a:defRPr/>
            </a:pPr>
            <a:r>
              <a:rPr kumimoji="0" sz="1000" b="0" i="0" u="none" strike="noStrike" kern="1200" cap="none" spc="-5" normalizeH="0" baseline="0" noProof="0" dirty="0">
                <a:ln>
                  <a:noFill/>
                </a:ln>
                <a:solidFill>
                  <a:srgbClr val="383B3B"/>
                </a:solidFill>
                <a:effectLst/>
                <a:uLnTx/>
                <a:uFillTx/>
                <a:latin typeface="Trebuchet MS"/>
                <a:ea typeface="+mn-ea"/>
                <a:cs typeface="Trebuchet MS"/>
              </a:rPr>
              <a:t>Jenifer </a:t>
            </a:r>
            <a:r>
              <a:rPr kumimoji="0" sz="1000" b="0" i="0" u="none" strike="noStrike" kern="1200" cap="none" spc="0" normalizeH="0" baseline="0" noProof="0" dirty="0">
                <a:ln>
                  <a:noFill/>
                </a:ln>
                <a:solidFill>
                  <a:srgbClr val="383B3B"/>
                </a:solidFill>
                <a:effectLst/>
                <a:uLnTx/>
                <a:uFillTx/>
                <a:latin typeface="Trebuchet MS"/>
                <a:ea typeface="+mn-ea"/>
                <a:cs typeface="Trebuchet MS"/>
              </a:rPr>
              <a:t>is </a:t>
            </a:r>
            <a:r>
              <a:rPr kumimoji="0" sz="1000" b="0" i="0" u="none" strike="noStrike" kern="1200" cap="none" spc="30" normalizeH="0" baseline="0" noProof="0" dirty="0">
                <a:ln>
                  <a:noFill/>
                </a:ln>
                <a:solidFill>
                  <a:srgbClr val="383B3B"/>
                </a:solidFill>
                <a:effectLst/>
                <a:uLnTx/>
                <a:uFillTx/>
                <a:latin typeface="Trebuchet MS"/>
                <a:ea typeface="+mn-ea"/>
                <a:cs typeface="Trebuchet MS"/>
              </a:rPr>
              <a:t>also </a:t>
            </a:r>
            <a:r>
              <a:rPr kumimoji="0" sz="1000" b="0" i="0" u="none" strike="noStrike" kern="1200" cap="none" spc="15" normalizeH="0" baseline="0" noProof="0" dirty="0">
                <a:ln>
                  <a:noFill/>
                </a:ln>
                <a:solidFill>
                  <a:srgbClr val="383B3B"/>
                </a:solidFill>
                <a:effectLst/>
                <a:uLnTx/>
                <a:uFillTx/>
                <a:latin typeface="Trebuchet MS"/>
                <a:ea typeface="+mn-ea"/>
                <a:cs typeface="Trebuchet MS"/>
              </a:rPr>
              <a:t>a </a:t>
            </a:r>
            <a:r>
              <a:rPr kumimoji="0" sz="1000" b="0" i="0" u="none" strike="noStrike" kern="1200" cap="none" spc="-15" normalizeH="0" baseline="0" noProof="0" dirty="0">
                <a:ln>
                  <a:noFill/>
                </a:ln>
                <a:solidFill>
                  <a:srgbClr val="383B3B"/>
                </a:solidFill>
                <a:effectLst/>
                <a:uLnTx/>
                <a:uFillTx/>
                <a:latin typeface="Trebuchet MS"/>
                <a:ea typeface="+mn-ea"/>
                <a:cs typeface="Trebuchet MS"/>
              </a:rPr>
              <a:t>certified </a:t>
            </a:r>
            <a:r>
              <a:rPr kumimoji="0" sz="1000" b="0" i="0" u="none" strike="noStrike" kern="1200" cap="none" spc="30" normalizeH="0" baseline="0" noProof="0" dirty="0">
                <a:ln>
                  <a:noFill/>
                </a:ln>
                <a:solidFill>
                  <a:srgbClr val="383B3B"/>
                </a:solidFill>
                <a:effectLst/>
                <a:uLnTx/>
                <a:uFillTx/>
                <a:latin typeface="Trebuchet MS"/>
                <a:ea typeface="+mn-ea"/>
                <a:cs typeface="Trebuchet MS"/>
              </a:rPr>
              <a:t>Master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Practitioner </a:t>
            </a:r>
            <a:r>
              <a:rPr kumimoji="0" sz="1000" b="0" i="0" u="none" strike="noStrike" kern="1200" cap="none" spc="-25" normalizeH="0" baseline="0" noProof="0" dirty="0">
                <a:ln>
                  <a:noFill/>
                </a:ln>
                <a:solidFill>
                  <a:srgbClr val="383B3B"/>
                </a:solidFill>
                <a:effectLst/>
                <a:uLnTx/>
                <a:uFillTx/>
                <a:latin typeface="Trebuchet MS"/>
                <a:ea typeface="+mn-ea"/>
                <a:cs typeface="Trebuchet MS"/>
              </a:rPr>
              <a:t>in </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EQ-i® </a:t>
            </a:r>
            <a:r>
              <a:rPr kumimoji="0" sz="1000" b="0" i="0" u="none" strike="noStrike" kern="1200" cap="none" spc="-35" normalizeH="0" baseline="0" noProof="0" dirty="0">
                <a:ln>
                  <a:noFill/>
                </a:ln>
                <a:solidFill>
                  <a:srgbClr val="383B3B"/>
                </a:solidFill>
                <a:effectLst/>
                <a:uLnTx/>
                <a:uFillTx/>
                <a:latin typeface="Trebuchet MS"/>
                <a:ea typeface="+mn-ea"/>
                <a:cs typeface="Trebuchet MS"/>
              </a:rPr>
              <a:t>2.0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and </a:t>
            </a:r>
            <a:r>
              <a:rPr kumimoji="0" sz="1000" b="0" i="0" u="none" strike="noStrike" kern="1200" cap="none" spc="70" normalizeH="0" baseline="0" noProof="0" dirty="0">
                <a:ln>
                  <a:noFill/>
                </a:ln>
                <a:solidFill>
                  <a:srgbClr val="383B3B"/>
                </a:solidFill>
                <a:effectLst/>
                <a:uLnTx/>
                <a:uFillTx/>
                <a:latin typeface="Trebuchet MS"/>
                <a:ea typeface="+mn-ea"/>
                <a:cs typeface="Trebuchet MS"/>
              </a:rPr>
              <a:t>EQ360® </a:t>
            </a:r>
            <a:r>
              <a:rPr kumimoji="0" sz="1000" b="0" i="0" u="none" strike="noStrike" kern="1200" cap="none" spc="15" normalizeH="0" baseline="0" noProof="0" dirty="0">
                <a:ln>
                  <a:noFill/>
                </a:ln>
                <a:solidFill>
                  <a:srgbClr val="383B3B"/>
                </a:solidFill>
                <a:effectLst/>
                <a:uLnTx/>
                <a:uFillTx/>
                <a:latin typeface="Trebuchet MS"/>
                <a:ea typeface="+mn-ea"/>
                <a:cs typeface="Trebuchet MS"/>
              </a:rPr>
              <a:t>emotional  </a:t>
            </a:r>
            <a:r>
              <a:rPr kumimoji="0" sz="1000" b="0" i="0" u="none" strike="noStrike" kern="1200" cap="none" spc="5" normalizeH="0" baseline="0" noProof="0" dirty="0">
                <a:ln>
                  <a:noFill/>
                </a:ln>
                <a:solidFill>
                  <a:srgbClr val="383B3B"/>
                </a:solidFill>
                <a:effectLst/>
                <a:uLnTx/>
                <a:uFillTx/>
                <a:latin typeface="Trebuchet MS"/>
                <a:ea typeface="+mn-ea"/>
                <a:cs typeface="Trebuchet MS"/>
              </a:rPr>
              <a:t>intelligence </a:t>
            </a:r>
            <a:r>
              <a:rPr kumimoji="0" sz="1000" b="0" i="0" u="none" strike="noStrike" kern="1200" cap="none" spc="35" normalizeH="0" baseline="0" noProof="0" dirty="0">
                <a:ln>
                  <a:noFill/>
                </a:ln>
                <a:solidFill>
                  <a:srgbClr val="383B3B"/>
                </a:solidFill>
                <a:effectLst/>
                <a:uLnTx/>
                <a:uFillTx/>
                <a:latin typeface="Trebuchet MS"/>
                <a:ea typeface="+mn-ea"/>
                <a:cs typeface="Trebuchet MS"/>
              </a:rPr>
              <a:t>assessments, </a:t>
            </a:r>
            <a:r>
              <a:rPr kumimoji="0" sz="1000" b="0" i="0" u="none" strike="noStrike" kern="1200" cap="none" spc="5" normalizeH="0" baseline="0" noProof="0" dirty="0">
                <a:ln>
                  <a:noFill/>
                </a:ln>
                <a:solidFill>
                  <a:srgbClr val="383B3B"/>
                </a:solidFill>
                <a:effectLst/>
                <a:uLnTx/>
                <a:uFillTx/>
                <a:latin typeface="Trebuchet MS"/>
                <a:ea typeface="+mn-ea"/>
                <a:cs typeface="Trebuchet MS"/>
              </a:rPr>
              <a:t>the DRiV, the </a:t>
            </a:r>
            <a:r>
              <a:rPr kumimoji="0" sz="1000" b="0" i="0" u="none" strike="noStrike" kern="1200" cap="none" spc="15" normalizeH="0" baseline="0" noProof="0" dirty="0">
                <a:ln>
                  <a:noFill/>
                </a:ln>
                <a:solidFill>
                  <a:srgbClr val="383B3B"/>
                </a:solidFill>
                <a:effectLst/>
                <a:uLnTx/>
                <a:uFillTx/>
                <a:latin typeface="Trebuchet MS"/>
                <a:ea typeface="+mn-ea"/>
                <a:cs typeface="Trebuchet MS"/>
              </a:rPr>
              <a:t>Influence </a:t>
            </a:r>
            <a:r>
              <a:rPr kumimoji="0" sz="1000" b="0" i="0" u="none" strike="noStrike" kern="1200" cap="none" spc="25" normalizeH="0" baseline="0" noProof="0" dirty="0">
                <a:ln>
                  <a:noFill/>
                </a:ln>
                <a:solidFill>
                  <a:srgbClr val="383B3B"/>
                </a:solidFill>
                <a:effectLst/>
                <a:uLnTx/>
                <a:uFillTx/>
                <a:latin typeface="Trebuchet MS"/>
                <a:ea typeface="+mn-ea"/>
                <a:cs typeface="Trebuchet MS"/>
              </a:rPr>
              <a:t>Style </a:t>
            </a:r>
            <a:r>
              <a:rPr kumimoji="0" sz="1000" b="0" i="0" u="none" strike="noStrike" kern="1200" cap="none" spc="-15" normalizeH="0" baseline="0" noProof="0" dirty="0">
                <a:ln>
                  <a:noFill/>
                </a:ln>
                <a:solidFill>
                  <a:srgbClr val="383B3B"/>
                </a:solidFill>
                <a:effectLst/>
                <a:uLnTx/>
                <a:uFillTx/>
                <a:latin typeface="Trebuchet MS"/>
                <a:ea typeface="+mn-ea"/>
                <a:cs typeface="Trebuchet MS"/>
              </a:rPr>
              <a:t>Indicator, </a:t>
            </a:r>
            <a:r>
              <a:rPr kumimoji="0" sz="1000" b="0" i="0" u="none" strike="noStrike" kern="1200" cap="none" spc="5" normalizeH="0" baseline="0" noProof="0" dirty="0">
                <a:ln>
                  <a:noFill/>
                </a:ln>
                <a:solidFill>
                  <a:srgbClr val="383B3B"/>
                </a:solidFill>
                <a:effectLst/>
                <a:uLnTx/>
                <a:uFillTx/>
                <a:latin typeface="Trebuchet MS"/>
                <a:ea typeface="+mn-ea"/>
                <a:cs typeface="Trebuchet MS"/>
              </a:rPr>
              <a:t>the </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Change </a:t>
            </a:r>
            <a:r>
              <a:rPr kumimoji="0" sz="1000" b="0" i="0" u="none" strike="noStrike" kern="1200" cap="none" spc="25" normalizeH="0" baseline="0" noProof="0" dirty="0">
                <a:ln>
                  <a:noFill/>
                </a:ln>
                <a:solidFill>
                  <a:srgbClr val="383B3B"/>
                </a:solidFill>
                <a:effectLst/>
                <a:uLnTx/>
                <a:uFillTx/>
                <a:latin typeface="Trebuchet MS"/>
                <a:ea typeface="+mn-ea"/>
                <a:cs typeface="Trebuchet MS"/>
              </a:rPr>
              <a:t>Style  </a:t>
            </a:r>
            <a:r>
              <a:rPr kumimoji="0" sz="1000" b="0" i="0" u="none" strike="noStrike" kern="1200" cap="none" spc="-15" normalizeH="0" baseline="0" noProof="0" dirty="0">
                <a:ln>
                  <a:noFill/>
                </a:ln>
                <a:solidFill>
                  <a:srgbClr val="383B3B"/>
                </a:solidFill>
                <a:effectLst/>
                <a:uLnTx/>
                <a:uFillTx/>
                <a:latin typeface="Trebuchet MS"/>
                <a:ea typeface="+mn-ea"/>
                <a:cs typeface="Trebuchet MS"/>
              </a:rPr>
              <a:t>Indicator,</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and</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5" normalizeH="0" baseline="0" noProof="0" dirty="0">
                <a:ln>
                  <a:noFill/>
                </a:ln>
                <a:solidFill>
                  <a:srgbClr val="383B3B"/>
                </a:solidFill>
                <a:effectLst/>
                <a:uLnTx/>
                <a:uFillTx/>
                <a:latin typeface="Trebuchet MS"/>
                <a:ea typeface="+mn-ea"/>
                <a:cs typeface="Trebuchet MS"/>
              </a:rPr>
              <a:t>the</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5" normalizeH="0" baseline="0" noProof="0" dirty="0">
                <a:ln>
                  <a:noFill/>
                </a:ln>
                <a:solidFill>
                  <a:srgbClr val="383B3B"/>
                </a:solidFill>
                <a:effectLst/>
                <a:uLnTx/>
                <a:uFillTx/>
                <a:latin typeface="Trebuchet MS"/>
                <a:ea typeface="+mn-ea"/>
                <a:cs typeface="Trebuchet MS"/>
              </a:rPr>
              <a:t>Decision</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5" normalizeH="0" baseline="0" noProof="0" dirty="0">
                <a:ln>
                  <a:noFill/>
                </a:ln>
                <a:solidFill>
                  <a:srgbClr val="383B3B"/>
                </a:solidFill>
                <a:effectLst/>
                <a:uLnTx/>
                <a:uFillTx/>
                <a:latin typeface="Trebuchet MS"/>
                <a:ea typeface="+mn-ea"/>
                <a:cs typeface="Trebuchet MS"/>
              </a:rPr>
              <a:t>Style</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5" normalizeH="0" baseline="0" noProof="0" dirty="0">
                <a:ln>
                  <a:noFill/>
                </a:ln>
                <a:solidFill>
                  <a:srgbClr val="383B3B"/>
                </a:solidFill>
                <a:effectLst/>
                <a:uLnTx/>
                <a:uFillTx/>
                <a:latin typeface="Trebuchet MS"/>
                <a:ea typeface="+mn-ea"/>
                <a:cs typeface="Trebuchet MS"/>
              </a:rPr>
              <a:t>Profile,the</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55" normalizeH="0" baseline="0" noProof="0" dirty="0">
                <a:ln>
                  <a:noFill/>
                </a:ln>
                <a:solidFill>
                  <a:srgbClr val="383B3B"/>
                </a:solidFill>
                <a:effectLst/>
                <a:uLnTx/>
                <a:uFillTx/>
                <a:latin typeface="Trebuchet MS"/>
                <a:ea typeface="+mn-ea"/>
                <a:cs typeface="Trebuchet MS"/>
              </a:rPr>
              <a:t>Myers</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Briggs</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Type</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5" normalizeH="0" baseline="0" noProof="0" dirty="0">
                <a:ln>
                  <a:noFill/>
                </a:ln>
                <a:solidFill>
                  <a:srgbClr val="383B3B"/>
                </a:solidFill>
                <a:effectLst/>
                <a:uLnTx/>
                <a:uFillTx/>
                <a:latin typeface="Trebuchet MS"/>
                <a:ea typeface="+mn-ea"/>
                <a:cs typeface="Trebuchet MS"/>
              </a:rPr>
              <a:t>Indicator®</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0" normalizeH="0" baseline="0" noProof="0" dirty="0">
                <a:ln>
                  <a:noFill/>
                </a:ln>
                <a:solidFill>
                  <a:srgbClr val="383B3B"/>
                </a:solidFill>
                <a:effectLst/>
                <a:uLnTx/>
                <a:uFillTx/>
                <a:latin typeface="Trebuchet MS"/>
                <a:ea typeface="+mn-ea"/>
                <a:cs typeface="Trebuchet MS"/>
              </a:rPr>
              <a:t>(MBTI®),</a:t>
            </a:r>
            <a:r>
              <a:rPr kumimoji="0" sz="1000" b="0" i="0" u="none" strike="noStrike" kern="1200" cap="none" spc="-5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5" normalizeH="0" baseline="0" noProof="0" dirty="0">
                <a:ln>
                  <a:noFill/>
                </a:ln>
                <a:solidFill>
                  <a:srgbClr val="383B3B"/>
                </a:solidFill>
                <a:effectLst/>
                <a:uLnTx/>
                <a:uFillTx/>
                <a:latin typeface="Trebuchet MS"/>
                <a:ea typeface="+mn-ea"/>
                <a:cs typeface="Trebuchet MS"/>
              </a:rPr>
              <a:t>the  </a:t>
            </a:r>
            <a:r>
              <a:rPr kumimoji="0" sz="1000" b="0" i="0" u="none" strike="noStrike" kern="1200" cap="none" spc="30" normalizeH="0" baseline="0" noProof="0" dirty="0">
                <a:ln>
                  <a:noFill/>
                </a:ln>
                <a:solidFill>
                  <a:srgbClr val="383B3B"/>
                </a:solidFill>
                <a:effectLst/>
                <a:uLnTx/>
                <a:uFillTx/>
                <a:latin typeface="Trebuchet MS"/>
                <a:ea typeface="+mn-ea"/>
                <a:cs typeface="Trebuchet MS"/>
              </a:rPr>
              <a:t>Pearman</a:t>
            </a:r>
            <a:r>
              <a:rPr kumimoji="0" sz="1000" b="0" i="0" u="none" strike="noStrike" kern="1200" cap="none" spc="-3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Personality</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0" normalizeH="0" baseline="0" noProof="0" dirty="0">
                <a:ln>
                  <a:noFill/>
                </a:ln>
                <a:solidFill>
                  <a:srgbClr val="383B3B"/>
                </a:solidFill>
                <a:effectLst/>
                <a:uLnTx/>
                <a:uFillTx/>
                <a:latin typeface="Trebuchet MS"/>
                <a:ea typeface="+mn-ea"/>
                <a:cs typeface="Trebuchet MS"/>
              </a:rPr>
              <a:t>Integrator</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and</a:t>
            </a:r>
            <a:r>
              <a:rPr kumimoji="0" sz="1000" b="0" i="0" u="none" strike="noStrike" kern="1200" cap="none" spc="-3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5" normalizeH="0" baseline="0" noProof="0" dirty="0">
                <a:ln>
                  <a:noFill/>
                </a:ln>
                <a:solidFill>
                  <a:srgbClr val="383B3B"/>
                </a:solidFill>
                <a:effectLst/>
                <a:uLnTx/>
                <a:uFillTx/>
                <a:latin typeface="Trebuchet MS"/>
                <a:ea typeface="+mn-ea"/>
                <a:cs typeface="Trebuchet MS"/>
              </a:rPr>
              <a:t>other</a:t>
            </a:r>
            <a:r>
              <a:rPr kumimoji="0" sz="1000" b="0" i="0" u="none" strike="noStrike" kern="1200" cap="none" spc="-40" normalizeH="0" baseline="0" noProof="0" dirty="0">
                <a:ln>
                  <a:noFill/>
                </a:ln>
                <a:solidFill>
                  <a:srgbClr val="383B3B"/>
                </a:solidFill>
                <a:effectLst/>
                <a:uLnTx/>
                <a:uFillTx/>
                <a:latin typeface="Trebuchet MS"/>
                <a:ea typeface="+mn-ea"/>
                <a:cs typeface="Trebuchet MS"/>
              </a:rPr>
              <a:t> </a:t>
            </a:r>
            <a:r>
              <a:rPr kumimoji="0" sz="1000" b="0" i="0" u="none" strike="noStrike" kern="1200" cap="none" spc="20" normalizeH="0" baseline="0" noProof="0" dirty="0">
                <a:ln>
                  <a:noFill/>
                </a:ln>
                <a:solidFill>
                  <a:srgbClr val="383B3B"/>
                </a:solidFill>
                <a:effectLst/>
                <a:uLnTx/>
                <a:uFillTx/>
                <a:latin typeface="Trebuchet MS"/>
                <a:ea typeface="+mn-ea"/>
                <a:cs typeface="Trebuchet MS"/>
              </a:rPr>
              <a:t>industry-leading</a:t>
            </a:r>
            <a:r>
              <a:rPr kumimoji="0" sz="1000" b="0" i="0" u="none" strike="noStrike" kern="1200" cap="none" spc="-45" normalizeH="0" baseline="0" noProof="0" dirty="0">
                <a:ln>
                  <a:noFill/>
                </a:ln>
                <a:solidFill>
                  <a:srgbClr val="383B3B"/>
                </a:solidFill>
                <a:effectLst/>
                <a:uLnTx/>
                <a:uFillTx/>
                <a:latin typeface="Trebuchet MS"/>
                <a:ea typeface="+mn-ea"/>
                <a:cs typeface="Trebuchet MS"/>
              </a:rPr>
              <a:t> </a:t>
            </a:r>
            <a:r>
              <a:rPr kumimoji="0" sz="1000" b="0" i="0" u="none" strike="noStrike" kern="1200" cap="none" spc="-10" normalizeH="0" baseline="0" noProof="0" dirty="0">
                <a:ln>
                  <a:noFill/>
                </a:ln>
                <a:solidFill>
                  <a:srgbClr val="383B3B"/>
                </a:solidFill>
                <a:effectLst/>
                <a:uLnTx/>
                <a:uFillTx/>
                <a:latin typeface="Trebuchet MS"/>
                <a:ea typeface="+mn-ea"/>
                <a:cs typeface="Trebuchet MS"/>
              </a:rPr>
              <a:t>tools.</a:t>
            </a:r>
            <a:endParaRPr kumimoji="0" sz="11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450" b="0" i="0" u="none" strike="noStrike" kern="1200" cap="none" spc="0" normalizeH="0" baseline="0" noProof="0" dirty="0">
              <a:ln>
                <a:noFill/>
              </a:ln>
              <a:solidFill>
                <a:prstClr val="black"/>
              </a:solidFill>
              <a:effectLst/>
              <a:uLnTx/>
              <a:uFillTx/>
              <a:latin typeface="Times New Roman"/>
              <a:ea typeface="+mn-ea"/>
              <a:cs typeface="Times New Roman"/>
            </a:endParaRPr>
          </a:p>
          <a:p>
            <a:pPr marL="1353820" marR="0" lvl="0" indent="0" algn="l"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114" normalizeH="0" baseline="0" noProof="0" dirty="0">
                <a:ln>
                  <a:noFill/>
                </a:ln>
                <a:solidFill>
                  <a:srgbClr val="383B3B"/>
                </a:solidFill>
                <a:effectLst/>
                <a:uLnTx/>
                <a:uFillTx/>
                <a:latin typeface="Arial"/>
                <a:ea typeface="+mn-ea"/>
                <a:cs typeface="Arial"/>
              </a:rPr>
              <a:t>REBECCA ONDREY </a:t>
            </a:r>
            <a:r>
              <a:rPr kumimoji="0" sz="1150" b="0" i="0" u="none" strike="noStrike" kern="1200" cap="none" spc="-15" normalizeH="0" baseline="0" noProof="0" dirty="0">
                <a:ln>
                  <a:noFill/>
                </a:ln>
                <a:solidFill>
                  <a:srgbClr val="383B3B"/>
                </a:solidFill>
                <a:effectLst/>
                <a:uLnTx/>
                <a:uFillTx/>
                <a:latin typeface="Arial"/>
                <a:ea typeface="+mn-ea"/>
                <a:cs typeface="Arial"/>
              </a:rPr>
              <a:t>|  </a:t>
            </a:r>
            <a:r>
              <a:rPr kumimoji="0" lang="en-US" sz="1200" b="0" i="1" u="none" strike="noStrike" kern="1200" cap="none" spc="-10" normalizeH="0" baseline="0" noProof="0" dirty="0">
                <a:ln>
                  <a:noFill/>
                </a:ln>
                <a:solidFill>
                  <a:srgbClr val="383B3B"/>
                </a:solidFill>
                <a:effectLst/>
                <a:uLnTx/>
                <a:uFillTx/>
                <a:latin typeface="Arial"/>
                <a:ea typeface="+mn-ea"/>
                <a:cs typeface="Arial"/>
              </a:rPr>
              <a:t>Consultant, OKA</a:t>
            </a:r>
            <a:endParaRPr kumimoji="0" sz="1200" b="0" i="0" u="none" strike="noStrike" kern="1200" cap="none" spc="0" normalizeH="0" baseline="0" noProof="0" dirty="0">
              <a:ln>
                <a:noFill/>
              </a:ln>
              <a:solidFill>
                <a:prstClr val="black"/>
              </a:solidFill>
              <a:effectLst/>
              <a:uLnTx/>
              <a:uFillTx/>
              <a:latin typeface="Arial"/>
              <a:ea typeface="+mn-ea"/>
              <a:cs typeface="Arial"/>
            </a:endParaRPr>
          </a:p>
          <a:p>
            <a:pPr marL="1353820" marR="162560" lvl="0" indent="0" algn="l" defTabSz="914400" rtl="0" eaLnBrk="1" fontAlgn="auto" latinLnBrk="0" hangingPunct="1">
              <a:lnSpc>
                <a:spcPct val="110000"/>
              </a:lnSpc>
              <a:spcBef>
                <a:spcPts val="965"/>
              </a:spcBef>
              <a:spcAft>
                <a:spcPts val="0"/>
              </a:spcAft>
              <a:buClrTx/>
              <a:buSzTx/>
              <a:buFontTx/>
              <a:buNone/>
              <a:tabLst/>
              <a:defRPr/>
            </a:pPr>
            <a:r>
              <a:rPr kumimoji="0" lang="en-US" sz="1000" b="0" i="0" u="none" strike="noStrike" kern="1200" cap="none" spc="25" normalizeH="0" baseline="0" noProof="0" dirty="0">
                <a:ln>
                  <a:noFill/>
                </a:ln>
                <a:solidFill>
                  <a:srgbClr val="383B3B"/>
                </a:solidFill>
                <a:effectLst/>
                <a:uLnTx/>
                <a:uFillTx/>
                <a:latin typeface="Trebuchet MS"/>
                <a:ea typeface="+mn-ea"/>
                <a:cs typeface="Trebuchet MS"/>
              </a:rPr>
              <a:t>A Lead Trainer with extensive experience in both group facilitation and executive leadership coaching, Rebecca brings a focused and accessible voice to training and discussions around diversity, inclusion, and the building and maintenance of safe, learning spaces. Her training and coaching are enhanced by her experiences as a teacher, an entrepreneur, and a program developer and manager in the non-profit sector. Rebecca has been a key contributor to OKA since 2015 and is a principal designer and facilitator of OKA’s Leadership Accelerator for Women (L.A.W.) program that launched in 2022.</a:t>
            </a:r>
          </a:p>
          <a:p>
            <a:pPr marL="1353820" marR="162560" lvl="0" indent="0" algn="l" defTabSz="914400" rtl="0" eaLnBrk="1" fontAlgn="auto" latinLnBrk="0" hangingPunct="1">
              <a:lnSpc>
                <a:spcPct val="110000"/>
              </a:lnSpc>
              <a:spcBef>
                <a:spcPts val="965"/>
              </a:spcBef>
              <a:spcAft>
                <a:spcPts val="0"/>
              </a:spcAft>
              <a:buClrTx/>
              <a:buSzTx/>
              <a:buFontTx/>
              <a:buNone/>
              <a:tabLst/>
              <a:defRPr/>
            </a:pPr>
            <a:endParaRPr kumimoji="0" lang="en-US" sz="1000" b="0" i="0" u="none" strike="noStrike" kern="1200" cap="none" spc="25" normalizeH="0" baseline="0" noProof="0" dirty="0">
              <a:ln>
                <a:noFill/>
              </a:ln>
              <a:solidFill>
                <a:srgbClr val="383B3B"/>
              </a:solidFill>
              <a:effectLst/>
              <a:uLnTx/>
              <a:uFillTx/>
              <a:latin typeface="Trebuchet MS"/>
              <a:ea typeface="+mn-ea"/>
              <a:cs typeface="Trebuchet MS"/>
            </a:endParaRPr>
          </a:p>
          <a:p>
            <a:pPr marL="1353820" marR="162560" lvl="0" indent="0" algn="l" defTabSz="914400" rtl="0" eaLnBrk="1" fontAlgn="auto" latinLnBrk="0" hangingPunct="1">
              <a:lnSpc>
                <a:spcPct val="110000"/>
              </a:lnSpc>
              <a:spcBef>
                <a:spcPts val="965"/>
              </a:spcBef>
              <a:spcAft>
                <a:spcPts val="0"/>
              </a:spcAft>
              <a:buClrTx/>
              <a:buSzTx/>
              <a:buFontTx/>
              <a:buNone/>
              <a:tabLst/>
              <a:defRPr/>
            </a:pPr>
            <a:endParaRPr kumimoji="0" lang="en-US" sz="1000" b="0" i="0" u="none" strike="noStrike" kern="1200" cap="none" spc="25" normalizeH="0" baseline="0" noProof="0" dirty="0">
              <a:ln>
                <a:noFill/>
              </a:ln>
              <a:solidFill>
                <a:srgbClr val="383B3B"/>
              </a:solidFill>
              <a:effectLst/>
              <a:uLnTx/>
              <a:uFillTx/>
              <a:latin typeface="Trebuchet MS"/>
              <a:ea typeface="+mn-ea"/>
              <a:cs typeface="Trebuchet MS"/>
            </a:endParaRPr>
          </a:p>
          <a:p>
            <a:pPr marL="1353820" marR="0" lvl="0" indent="0" algn="l"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114" normalizeH="0" baseline="0" noProof="0" dirty="0">
                <a:ln>
                  <a:noFill/>
                </a:ln>
                <a:solidFill>
                  <a:srgbClr val="383B3B"/>
                </a:solidFill>
                <a:effectLst/>
                <a:uLnTx/>
                <a:uFillTx/>
                <a:latin typeface="Arial"/>
                <a:ea typeface="+mn-ea"/>
                <a:cs typeface="Arial"/>
              </a:rPr>
              <a:t>STACY CAMPESI, PCC</a:t>
            </a:r>
            <a:r>
              <a:rPr kumimoji="0" lang="en-US" sz="1150" b="0" i="0" u="none" strike="noStrike" kern="1200" cap="none" spc="-15" normalizeH="0" baseline="0" noProof="0" dirty="0">
                <a:ln>
                  <a:noFill/>
                </a:ln>
                <a:solidFill>
                  <a:srgbClr val="383B3B"/>
                </a:solidFill>
                <a:effectLst/>
                <a:uLnTx/>
                <a:uFillTx/>
                <a:latin typeface="Arial"/>
                <a:ea typeface="+mn-ea"/>
                <a:cs typeface="Arial"/>
              </a:rPr>
              <a:t>| </a:t>
            </a:r>
            <a:r>
              <a:rPr kumimoji="0" lang="en-US" sz="1200" b="0" i="1" u="none" strike="noStrike" kern="1200" cap="none" spc="-10" normalizeH="0" baseline="0" noProof="0" dirty="0">
                <a:ln>
                  <a:noFill/>
                </a:ln>
                <a:solidFill>
                  <a:srgbClr val="383B3B"/>
                </a:solidFill>
                <a:effectLst/>
                <a:uLnTx/>
                <a:uFillTx/>
                <a:latin typeface="Arial"/>
                <a:ea typeface="+mn-ea"/>
                <a:cs typeface="Arial"/>
              </a:rPr>
              <a:t>Senior Consultant, OKA</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1353820" marR="162560" lvl="0" indent="0" algn="l" defTabSz="914400" rtl="0" eaLnBrk="1" fontAlgn="auto" latinLnBrk="0" hangingPunct="1">
              <a:lnSpc>
                <a:spcPct val="110000"/>
              </a:lnSpc>
              <a:spcBef>
                <a:spcPts val="965"/>
              </a:spcBef>
              <a:spcAft>
                <a:spcPts val="0"/>
              </a:spcAft>
              <a:buClrTx/>
              <a:buSzTx/>
              <a:buFontTx/>
              <a:buNone/>
              <a:tabLst/>
              <a:defRPr/>
            </a:pPr>
            <a:r>
              <a:rPr kumimoji="0" lang="en-US" sz="1000" b="0" i="0" u="none" strike="noStrike" kern="1200" cap="none" spc="25" normalizeH="0" baseline="0" noProof="0" dirty="0">
                <a:ln>
                  <a:noFill/>
                </a:ln>
                <a:solidFill>
                  <a:srgbClr val="383B3B"/>
                </a:solidFill>
                <a:effectLst/>
                <a:uLnTx/>
                <a:uFillTx/>
                <a:latin typeface="Trebuchet MS"/>
                <a:ea typeface="+mn-ea"/>
                <a:cs typeface="Trebuchet MS"/>
              </a:rPr>
              <a:t>Stacy has over 10 years of experience in executive coaching, leadership training, and organization development. Stacy has extensive experience leading strategy sessions, retreats, and workshops for senior executives and their teams. In addition, Stacy serves as an External Instructor for the George Washington University’s’ School of Business.</a:t>
            </a:r>
          </a:p>
          <a:p>
            <a:pPr marL="1353820" marR="162560" lvl="0" indent="0" algn="l" defTabSz="914400" rtl="0" eaLnBrk="1" fontAlgn="auto" latinLnBrk="0" hangingPunct="1">
              <a:lnSpc>
                <a:spcPct val="110000"/>
              </a:lnSpc>
              <a:spcBef>
                <a:spcPts val="965"/>
              </a:spcBef>
              <a:spcAft>
                <a:spcPts val="0"/>
              </a:spcAft>
              <a:buClrTx/>
              <a:buSzTx/>
              <a:buFontTx/>
              <a:buNone/>
              <a:tabLst/>
              <a:defRPr/>
            </a:pPr>
            <a:r>
              <a:rPr kumimoji="0" lang="en-US" sz="1000" b="0" i="0" u="none" strike="noStrike" kern="1200" cap="none" spc="25" normalizeH="0" baseline="0" noProof="0" dirty="0">
                <a:ln>
                  <a:noFill/>
                </a:ln>
                <a:solidFill>
                  <a:srgbClr val="383B3B"/>
                </a:solidFill>
                <a:effectLst/>
                <a:uLnTx/>
                <a:uFillTx/>
                <a:latin typeface="Trebuchet MS"/>
                <a:ea typeface="+mn-ea"/>
                <a:cs typeface="Trebuchet MS"/>
              </a:rPr>
              <a:t>Stacy is a Professional Certified Coach (PCC) with the International Coach Federation. She is also a certified in using the in EQ-i® 2.0 and EQ360® emotional intelligence assessments and the Myers Briggs Type Indicator® (MBTI®). In addition, Stacy is certified as an Energy Leadership Master Practitioner® and Core Dynamics Leadership Specialist®.</a:t>
            </a:r>
          </a:p>
        </p:txBody>
      </p:sp>
      <p:sp>
        <p:nvSpPr>
          <p:cNvPr id="10" name="object 10"/>
          <p:cNvSpPr/>
          <p:nvPr/>
        </p:nvSpPr>
        <p:spPr>
          <a:xfrm>
            <a:off x="0" y="4114800"/>
            <a:ext cx="366395" cy="1575307"/>
          </a:xfrm>
          <a:custGeom>
            <a:avLst/>
            <a:gdLst/>
            <a:ahLst/>
            <a:cxnLst/>
            <a:rect l="l" t="t" r="r" b="b"/>
            <a:pathLst>
              <a:path w="366395" h="1327150">
                <a:moveTo>
                  <a:pt x="0" y="0"/>
                </a:moveTo>
                <a:lnTo>
                  <a:pt x="366092" y="0"/>
                </a:lnTo>
                <a:lnTo>
                  <a:pt x="366092" y="1326692"/>
                </a:lnTo>
                <a:lnTo>
                  <a:pt x="0" y="1326692"/>
                </a:lnTo>
                <a:lnTo>
                  <a:pt x="0" y="0"/>
                </a:lnTo>
                <a:close/>
              </a:path>
            </a:pathLst>
          </a:custGeom>
          <a:solidFill>
            <a:srgbClr val="383B3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155950" y="9248811"/>
            <a:ext cx="1460500" cy="44449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descr="A person smiling for the camera&#10;&#10;Description automatically generated with low confidence">
            <a:extLst>
              <a:ext uri="{FF2B5EF4-FFF2-40B4-BE49-F238E27FC236}">
                <a16:creationId xmlns:a16="http://schemas.microsoft.com/office/drawing/2014/main" id="{E825AD9E-BBFC-5796-375D-B73B9C5775D7}"/>
              </a:ext>
            </a:extLst>
          </p:cNvPr>
          <p:cNvPicPr>
            <a:picLocks noChangeAspect="1"/>
          </p:cNvPicPr>
          <p:nvPr/>
        </p:nvPicPr>
        <p:blipFill rotWithShape="1">
          <a:blip r:embed="rId5">
            <a:extLst>
              <a:ext uri="{28A0092B-C50C-407E-A947-70E740481C1C}">
                <a14:useLocalDpi xmlns:a14="http://schemas.microsoft.com/office/drawing/2010/main" val="0"/>
              </a:ext>
            </a:extLst>
          </a:blip>
          <a:srcRect l="4327" t="5342" r="10663" b="5342"/>
          <a:stretch/>
        </p:blipFill>
        <p:spPr>
          <a:xfrm>
            <a:off x="451982" y="6298975"/>
            <a:ext cx="1255875" cy="1584803"/>
          </a:xfrm>
          <a:prstGeom prst="rect">
            <a:avLst/>
          </a:prstGeom>
        </p:spPr>
      </p:pic>
      <p:sp>
        <p:nvSpPr>
          <p:cNvPr id="3" name="object 3"/>
          <p:cNvSpPr/>
          <p:nvPr/>
        </p:nvSpPr>
        <p:spPr>
          <a:xfrm>
            <a:off x="414428" y="1927708"/>
            <a:ext cx="1255874" cy="1575307"/>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0">
            <a:extLst>
              <a:ext uri="{FF2B5EF4-FFF2-40B4-BE49-F238E27FC236}">
                <a16:creationId xmlns:a16="http://schemas.microsoft.com/office/drawing/2014/main" id="{29292F5A-56BE-F6E7-5CFD-6A8390113EEF}"/>
              </a:ext>
            </a:extLst>
          </p:cNvPr>
          <p:cNvSpPr/>
          <p:nvPr/>
        </p:nvSpPr>
        <p:spPr>
          <a:xfrm>
            <a:off x="0" y="6298976"/>
            <a:ext cx="366395" cy="1584803"/>
          </a:xfrm>
          <a:custGeom>
            <a:avLst/>
            <a:gdLst/>
            <a:ahLst/>
            <a:cxnLst/>
            <a:rect l="l" t="t" r="r" b="b"/>
            <a:pathLst>
              <a:path w="366395" h="1327150">
                <a:moveTo>
                  <a:pt x="0" y="0"/>
                </a:moveTo>
                <a:lnTo>
                  <a:pt x="366092" y="0"/>
                </a:lnTo>
                <a:lnTo>
                  <a:pt x="366092" y="1326692"/>
                </a:lnTo>
                <a:lnTo>
                  <a:pt x="0" y="1326692"/>
                </a:lnTo>
                <a:lnTo>
                  <a:pt x="0" y="0"/>
                </a:lnTo>
                <a:close/>
              </a:path>
            </a:pathLst>
          </a:custGeom>
          <a:solidFill>
            <a:srgbClr val="383B3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9" name="Picture 18" descr="A person with her arms crossed&#10;&#10;Description automatically generated with medium confidence">
            <a:extLst>
              <a:ext uri="{FF2B5EF4-FFF2-40B4-BE49-F238E27FC236}">
                <a16:creationId xmlns:a16="http://schemas.microsoft.com/office/drawing/2014/main" id="{4D5585F6-0622-A19A-AE23-9767C977B1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451" t="16530" r="33333" b="7900"/>
          <a:stretch/>
        </p:blipFill>
        <p:spPr>
          <a:xfrm>
            <a:off x="414427" y="4114800"/>
            <a:ext cx="1218320" cy="15943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83B3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7740</TotalTime>
  <Words>1132</Words>
  <Application>Microsoft Office PowerPoint</Application>
  <PresentationFormat>Custom</PresentationFormat>
  <Paragraphs>75</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Gill Sans MT</vt:lpstr>
      <vt:lpstr>Lucida Sans</vt:lpstr>
      <vt:lpstr>Times New Roman</vt:lpstr>
      <vt:lpstr>Trebuchet MS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Fanaroff</dc:creator>
  <cp:lastModifiedBy>Jen Sanders</cp:lastModifiedBy>
  <cp:revision>18</cp:revision>
  <dcterms:created xsi:type="dcterms:W3CDTF">2021-10-04T15:16:35Z</dcterms:created>
  <dcterms:modified xsi:type="dcterms:W3CDTF">2022-11-04T14:36:34Z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2021-10-04T00:00:00Z</vt:filetime>
  </property>
  <property fmtid="{D5CDD505-2E9C-101B-9397-08002B2CF9AE}" pid="3" name="LastSaved">
    <vt:filetime>2021-10-04T00:00:00Z</vt:filetime>
  </property>
</Properties>
</file>