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6"/>
  </p:notesMasterIdLst>
  <p:sldIdLst>
    <p:sldId id="397" r:id="rId2"/>
    <p:sldId id="257" r:id="rId3"/>
    <p:sldId id="393" r:id="rId4"/>
    <p:sldId id="396" r:id="rId5"/>
    <p:sldId id="395" r:id="rId6"/>
    <p:sldId id="256" r:id="rId7"/>
    <p:sldId id="392"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1" r:id="rId131"/>
    <p:sldId id="382" r:id="rId132"/>
    <p:sldId id="380" r:id="rId133"/>
    <p:sldId id="383" r:id="rId134"/>
    <p:sldId id="384" r:id="rId1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snapToGrid="0">
      <p:cViewPr varScale="1">
        <p:scale>
          <a:sx n="71" d="100"/>
          <a:sy n="71" d="100"/>
        </p:scale>
        <p:origin x="14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143000" y="685800"/>
            <a:ext cx="4572000" cy="3429000"/>
          </a:xfrm>
          <a:prstGeom prst="rect">
            <a:avLst/>
          </a:prstGeom>
        </p:spPr>
        <p:txBody>
          <a:bodyPr/>
          <a:lstStyle/>
          <a:p>
            <a:endParaRPr/>
          </a:p>
        </p:txBody>
      </p:sp>
      <p:sp>
        <p:nvSpPr>
          <p:cNvPr id="147" name="Shape 14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2983061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12 pt Helvetica* 55 Roman   054"/>
      </a:defRPr>
    </a:lvl1pPr>
    <a:lvl2pPr indent="228600" defTabSz="457200" latinLnBrk="0">
      <a:lnSpc>
        <a:spcPct val="117999"/>
      </a:lnSpc>
      <a:defRPr sz="2200">
        <a:latin typeface="+mj-lt"/>
        <a:ea typeface="+mj-ea"/>
        <a:cs typeface="+mj-cs"/>
        <a:sym typeface="12 pt Helvetica* 55 Roman   054"/>
      </a:defRPr>
    </a:lvl2pPr>
    <a:lvl3pPr indent="457200" defTabSz="457200" latinLnBrk="0">
      <a:lnSpc>
        <a:spcPct val="117999"/>
      </a:lnSpc>
      <a:defRPr sz="2200">
        <a:latin typeface="+mj-lt"/>
        <a:ea typeface="+mj-ea"/>
        <a:cs typeface="+mj-cs"/>
        <a:sym typeface="12 pt Helvetica* 55 Roman   054"/>
      </a:defRPr>
    </a:lvl3pPr>
    <a:lvl4pPr indent="685800" defTabSz="457200" latinLnBrk="0">
      <a:lnSpc>
        <a:spcPct val="117999"/>
      </a:lnSpc>
      <a:defRPr sz="2200">
        <a:latin typeface="+mj-lt"/>
        <a:ea typeface="+mj-ea"/>
        <a:cs typeface="+mj-cs"/>
        <a:sym typeface="12 pt Helvetica* 55 Roman   054"/>
      </a:defRPr>
    </a:lvl4pPr>
    <a:lvl5pPr indent="914400" defTabSz="457200" latinLnBrk="0">
      <a:lnSpc>
        <a:spcPct val="117999"/>
      </a:lnSpc>
      <a:defRPr sz="2200">
        <a:latin typeface="+mj-lt"/>
        <a:ea typeface="+mj-ea"/>
        <a:cs typeface="+mj-cs"/>
        <a:sym typeface="12 pt Helvetica* 55 Roman   054"/>
      </a:defRPr>
    </a:lvl5pPr>
    <a:lvl6pPr indent="1143000" defTabSz="457200" latinLnBrk="0">
      <a:lnSpc>
        <a:spcPct val="117999"/>
      </a:lnSpc>
      <a:defRPr sz="2200">
        <a:latin typeface="+mj-lt"/>
        <a:ea typeface="+mj-ea"/>
        <a:cs typeface="+mj-cs"/>
        <a:sym typeface="12 pt Helvetica* 55 Roman   054"/>
      </a:defRPr>
    </a:lvl6pPr>
    <a:lvl7pPr indent="1371600" defTabSz="457200" latinLnBrk="0">
      <a:lnSpc>
        <a:spcPct val="117999"/>
      </a:lnSpc>
      <a:defRPr sz="2200">
        <a:latin typeface="+mj-lt"/>
        <a:ea typeface="+mj-ea"/>
        <a:cs typeface="+mj-cs"/>
        <a:sym typeface="12 pt Helvetica* 55 Roman   054"/>
      </a:defRPr>
    </a:lvl7pPr>
    <a:lvl8pPr indent="1600200" defTabSz="457200" latinLnBrk="0">
      <a:lnSpc>
        <a:spcPct val="117999"/>
      </a:lnSpc>
      <a:defRPr sz="2200">
        <a:latin typeface="+mj-lt"/>
        <a:ea typeface="+mj-ea"/>
        <a:cs typeface="+mj-cs"/>
        <a:sym typeface="12 pt Helvetica* 55 Roman   054"/>
      </a:defRPr>
    </a:lvl8pPr>
    <a:lvl9pPr indent="1828800" defTabSz="457200" latinLnBrk="0">
      <a:lnSpc>
        <a:spcPct val="117999"/>
      </a:lnSpc>
      <a:defRPr sz="2200">
        <a:latin typeface="+mj-lt"/>
        <a:ea typeface="+mj-ea"/>
        <a:cs typeface="+mj-cs"/>
        <a:sym typeface="12 pt Helvetica* 55 Roman   054"/>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www.oka-online.com" TargetMode="Externa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oka-online.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oka-online.com"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hyperlink" Target="http://www.oka-online.com" TargetMode="Externa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oka-online.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www.oka-online.com" TargetMode="Externa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www.oka-online.com" TargetMode="Externa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www.oka-online.com" TargetMode="Externa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www.oka-online.com" TargetMode="Externa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oka-online.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oka-online.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6" name="Rectangle"/>
          <p:cNvSpPr/>
          <p:nvPr/>
        </p:nvSpPr>
        <p:spPr>
          <a:xfrm>
            <a:off x="369391" y="354012"/>
            <a:ext cx="12266018" cy="9045576"/>
          </a:xfrm>
          <a:prstGeom prst="rect">
            <a:avLst/>
          </a:prstGeom>
          <a:solidFill>
            <a:srgbClr val="75A0B1"/>
          </a:solidFill>
          <a:ln w="12700">
            <a:miter lim="400000"/>
          </a:ln>
        </p:spPr>
        <p:txBody>
          <a:bodyPr lIns="50800" tIns="50800" rIns="50800" bIns="50800" anchor="ctr"/>
          <a:lstStyle/>
          <a:p>
            <a:pPr>
              <a:defRPr sz="2400">
                <a:solidFill>
                  <a:srgbClr val="FFFFFF"/>
                </a:solidFill>
              </a:defRPr>
            </a:pPr>
            <a:endParaRPr/>
          </a:p>
        </p:txBody>
      </p:sp>
      <p:sp>
        <p:nvSpPr>
          <p:cNvPr id="17" name="Title Text"/>
          <p:cNvSpPr txBox="1">
            <a:spLocks noGrp="1"/>
          </p:cNvSpPr>
          <p:nvPr>
            <p:ph type="title"/>
          </p:nvPr>
        </p:nvSpPr>
        <p:spPr>
          <a:xfrm>
            <a:off x="1270000" y="697705"/>
            <a:ext cx="10464800" cy="2765178"/>
          </a:xfrm>
          <a:prstGeom prst="rect">
            <a:avLst/>
          </a:prstGeom>
        </p:spPr>
        <p:txBody>
          <a:bodyPr anchor="b">
            <a:normAutofit/>
          </a:bodyPr>
          <a:lstStyle>
            <a:lvl1pPr>
              <a:defRPr sz="10300">
                <a:solidFill>
                  <a:srgbClr val="FFFFFF"/>
                </a:solidFill>
                <a:latin typeface="Telegrafico"/>
                <a:ea typeface="Telegrafico"/>
                <a:cs typeface="Telegrafico"/>
                <a:sym typeface="Telegrafico"/>
              </a:defRPr>
            </a:lvl1pPr>
          </a:lstStyle>
          <a:p>
            <a:r>
              <a:t>Title Text</a:t>
            </a:r>
          </a:p>
        </p:txBody>
      </p:sp>
      <p:pic>
        <p:nvPicPr>
          <p:cNvPr id="18" name="Image" descr="Image"/>
          <p:cNvPicPr>
            <a:picLocks noChangeAspect="1"/>
          </p:cNvPicPr>
          <p:nvPr/>
        </p:nvPicPr>
        <p:blipFill>
          <a:blip r:embed="rId2">
            <a:extLst/>
          </a:blip>
          <a:stretch>
            <a:fillRect/>
          </a:stretch>
        </p:blipFill>
        <p:spPr>
          <a:xfrm>
            <a:off x="5672835" y="846264"/>
            <a:ext cx="1659130" cy="568073"/>
          </a:xfrm>
          <a:prstGeom prst="rect">
            <a:avLst/>
          </a:prstGeom>
          <a:ln w="12700">
            <a:miter lim="400000"/>
          </a:ln>
        </p:spPr>
      </p:pic>
      <p:pic>
        <p:nvPicPr>
          <p:cNvPr id="19" name="Image" descr="Image"/>
          <p:cNvPicPr>
            <a:picLocks noChangeAspect="1"/>
          </p:cNvPicPr>
          <p:nvPr/>
        </p:nvPicPr>
        <p:blipFill>
          <a:blip r:embed="rId3">
            <a:extLst/>
          </a:blip>
          <a:stretch>
            <a:fillRect/>
          </a:stretch>
        </p:blipFill>
        <p:spPr>
          <a:xfrm>
            <a:off x="3730233" y="3546282"/>
            <a:ext cx="5108967" cy="3005276"/>
          </a:xfrm>
          <a:prstGeom prst="rect">
            <a:avLst/>
          </a:prstGeom>
          <a:ln w="12700">
            <a:miter lim="400000"/>
          </a:ln>
        </p:spPr>
      </p:pic>
      <p:pic>
        <p:nvPicPr>
          <p:cNvPr id="20" name="Image" descr="Image"/>
          <p:cNvPicPr>
            <a:picLocks noChangeAspect="1"/>
          </p:cNvPicPr>
          <p:nvPr/>
        </p:nvPicPr>
        <p:blipFill>
          <a:blip r:embed="rId4">
            <a:extLst/>
          </a:blip>
          <a:stretch>
            <a:fillRect/>
          </a:stretch>
        </p:blipFill>
        <p:spPr>
          <a:xfrm>
            <a:off x="1270000" y="6551558"/>
            <a:ext cx="10464800" cy="2504337"/>
          </a:xfrm>
          <a:prstGeom prst="rect">
            <a:avLst/>
          </a:prstGeom>
          <a:ln w="12700">
            <a:miter lim="400000"/>
          </a:ln>
        </p:spPr>
      </p:pic>
      <p:sp>
        <p:nvSpPr>
          <p:cNvPr id="21"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5"/>
              </a:rPr>
              <a:t>www.oka-online.com</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09" name="Image"/>
          <p:cNvSpPr>
            <a:spLocks noGrp="1"/>
          </p:cNvSpPr>
          <p:nvPr>
            <p:ph type="pic" sz="half" idx="13"/>
          </p:nvPr>
        </p:nvSpPr>
        <p:spPr>
          <a:xfrm>
            <a:off x="952499" y="889000"/>
            <a:ext cx="5334002" cy="7975601"/>
          </a:xfrm>
          <a:prstGeom prst="rect">
            <a:avLst/>
          </a:prstGeom>
        </p:spPr>
        <p:txBody>
          <a:bodyPr lIns="91439" rIns="91439"/>
          <a:lstStyle/>
          <a:p>
            <a:endParaRPr/>
          </a:p>
        </p:txBody>
      </p:sp>
      <p:sp>
        <p:nvSpPr>
          <p:cNvPr id="110"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2"/>
              </a:rPr>
              <a:t>www.oka-online.com</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18" name="Body Level One…"/>
          <p:cNvSpPr txBox="1">
            <a:spLocks noGrp="1"/>
          </p:cNvSpPr>
          <p:nvPr>
            <p:ph type="body" sz="quarter" idx="1"/>
          </p:nvPr>
        </p:nvSpPr>
        <p:spPr>
          <a:xfrm>
            <a:off x="1270000" y="6362700"/>
            <a:ext cx="10464800" cy="469900"/>
          </a:xfrm>
          <a:prstGeom prst="rect">
            <a:avLst/>
          </a:prstGeom>
        </p:spPr>
        <p:txBody>
          <a:bodyPr>
            <a:normAutofit/>
          </a:bodyPr>
          <a:lstStyle>
            <a:lvl1pPr marL="0" indent="0" algn="ctr">
              <a:spcBef>
                <a:spcPts val="0"/>
              </a:spcBef>
              <a:buSzTx/>
              <a:buNone/>
              <a:defRPr sz="2400">
                <a:latin typeface="Gotham Medium"/>
                <a:ea typeface="Gotham Medium"/>
                <a:cs typeface="Gotham Medium"/>
                <a:sym typeface="Gotham Medium"/>
              </a:defRPr>
            </a:lvl1pPr>
            <a:lvl2pPr marL="740833" indent="-296333" algn="ctr">
              <a:spcBef>
                <a:spcPts val="0"/>
              </a:spcBef>
              <a:defRPr sz="2400">
                <a:latin typeface="Gotham Medium"/>
                <a:ea typeface="Gotham Medium"/>
                <a:cs typeface="Gotham Medium"/>
                <a:sym typeface="Gotham Medium"/>
              </a:defRPr>
            </a:lvl2pPr>
            <a:lvl3pPr marL="1185333" indent="-296333" algn="ctr">
              <a:spcBef>
                <a:spcPts val="0"/>
              </a:spcBef>
              <a:defRPr sz="2400">
                <a:latin typeface="Gotham Medium"/>
                <a:ea typeface="Gotham Medium"/>
                <a:cs typeface="Gotham Medium"/>
                <a:sym typeface="Gotham Medium"/>
              </a:defRPr>
            </a:lvl3pPr>
            <a:lvl4pPr marL="1629833" indent="-296333" algn="ctr">
              <a:spcBef>
                <a:spcPts val="0"/>
              </a:spcBef>
              <a:defRPr sz="2400">
                <a:latin typeface="Gotham Medium"/>
                <a:ea typeface="Gotham Medium"/>
                <a:cs typeface="Gotham Medium"/>
                <a:sym typeface="Gotham Medium"/>
              </a:defRPr>
            </a:lvl4pPr>
            <a:lvl5pPr marL="2074333" indent="-296333" algn="ctr">
              <a:spcBef>
                <a:spcPts val="0"/>
              </a:spcBef>
              <a:defRPr sz="2400">
                <a:latin typeface="Gotham Medium"/>
                <a:ea typeface="Gotham Medium"/>
                <a:cs typeface="Gotham Medium"/>
                <a:sym typeface="Gotham Medium"/>
              </a:defRPr>
            </a:lvl5pPr>
          </a:lstStyle>
          <a:p>
            <a:r>
              <a:t>Body Level One</a:t>
            </a:r>
          </a:p>
          <a:p>
            <a:pPr lvl="1"/>
            <a:r>
              <a:t>Body Level Two</a:t>
            </a:r>
          </a:p>
          <a:p>
            <a:pPr lvl="2"/>
            <a:r>
              <a:t>Body Level Three</a:t>
            </a:r>
          </a:p>
          <a:p>
            <a:pPr lvl="3"/>
            <a:r>
              <a:t>Body Level Four</a:t>
            </a:r>
          </a:p>
          <a:p>
            <a:pPr lvl="4"/>
            <a:r>
              <a:t>Body Level Five</a:t>
            </a:r>
          </a:p>
        </p:txBody>
      </p:sp>
      <p:sp>
        <p:nvSpPr>
          <p:cNvPr id="119" name="“Type a quote here.”"/>
          <p:cNvSpPr txBox="1">
            <a:spLocks noGrp="1"/>
          </p:cNvSpPr>
          <p:nvPr>
            <p:ph type="body" sz="quarter" idx="13"/>
          </p:nvPr>
        </p:nvSpPr>
        <p:spPr>
          <a:xfrm>
            <a:off x="1270000" y="4263390"/>
            <a:ext cx="10464800" cy="693421"/>
          </a:xfrm>
          <a:prstGeom prst="rect">
            <a:avLst/>
          </a:prstGeom>
        </p:spPr>
        <p:txBody>
          <a:bodyPr>
            <a:normAutofit/>
          </a:bodyPr>
          <a:lstStyle/>
          <a:p>
            <a:pPr marL="0" indent="0" algn="ctr">
              <a:spcBef>
                <a:spcPts val="0"/>
              </a:spcBef>
              <a:buSzTx/>
              <a:buNone/>
              <a:defRPr sz="4700" i="1">
                <a:latin typeface="Gotham"/>
                <a:ea typeface="Gotham"/>
                <a:cs typeface="Gotham"/>
                <a:sym typeface="Gotham"/>
              </a:defRPr>
            </a:pPr>
            <a:endParaRPr/>
          </a:p>
        </p:txBody>
      </p:sp>
      <p:sp>
        <p:nvSpPr>
          <p:cNvPr id="120"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2"/>
              </a:rPr>
              <a:t>www.oka-online.com</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pic>
        <p:nvPicPr>
          <p:cNvPr id="128" name="Image" descr="Image"/>
          <p:cNvPicPr>
            <a:picLocks noChangeAspect="1"/>
          </p:cNvPicPr>
          <p:nvPr/>
        </p:nvPicPr>
        <p:blipFill>
          <a:blip r:embed="rId2">
            <a:extLst/>
          </a:blip>
          <a:srcRect b="3925"/>
          <a:stretch>
            <a:fillRect/>
          </a:stretch>
        </p:blipFill>
        <p:spPr>
          <a:xfrm>
            <a:off x="438174" y="429487"/>
            <a:ext cx="6060458" cy="4389701"/>
          </a:xfrm>
          <a:prstGeom prst="rect">
            <a:avLst/>
          </a:prstGeom>
          <a:ln w="12700">
            <a:miter lim="400000"/>
          </a:ln>
        </p:spPr>
      </p:pic>
      <p:pic>
        <p:nvPicPr>
          <p:cNvPr id="129" name="Image" descr="Image"/>
          <p:cNvPicPr>
            <a:picLocks noChangeAspect="1"/>
          </p:cNvPicPr>
          <p:nvPr/>
        </p:nvPicPr>
        <p:blipFill>
          <a:blip r:embed="rId3">
            <a:extLst/>
          </a:blip>
          <a:srcRect l="7286" r="7286"/>
          <a:stretch>
            <a:fillRect/>
          </a:stretch>
        </p:blipFill>
        <p:spPr>
          <a:xfrm>
            <a:off x="6914642" y="440047"/>
            <a:ext cx="5610529" cy="4377961"/>
          </a:xfrm>
          <a:prstGeom prst="rect">
            <a:avLst/>
          </a:prstGeom>
          <a:ln w="12700">
            <a:miter lim="400000"/>
          </a:ln>
        </p:spPr>
      </p:pic>
      <p:pic>
        <p:nvPicPr>
          <p:cNvPr id="130" name="Image" descr="Image"/>
          <p:cNvPicPr>
            <a:picLocks noChangeAspect="1"/>
          </p:cNvPicPr>
          <p:nvPr/>
        </p:nvPicPr>
        <p:blipFill>
          <a:blip r:embed="rId4">
            <a:extLst/>
          </a:blip>
          <a:srcRect l="10568" r="77" b="328"/>
          <a:stretch>
            <a:fillRect/>
          </a:stretch>
        </p:blipFill>
        <p:spPr>
          <a:xfrm>
            <a:off x="6937754" y="5137556"/>
            <a:ext cx="5583718" cy="4151891"/>
          </a:xfrm>
          <a:prstGeom prst="rect">
            <a:avLst/>
          </a:prstGeom>
          <a:ln w="12700">
            <a:miter lim="400000"/>
          </a:ln>
        </p:spPr>
      </p:pic>
      <p:pic>
        <p:nvPicPr>
          <p:cNvPr id="131" name="Image" descr="Image"/>
          <p:cNvPicPr>
            <a:picLocks noChangeAspect="1"/>
          </p:cNvPicPr>
          <p:nvPr/>
        </p:nvPicPr>
        <p:blipFill>
          <a:blip r:embed="rId5">
            <a:extLst/>
          </a:blip>
          <a:srcRect l="7079" t="2473" r="8803" b="9116"/>
          <a:stretch>
            <a:fillRect/>
          </a:stretch>
        </p:blipFill>
        <p:spPr>
          <a:xfrm>
            <a:off x="458342" y="5128607"/>
            <a:ext cx="6037951" cy="4179559"/>
          </a:xfrm>
          <a:prstGeom prst="rect">
            <a:avLst/>
          </a:prstGeom>
          <a:ln w="12700">
            <a:miter lim="400000"/>
          </a:ln>
        </p:spPr>
      </p:pic>
      <p:sp>
        <p:nvSpPr>
          <p:cNvPr id="132"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6"/>
              </a:rPr>
              <a:t>www.oka-online.com</a:t>
            </a: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270000" y="2349500"/>
            <a:ext cx="10464800" cy="3302000"/>
          </a:xfrm>
          <a:prstGeom prst="rect">
            <a:avLst/>
          </a:prstGeom>
        </p:spPr>
        <p:txBody>
          <a:bodyPr anchor="t">
            <a:normAutofit/>
          </a:bodyPr>
          <a:lstStyle>
            <a:lvl1pPr>
              <a:defRPr sz="10500">
                <a:latin typeface="Telegrafico"/>
                <a:ea typeface="Telegrafico"/>
                <a:cs typeface="Telegrafico"/>
                <a:sym typeface="Telegrafico"/>
              </a:defRPr>
            </a:lvl1pPr>
          </a:lstStyle>
          <a:p>
            <a:r>
              <a:t>Title Text</a:t>
            </a:r>
          </a:p>
        </p:txBody>
      </p:sp>
      <p:sp>
        <p:nvSpPr>
          <p:cNvPr id="30"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2"/>
              </a:rPr>
              <a:t>www.oka-online.com</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pic>
        <p:nvPicPr>
          <p:cNvPr id="38" name="Image" descr="Image"/>
          <p:cNvPicPr>
            <a:picLocks noChangeAspect="1"/>
          </p:cNvPicPr>
          <p:nvPr/>
        </p:nvPicPr>
        <p:blipFill>
          <a:blip r:embed="rId2">
            <a:extLst/>
          </a:blip>
          <a:stretch>
            <a:fillRect/>
          </a:stretch>
        </p:blipFill>
        <p:spPr>
          <a:xfrm>
            <a:off x="0" y="465666"/>
            <a:ext cx="13004800" cy="2167469"/>
          </a:xfrm>
          <a:prstGeom prst="rect">
            <a:avLst/>
          </a:prstGeom>
          <a:ln w="12700">
            <a:miter lim="400000"/>
          </a:ln>
        </p:spPr>
      </p:pic>
      <p:pic>
        <p:nvPicPr>
          <p:cNvPr id="39" name="Image" descr="Image"/>
          <p:cNvPicPr>
            <a:picLocks noChangeAspect="1"/>
          </p:cNvPicPr>
          <p:nvPr/>
        </p:nvPicPr>
        <p:blipFill>
          <a:blip r:embed="rId3">
            <a:extLst/>
          </a:blip>
          <a:stretch>
            <a:fillRect/>
          </a:stretch>
        </p:blipFill>
        <p:spPr>
          <a:xfrm>
            <a:off x="-2" y="-12144"/>
            <a:ext cx="13004803" cy="2183289"/>
          </a:xfrm>
          <a:prstGeom prst="rect">
            <a:avLst/>
          </a:prstGeom>
          <a:ln w="12700">
            <a:miter lim="400000"/>
          </a:ln>
        </p:spPr>
      </p:pic>
      <p:pic>
        <p:nvPicPr>
          <p:cNvPr id="40" name="Image" descr="Image"/>
          <p:cNvPicPr>
            <a:picLocks noChangeAspect="1"/>
          </p:cNvPicPr>
          <p:nvPr/>
        </p:nvPicPr>
        <p:blipFill>
          <a:blip r:embed="rId4">
            <a:extLst/>
          </a:blip>
          <a:stretch>
            <a:fillRect/>
          </a:stretch>
        </p:blipFill>
        <p:spPr>
          <a:xfrm>
            <a:off x="10943590" y="7743190"/>
            <a:ext cx="1684022" cy="1684022"/>
          </a:xfrm>
          <a:prstGeom prst="rect">
            <a:avLst/>
          </a:prstGeom>
          <a:ln w="12700">
            <a:miter lim="400000"/>
          </a:ln>
        </p:spPr>
      </p:pic>
      <p:sp>
        <p:nvSpPr>
          <p:cNvPr id="41"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5"/>
              </a:rPr>
              <a:t>www.oka-online.com</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56" name="Image" descr="Image"/>
          <p:cNvPicPr>
            <a:picLocks noChangeAspect="1"/>
          </p:cNvPicPr>
          <p:nvPr/>
        </p:nvPicPr>
        <p:blipFill>
          <a:blip r:embed="rId2">
            <a:extLst/>
          </a:blip>
          <a:stretch>
            <a:fillRect/>
          </a:stretch>
        </p:blipFill>
        <p:spPr>
          <a:xfrm>
            <a:off x="0" y="465666"/>
            <a:ext cx="13004800" cy="2167469"/>
          </a:xfrm>
          <a:prstGeom prst="rect">
            <a:avLst/>
          </a:prstGeom>
          <a:ln w="12700">
            <a:miter lim="400000"/>
          </a:ln>
        </p:spPr>
      </p:pic>
      <p:pic>
        <p:nvPicPr>
          <p:cNvPr id="57" name="Image" descr="Image"/>
          <p:cNvPicPr>
            <a:picLocks noChangeAspect="1"/>
          </p:cNvPicPr>
          <p:nvPr/>
        </p:nvPicPr>
        <p:blipFill>
          <a:blip r:embed="rId3">
            <a:extLst/>
          </a:blip>
          <a:stretch>
            <a:fillRect/>
          </a:stretch>
        </p:blipFill>
        <p:spPr>
          <a:xfrm>
            <a:off x="-2" y="-16934"/>
            <a:ext cx="13004803" cy="2167469"/>
          </a:xfrm>
          <a:prstGeom prst="rect">
            <a:avLst/>
          </a:prstGeom>
          <a:ln w="12700">
            <a:miter lim="400000"/>
          </a:ln>
        </p:spPr>
      </p:pic>
      <p:pic>
        <p:nvPicPr>
          <p:cNvPr id="58" name="Image" descr="Image"/>
          <p:cNvPicPr>
            <a:picLocks noChangeAspect="1"/>
          </p:cNvPicPr>
          <p:nvPr/>
        </p:nvPicPr>
        <p:blipFill>
          <a:blip r:embed="rId4">
            <a:extLst/>
          </a:blip>
          <a:stretch>
            <a:fillRect/>
          </a:stretch>
        </p:blipFill>
        <p:spPr>
          <a:xfrm>
            <a:off x="10943590" y="7743190"/>
            <a:ext cx="1684022" cy="1684022"/>
          </a:xfrm>
          <a:prstGeom prst="rect">
            <a:avLst/>
          </a:prstGeom>
          <a:ln w="12700">
            <a:miter lim="400000"/>
          </a:ln>
        </p:spPr>
      </p:pic>
      <p:sp>
        <p:nvSpPr>
          <p:cNvPr id="59"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5"/>
              </a:rPr>
              <a:t>www.oka-online.com</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pic>
        <p:nvPicPr>
          <p:cNvPr id="67" name="Image" descr="Image"/>
          <p:cNvPicPr>
            <a:picLocks noChangeAspect="1"/>
          </p:cNvPicPr>
          <p:nvPr/>
        </p:nvPicPr>
        <p:blipFill>
          <a:blip r:embed="rId2">
            <a:extLst/>
          </a:blip>
          <a:stretch>
            <a:fillRect/>
          </a:stretch>
        </p:blipFill>
        <p:spPr>
          <a:xfrm>
            <a:off x="0" y="465666"/>
            <a:ext cx="13004800" cy="2167469"/>
          </a:xfrm>
          <a:prstGeom prst="rect">
            <a:avLst/>
          </a:prstGeom>
          <a:ln w="12700">
            <a:miter lim="400000"/>
          </a:ln>
        </p:spPr>
      </p:pic>
      <p:pic>
        <p:nvPicPr>
          <p:cNvPr id="68" name="Image" descr="Image"/>
          <p:cNvPicPr>
            <a:picLocks noChangeAspect="1"/>
          </p:cNvPicPr>
          <p:nvPr/>
        </p:nvPicPr>
        <p:blipFill>
          <a:blip r:embed="rId3">
            <a:extLst/>
          </a:blip>
          <a:stretch>
            <a:fillRect/>
          </a:stretch>
        </p:blipFill>
        <p:spPr>
          <a:xfrm>
            <a:off x="-2" y="-4234"/>
            <a:ext cx="13004803" cy="2167469"/>
          </a:xfrm>
          <a:prstGeom prst="rect">
            <a:avLst/>
          </a:prstGeom>
          <a:ln w="12700">
            <a:miter lim="400000"/>
          </a:ln>
        </p:spPr>
      </p:pic>
      <p:pic>
        <p:nvPicPr>
          <p:cNvPr id="69" name="Image" descr="Image"/>
          <p:cNvPicPr>
            <a:picLocks noChangeAspect="1"/>
          </p:cNvPicPr>
          <p:nvPr/>
        </p:nvPicPr>
        <p:blipFill>
          <a:blip r:embed="rId4">
            <a:extLst/>
          </a:blip>
          <a:stretch>
            <a:fillRect/>
          </a:stretch>
        </p:blipFill>
        <p:spPr>
          <a:xfrm>
            <a:off x="10943590" y="7743190"/>
            <a:ext cx="1684022" cy="1684022"/>
          </a:xfrm>
          <a:prstGeom prst="rect">
            <a:avLst/>
          </a:prstGeom>
          <a:ln w="12700">
            <a:miter lim="400000"/>
          </a:ln>
        </p:spPr>
      </p:pic>
      <p:sp>
        <p:nvSpPr>
          <p:cNvPr id="70"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5"/>
              </a:rPr>
              <a:t>www.oka-online.com</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pic>
        <p:nvPicPr>
          <p:cNvPr id="78" name="Image" descr="Image"/>
          <p:cNvPicPr>
            <a:picLocks noChangeAspect="1"/>
          </p:cNvPicPr>
          <p:nvPr/>
        </p:nvPicPr>
        <p:blipFill>
          <a:blip r:embed="rId2">
            <a:extLst/>
          </a:blip>
          <a:stretch>
            <a:fillRect/>
          </a:stretch>
        </p:blipFill>
        <p:spPr>
          <a:xfrm>
            <a:off x="0" y="465666"/>
            <a:ext cx="13004800" cy="2167469"/>
          </a:xfrm>
          <a:prstGeom prst="rect">
            <a:avLst/>
          </a:prstGeom>
          <a:ln w="12700">
            <a:miter lim="400000"/>
          </a:ln>
        </p:spPr>
      </p:pic>
      <p:pic>
        <p:nvPicPr>
          <p:cNvPr id="79" name="Image" descr="Image"/>
          <p:cNvPicPr>
            <a:picLocks noChangeAspect="1"/>
          </p:cNvPicPr>
          <p:nvPr/>
        </p:nvPicPr>
        <p:blipFill>
          <a:blip r:embed="rId3">
            <a:extLst/>
          </a:blip>
          <a:stretch>
            <a:fillRect/>
          </a:stretch>
        </p:blipFill>
        <p:spPr>
          <a:xfrm>
            <a:off x="0" y="-4234"/>
            <a:ext cx="13004800" cy="2167469"/>
          </a:xfrm>
          <a:prstGeom prst="rect">
            <a:avLst/>
          </a:prstGeom>
          <a:ln w="12700">
            <a:miter lim="400000"/>
          </a:ln>
        </p:spPr>
      </p:pic>
      <p:pic>
        <p:nvPicPr>
          <p:cNvPr id="80" name="Image" descr="Image"/>
          <p:cNvPicPr>
            <a:picLocks noChangeAspect="1"/>
          </p:cNvPicPr>
          <p:nvPr/>
        </p:nvPicPr>
        <p:blipFill>
          <a:blip r:embed="rId4">
            <a:extLst/>
          </a:blip>
          <a:stretch>
            <a:fillRect/>
          </a:stretch>
        </p:blipFill>
        <p:spPr>
          <a:xfrm>
            <a:off x="10943590" y="7743190"/>
            <a:ext cx="1684022" cy="1684022"/>
          </a:xfrm>
          <a:prstGeom prst="rect">
            <a:avLst/>
          </a:prstGeom>
          <a:ln w="12700">
            <a:miter lim="400000"/>
          </a:ln>
        </p:spPr>
      </p:pic>
      <p:sp>
        <p:nvSpPr>
          <p:cNvPr id="81"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5"/>
              </a:rPr>
              <a:t>www.oka-online.com</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copy">
    <p:spTree>
      <p:nvGrpSpPr>
        <p:cNvPr id="1" name=""/>
        <p:cNvGrpSpPr/>
        <p:nvPr/>
      </p:nvGrpSpPr>
      <p:grpSpPr>
        <a:xfrm>
          <a:off x="0" y="0"/>
          <a:ext cx="0" cy="0"/>
          <a:chOff x="0" y="0"/>
          <a:chExt cx="0" cy="0"/>
        </a:xfrm>
      </p:grpSpPr>
      <p:pic>
        <p:nvPicPr>
          <p:cNvPr id="89" name="Image" descr="Image"/>
          <p:cNvPicPr>
            <a:picLocks noChangeAspect="1"/>
          </p:cNvPicPr>
          <p:nvPr/>
        </p:nvPicPr>
        <p:blipFill>
          <a:blip r:embed="rId2">
            <a:extLst/>
          </a:blip>
          <a:stretch>
            <a:fillRect/>
          </a:stretch>
        </p:blipFill>
        <p:spPr>
          <a:xfrm>
            <a:off x="0" y="465666"/>
            <a:ext cx="13004800" cy="2167469"/>
          </a:xfrm>
          <a:prstGeom prst="rect">
            <a:avLst/>
          </a:prstGeom>
          <a:ln w="12700">
            <a:miter lim="400000"/>
          </a:ln>
        </p:spPr>
      </p:pic>
      <p:sp>
        <p:nvSpPr>
          <p:cNvPr id="90" name="Rectangle"/>
          <p:cNvSpPr/>
          <p:nvPr/>
        </p:nvSpPr>
        <p:spPr>
          <a:xfrm>
            <a:off x="-12700" y="-12700"/>
            <a:ext cx="13030200" cy="2184400"/>
          </a:xfrm>
          <a:prstGeom prst="rect">
            <a:avLst/>
          </a:prstGeom>
          <a:solidFill>
            <a:srgbClr val="000000"/>
          </a:solidFill>
          <a:ln w="12700">
            <a:miter lim="400000"/>
          </a:ln>
        </p:spPr>
        <p:txBody>
          <a:bodyPr lIns="50800" tIns="50800" rIns="50800" bIns="50800" anchor="ctr"/>
          <a:lstStyle/>
          <a:p>
            <a:pPr>
              <a:defRPr sz="2400">
                <a:solidFill>
                  <a:srgbClr val="FFFFFF"/>
                </a:solidFill>
              </a:defRPr>
            </a:pPr>
            <a:endParaRPr/>
          </a:p>
        </p:txBody>
      </p:sp>
      <p:sp>
        <p:nvSpPr>
          <p:cNvPr id="91"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3"/>
              </a:rPr>
              <a:t>www.oka-online.com</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ullets copy 1">
    <p:spTree>
      <p:nvGrpSpPr>
        <p:cNvPr id="1" name=""/>
        <p:cNvGrpSpPr/>
        <p:nvPr/>
      </p:nvGrpSpPr>
      <p:grpSpPr>
        <a:xfrm>
          <a:off x="0" y="0"/>
          <a:ext cx="0" cy="0"/>
          <a:chOff x="0" y="0"/>
          <a:chExt cx="0" cy="0"/>
        </a:xfrm>
      </p:grpSpPr>
      <p:pic>
        <p:nvPicPr>
          <p:cNvPr id="99" name="Image" descr="Image"/>
          <p:cNvPicPr>
            <a:picLocks noChangeAspect="1"/>
          </p:cNvPicPr>
          <p:nvPr/>
        </p:nvPicPr>
        <p:blipFill>
          <a:blip r:embed="rId2">
            <a:extLst/>
          </a:blip>
          <a:stretch>
            <a:fillRect/>
          </a:stretch>
        </p:blipFill>
        <p:spPr>
          <a:xfrm>
            <a:off x="0" y="465666"/>
            <a:ext cx="13004800" cy="2167469"/>
          </a:xfrm>
          <a:prstGeom prst="rect">
            <a:avLst/>
          </a:prstGeom>
          <a:ln w="12700">
            <a:miter lim="400000"/>
          </a:ln>
        </p:spPr>
      </p:pic>
      <p:sp>
        <p:nvSpPr>
          <p:cNvPr id="100" name="Rectangle"/>
          <p:cNvSpPr/>
          <p:nvPr/>
        </p:nvSpPr>
        <p:spPr>
          <a:xfrm>
            <a:off x="-26749" y="12700"/>
            <a:ext cx="13028019" cy="2187576"/>
          </a:xfrm>
          <a:prstGeom prst="rect">
            <a:avLst/>
          </a:prstGeom>
          <a:solidFill>
            <a:srgbClr val="75A0B1"/>
          </a:solidFill>
          <a:ln w="12700">
            <a:miter lim="400000"/>
          </a:ln>
        </p:spPr>
        <p:txBody>
          <a:bodyPr lIns="50800" tIns="50800" rIns="50800" bIns="50800" anchor="ctr"/>
          <a:lstStyle/>
          <a:p>
            <a:pPr>
              <a:defRPr sz="2400">
                <a:solidFill>
                  <a:srgbClr val="FFFFFF"/>
                </a:solidFill>
              </a:defRPr>
            </a:pPr>
            <a:endParaRPr/>
          </a:p>
        </p:txBody>
      </p:sp>
      <p:sp>
        <p:nvSpPr>
          <p:cNvPr id="101"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3"/>
              </a:rPr>
              <a:t>www.oka-online.com</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oka-online.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15">
            <a:extLst/>
          </a:blip>
          <a:stretch>
            <a:fillRect/>
          </a:stretch>
        </p:blipFill>
        <p:spPr>
          <a:xfrm>
            <a:off x="0" y="465666"/>
            <a:ext cx="13004800" cy="2167469"/>
          </a:xfrm>
          <a:prstGeom prst="rect">
            <a:avLst/>
          </a:prstGeom>
          <a:ln w="12700">
            <a:miter lim="400000"/>
          </a:ln>
        </p:spPr>
      </p:pic>
      <p:pic>
        <p:nvPicPr>
          <p:cNvPr id="3" name="Image" descr="Image"/>
          <p:cNvPicPr>
            <a:picLocks noChangeAspect="1"/>
          </p:cNvPicPr>
          <p:nvPr/>
        </p:nvPicPr>
        <p:blipFill>
          <a:blip r:embed="rId16">
            <a:extLst/>
          </a:blip>
          <a:stretch>
            <a:fillRect/>
          </a:stretch>
        </p:blipFill>
        <p:spPr>
          <a:xfrm>
            <a:off x="-2" y="-16934"/>
            <a:ext cx="13004803" cy="2167469"/>
          </a:xfrm>
          <a:prstGeom prst="rect">
            <a:avLst/>
          </a:prstGeom>
          <a:ln w="12700">
            <a:miter lim="400000"/>
          </a:ln>
        </p:spPr>
      </p:pic>
      <p:sp>
        <p:nvSpPr>
          <p:cNvPr id="4" name="Title Text"/>
          <p:cNvSpPr txBox="1"/>
          <p:nvPr/>
        </p:nvSpPr>
        <p:spPr>
          <a:xfrm>
            <a:off x="888530" y="610383"/>
            <a:ext cx="8825456" cy="8112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8000">
                <a:solidFill>
                  <a:srgbClr val="FFFFFF"/>
                </a:solidFill>
                <a:latin typeface="Telegrafico"/>
                <a:ea typeface="Telegrafico"/>
                <a:cs typeface="Telegrafico"/>
                <a:sym typeface="Telegrafico"/>
              </a:defRPr>
            </a:lvl1pPr>
          </a:lstStyle>
          <a:p>
            <a:r>
              <a:t>Title Text</a:t>
            </a:r>
          </a:p>
        </p:txBody>
      </p:sp>
      <p:pic>
        <p:nvPicPr>
          <p:cNvPr id="5" name="Image" descr="Image"/>
          <p:cNvPicPr>
            <a:picLocks noChangeAspect="1"/>
          </p:cNvPicPr>
          <p:nvPr/>
        </p:nvPicPr>
        <p:blipFill>
          <a:blip r:embed="rId17">
            <a:extLst/>
          </a:blip>
          <a:stretch>
            <a:fillRect/>
          </a:stretch>
        </p:blipFill>
        <p:spPr>
          <a:xfrm>
            <a:off x="10943590" y="7743190"/>
            <a:ext cx="1684022" cy="1684022"/>
          </a:xfrm>
          <a:prstGeom prst="rect">
            <a:avLst/>
          </a:prstGeom>
          <a:ln w="12700">
            <a:miter lim="400000"/>
          </a:ln>
        </p:spPr>
      </p:pic>
      <p:sp>
        <p:nvSpPr>
          <p:cNvPr id="6" name="©OKA 2018 | www.oka-online.com"/>
          <p:cNvSpPr txBox="1"/>
          <p:nvPr/>
        </p:nvSpPr>
        <p:spPr>
          <a:xfrm>
            <a:off x="4574294" y="9402233"/>
            <a:ext cx="3420845" cy="317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1466">
                <a:solidFill>
                  <a:srgbClr val="75A0B1"/>
                </a:solidFill>
                <a:latin typeface="Telegrafico"/>
                <a:ea typeface="Telegrafico"/>
                <a:cs typeface="Telegrafico"/>
                <a:sym typeface="Telegrafico"/>
              </a:defRPr>
            </a:pPr>
            <a:r>
              <a:t>©OKA 2018 | </a:t>
            </a:r>
            <a:r>
              <a:rPr>
                <a:hlinkClick r:id="rId18"/>
              </a:rPr>
              <a:t>www.oka-online.com</a:t>
            </a:r>
          </a:p>
        </p:txBody>
      </p:sp>
      <p:sp>
        <p:nvSpPr>
          <p:cNvPr id="7" name="Title Text"/>
          <p:cNvSpPr txBox="1">
            <a:spLocks noGrp="1"/>
          </p:cNvSpPr>
          <p:nvPr>
            <p:ph type="title"/>
          </p:nvPr>
        </p:nvSpPr>
        <p:spPr>
          <a:xfrm>
            <a:off x="650240" y="130951"/>
            <a:ext cx="11704320" cy="214488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8" name="Body Level One…"/>
          <p:cNvSpPr txBox="1">
            <a:spLocks noGrp="1"/>
          </p:cNvSpPr>
          <p:nvPr>
            <p:ph type="body" idx="1"/>
          </p:nvPr>
        </p:nvSpPr>
        <p:spPr>
          <a:xfrm>
            <a:off x="650240" y="2275839"/>
            <a:ext cx="11704320" cy="7477761"/>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6285652" y="8779791"/>
            <a:ext cx="3034455" cy="5207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ka-online.com/oka-team/"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oka-online.com/coaching-360-assessment/" TargetMode="External"/><Relationship Id="rId3" Type="http://schemas.openxmlformats.org/officeDocument/2006/relationships/image" Target="../media/image20.png"/><Relationship Id="rId7" Type="http://schemas.openxmlformats.org/officeDocument/2006/relationships/hyperlink" Target="https://oka-online.com/leader-team-development-workshops/emotional-intelligence-class/" TargetMode="External"/><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hyperlink" Target="https://oka-online.com/products/emotional-intelligence-for-leaders/" TargetMode="External"/><Relationship Id="rId11" Type="http://schemas.openxmlformats.org/officeDocument/2006/relationships/hyperlink" Target="https://oka-online.com/products/advanced-eq-interpretation-skills/" TargetMode="External"/><Relationship Id="rId5" Type="http://schemas.openxmlformats.org/officeDocument/2006/relationships/image" Target="../media/image22.png"/><Relationship Id="rId10" Type="http://schemas.openxmlformats.org/officeDocument/2006/relationships/hyperlink" Target="https://oka-online.com/products/eq-for-teams-organizations/" TargetMode="External"/><Relationship Id="rId4" Type="http://schemas.openxmlformats.org/officeDocument/2006/relationships/image" Target="../media/image21.png"/><Relationship Id="rId9" Type="http://schemas.openxmlformats.org/officeDocument/2006/relationships/hyperlink" Target="https://oka-online.com/products/eq-workbook/"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mailto:asanders@oka-online.com" TargetMode="Externa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p:nvPr/>
        </p:nvSpPr>
        <p:spPr>
          <a:xfrm>
            <a:off x="81279"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pPr algn="ctr"/>
            <a:r>
              <a:rPr lang="en-US" dirty="0"/>
              <a:t>Thank You for Thinking of OKA</a:t>
            </a:r>
            <a:endParaRPr dirty="0"/>
          </a:p>
        </p:txBody>
      </p:sp>
      <p:sp>
        <p:nvSpPr>
          <p:cNvPr id="152" name="TextBox 1"/>
          <p:cNvSpPr/>
          <p:nvPr/>
        </p:nvSpPr>
        <p:spPr>
          <a:xfrm>
            <a:off x="10551886" y="7300686"/>
            <a:ext cx="2264229" cy="2332265"/>
          </a:xfrm>
          <a:prstGeom prst="rect">
            <a:avLst/>
          </a:prstGeom>
          <a:solidFill>
            <a:srgbClr val="FFFFFF"/>
          </a:solidFill>
          <a:ln w="12700">
            <a:miter lim="400000"/>
          </a:ln>
        </p:spPr>
        <p:txBody>
          <a:bodyPr lIns="50800" tIns="50800" rIns="50800" bIns="50800" anchor="ctr"/>
          <a:lstStyle/>
          <a:p>
            <a:endParaRPr/>
          </a:p>
        </p:txBody>
      </p:sp>
      <p:sp>
        <p:nvSpPr>
          <p:cNvPr id="153" name="Content Placeholder 2"/>
          <p:cNvSpPr txBox="1">
            <a:spLocks noGrp="1"/>
          </p:cNvSpPr>
          <p:nvPr>
            <p:ph type="body" idx="4294967295"/>
          </p:nvPr>
        </p:nvSpPr>
        <p:spPr>
          <a:xfrm>
            <a:off x="331735" y="2889024"/>
            <a:ext cx="12341330" cy="6521223"/>
          </a:xfrm>
          <a:prstGeom prst="rect">
            <a:avLst/>
          </a:prstGeom>
        </p:spPr>
        <p:txBody>
          <a:bodyPr>
            <a:normAutofit/>
          </a:bodyPr>
          <a:lstStyle/>
          <a:p>
            <a:pPr marL="0" indent="0">
              <a:spcBef>
                <a:spcPts val="0"/>
              </a:spcBef>
              <a:buNone/>
              <a:defRPr sz="4000"/>
            </a:pPr>
            <a:r>
              <a:rPr lang="en-US" dirty="0"/>
              <a:t>We are excited about these new slides and our new workbook.</a:t>
            </a:r>
          </a:p>
          <a:p>
            <a:pPr marL="0" indent="0">
              <a:spcBef>
                <a:spcPts val="0"/>
              </a:spcBef>
              <a:buNone/>
              <a:defRPr sz="4000"/>
            </a:pPr>
            <a:endParaRPr lang="en-US" dirty="0"/>
          </a:p>
          <a:p>
            <a:pPr marL="0" indent="0">
              <a:spcBef>
                <a:spcPts val="0"/>
              </a:spcBef>
              <a:buNone/>
              <a:defRPr sz="4000"/>
            </a:pPr>
            <a:r>
              <a:rPr lang="en-US" dirty="0"/>
              <a:t>We hope you like them and they help enhance your EQ programs and coaching.</a:t>
            </a:r>
          </a:p>
          <a:p>
            <a:pPr marL="0" indent="0">
              <a:spcBef>
                <a:spcPts val="0"/>
              </a:spcBef>
              <a:buNone/>
              <a:defRPr sz="4000"/>
            </a:pPr>
            <a:endParaRPr lang="en-US" dirty="0"/>
          </a:p>
          <a:p>
            <a:pPr marL="0" indent="0">
              <a:spcBef>
                <a:spcPts val="0"/>
              </a:spcBef>
              <a:buNone/>
              <a:defRPr sz="4000"/>
            </a:pPr>
            <a:r>
              <a:rPr lang="en-US" dirty="0"/>
              <a:t>We hope to see you or hear from you soon.</a:t>
            </a:r>
          </a:p>
          <a:p>
            <a:pPr marL="0" indent="0">
              <a:spcBef>
                <a:spcPts val="0"/>
              </a:spcBef>
              <a:buNone/>
              <a:defRPr sz="4000"/>
            </a:pPr>
            <a:endParaRPr lang="en-US" dirty="0"/>
          </a:p>
          <a:p>
            <a:pPr marL="0" indent="0">
              <a:spcBef>
                <a:spcPts val="0"/>
              </a:spcBef>
              <a:buNone/>
              <a:defRPr sz="4000"/>
            </a:pPr>
            <a:r>
              <a:rPr lang="en-US" dirty="0"/>
              <a:t>Warmly, </a:t>
            </a:r>
          </a:p>
          <a:p>
            <a:pPr marL="0" indent="0">
              <a:spcBef>
                <a:spcPts val="0"/>
              </a:spcBef>
              <a:buNone/>
              <a:defRPr sz="4000"/>
            </a:pPr>
            <a:r>
              <a:rPr lang="en-US" dirty="0">
                <a:hlinkClick r:id="rId2"/>
              </a:rPr>
              <a:t>The OKA team</a:t>
            </a:r>
            <a:endParaRPr lang="en-US" dirty="0"/>
          </a:p>
          <a:p>
            <a:pPr marL="0" indent="0">
              <a:spcBef>
                <a:spcPts val="0"/>
              </a:spcBef>
              <a:buNone/>
              <a:defRPr sz="4000"/>
            </a:pPr>
            <a:endParaRPr dirty="0"/>
          </a:p>
        </p:txBody>
      </p:sp>
    </p:spTree>
    <p:extLst>
      <p:ext uri="{BB962C8B-B14F-4D97-AF65-F5344CB8AC3E}">
        <p14:creationId xmlns:p14="http://schemas.microsoft.com/office/powerpoint/2010/main" val="317118374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7" descr="Picture 7"/>
          <p:cNvPicPr>
            <a:picLocks noChangeAspect="1"/>
          </p:cNvPicPr>
          <p:nvPr/>
        </p:nvPicPr>
        <p:blipFill>
          <a:blip r:embed="rId2">
            <a:extLst/>
          </a:blip>
          <a:stretch>
            <a:fillRect/>
          </a:stretch>
        </p:blipFill>
        <p:spPr>
          <a:xfrm>
            <a:off x="6063788" y="2824902"/>
            <a:ext cx="6565465" cy="6617549"/>
          </a:xfrm>
          <a:prstGeom prst="rect">
            <a:avLst/>
          </a:prstGeom>
          <a:ln w="12700">
            <a:miter lim="400000"/>
          </a:ln>
        </p:spPr>
      </p:pic>
      <p:sp>
        <p:nvSpPr>
          <p:cNvPr id="164" name="Title 1"/>
          <p:cNvSpPr txBox="1">
            <a:spLocks noGrp="1"/>
          </p:cNvSpPr>
          <p:nvPr>
            <p:ph type="title" idx="4294967295"/>
          </p:nvPr>
        </p:nvSpPr>
        <p:spPr>
          <a:xfrm>
            <a:off x="101598" y="5446"/>
            <a:ext cx="11099801" cy="2159001"/>
          </a:xfrm>
          <a:prstGeom prst="rect">
            <a:avLst/>
          </a:prstGeom>
        </p:spPr>
        <p:txBody>
          <a:bodyPr>
            <a:normAutofit/>
          </a:bodyPr>
          <a:lstStyle>
            <a:lvl1pPr algn="l">
              <a:defRPr sz="6800">
                <a:solidFill>
                  <a:srgbClr val="FFFFFF"/>
                </a:solidFill>
              </a:defRPr>
            </a:lvl1pPr>
          </a:lstStyle>
          <a:p>
            <a:r>
              <a:t>Self-Perception Composite</a:t>
            </a:r>
          </a:p>
        </p:txBody>
      </p:sp>
      <p:sp>
        <p:nvSpPr>
          <p:cNvPr id="165" name="TextBox 10"/>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166" name="Content Placeholder 2"/>
          <p:cNvSpPr txBox="1"/>
          <p:nvPr/>
        </p:nvSpPr>
        <p:spPr>
          <a:xfrm>
            <a:off x="735495" y="4460664"/>
            <a:ext cx="7842447" cy="216408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lvl="2" indent="-457200" algn="l">
              <a:spcBef>
                <a:spcPts val="900"/>
              </a:spcBef>
              <a:buSzPct val="100000"/>
              <a:buChar char="➢"/>
              <a:defRPr sz="3400">
                <a:solidFill>
                  <a:srgbClr val="A50021"/>
                </a:solidFill>
              </a:defRPr>
            </a:pPr>
            <a:r>
              <a:t> </a:t>
            </a:r>
            <a:r>
              <a:rPr sz="4000"/>
              <a:t>Self-Regard</a:t>
            </a:r>
          </a:p>
          <a:p>
            <a:pPr marL="457200" lvl="2" indent="-457200" algn="l">
              <a:spcBef>
                <a:spcPts val="900"/>
              </a:spcBef>
              <a:buSzPct val="100000"/>
              <a:buChar char="➢"/>
              <a:defRPr sz="4000">
                <a:solidFill>
                  <a:srgbClr val="A50021"/>
                </a:solidFill>
              </a:defRPr>
            </a:pPr>
            <a:r>
              <a:t> Self-Actualization</a:t>
            </a:r>
          </a:p>
          <a:p>
            <a:pPr marL="457200" lvl="2" indent="-457200" algn="l">
              <a:spcBef>
                <a:spcPts val="900"/>
              </a:spcBef>
              <a:buSzPct val="100000"/>
              <a:buChar char="➢"/>
              <a:defRPr sz="4000">
                <a:solidFill>
                  <a:srgbClr val="A50021"/>
                </a:solidFill>
              </a:defRPr>
            </a:pPr>
            <a:r>
              <a:t> Emotional Self-Awareness</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Flexibility</a:t>
            </a:r>
          </a:p>
        </p:txBody>
      </p:sp>
      <p:sp>
        <p:nvSpPr>
          <p:cNvPr id="843" name="Content Placeholder 4"/>
          <p:cNvSpPr txBox="1"/>
          <p:nvPr/>
        </p:nvSpPr>
        <p:spPr>
          <a:xfrm>
            <a:off x="95792" y="4174668"/>
            <a:ext cx="4447180"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2C8497"/>
              </a:buClr>
              <a:buSzPct val="100000"/>
              <a:buFont typeface="Arial"/>
              <a:buChar char="•"/>
              <a:defRPr>
                <a:latin typeface="Calibri"/>
                <a:ea typeface="Calibri"/>
                <a:cs typeface="Calibri"/>
                <a:sym typeface="Calibri"/>
              </a:defRPr>
            </a:pPr>
            <a:r>
              <a:t>Rigid in your thinking</a:t>
            </a:r>
          </a:p>
          <a:p>
            <a:pPr marL="809625" lvl="2" indent="-571500" algn="l">
              <a:buClr>
                <a:srgbClr val="2C8497"/>
              </a:buClr>
              <a:buSzPct val="100000"/>
              <a:buFont typeface="Arial"/>
              <a:buChar char="•"/>
              <a:defRPr>
                <a:latin typeface="Calibri"/>
                <a:ea typeface="Calibri"/>
                <a:cs typeface="Calibri"/>
                <a:sym typeface="Calibri"/>
              </a:defRPr>
            </a:pPr>
            <a:r>
              <a:t>Set in your ways and opinions</a:t>
            </a:r>
          </a:p>
          <a:p>
            <a:pPr marL="809625" lvl="2" indent="-571500" algn="l">
              <a:buClr>
                <a:srgbClr val="2C8497"/>
              </a:buClr>
              <a:buSzPct val="100000"/>
              <a:buFont typeface="Arial"/>
              <a:buChar char="•"/>
              <a:defRPr>
                <a:latin typeface="Calibri"/>
                <a:ea typeface="Calibri"/>
                <a:cs typeface="Calibri"/>
                <a:sym typeface="Calibri"/>
              </a:defRPr>
            </a:pPr>
            <a:r>
              <a:t>Lacking curiosity</a:t>
            </a:r>
          </a:p>
          <a:p>
            <a:pPr marL="809625" lvl="2" indent="-571500" algn="l">
              <a:buClr>
                <a:srgbClr val="2C8497"/>
              </a:buClr>
              <a:buSzPct val="100000"/>
              <a:buFont typeface="Arial"/>
              <a:buChar char="•"/>
              <a:defRPr>
                <a:latin typeface="Calibri"/>
                <a:ea typeface="Calibri"/>
                <a:cs typeface="Calibri"/>
                <a:sym typeface="Calibri"/>
              </a:defRPr>
            </a:pPr>
            <a:r>
              <a:t>Change-resistant</a:t>
            </a:r>
          </a:p>
          <a:p>
            <a:pPr marL="809625" lvl="2" indent="-571500" algn="l">
              <a:buClr>
                <a:srgbClr val="2C8497"/>
              </a:buClr>
              <a:buSzPct val="100000"/>
              <a:buFont typeface="Arial"/>
              <a:buChar char="•"/>
              <a:defRPr>
                <a:latin typeface="Calibri"/>
                <a:ea typeface="Calibri"/>
                <a:cs typeface="Calibri"/>
                <a:sym typeface="Calibri"/>
              </a:defRPr>
            </a:pPr>
            <a:r>
              <a:t>Slow to start new project or efforts</a:t>
            </a:r>
          </a:p>
        </p:txBody>
      </p:sp>
      <p:sp>
        <p:nvSpPr>
          <p:cNvPr id="844"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845" name="Picture 1" descr="Picture 1"/>
          <p:cNvPicPr>
            <a:picLocks noChangeAspect="1"/>
          </p:cNvPicPr>
          <p:nvPr/>
        </p:nvPicPr>
        <p:blipFill>
          <a:blip r:embed="rId2">
            <a:extLst/>
          </a:blip>
          <a:stretch>
            <a:fillRect/>
          </a:stretch>
        </p:blipFill>
        <p:spPr>
          <a:xfrm>
            <a:off x="-49348" y="2671491"/>
            <a:ext cx="13102543" cy="534252"/>
          </a:xfrm>
          <a:prstGeom prst="rect">
            <a:avLst/>
          </a:prstGeom>
          <a:ln w="12700">
            <a:miter lim="400000"/>
          </a:ln>
        </p:spPr>
      </p:pic>
      <p:sp>
        <p:nvSpPr>
          <p:cNvPr id="846"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30</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Flexibility</a:t>
            </a:r>
          </a:p>
        </p:txBody>
      </p:sp>
      <p:sp>
        <p:nvSpPr>
          <p:cNvPr id="849" name="Content Placeholder 4"/>
          <p:cNvSpPr txBox="1"/>
          <p:nvPr/>
        </p:nvSpPr>
        <p:spPr>
          <a:xfrm>
            <a:off x="95792" y="4174668"/>
            <a:ext cx="4447180"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2C8497"/>
              </a:buClr>
              <a:buSzPct val="100000"/>
              <a:buFont typeface="Arial"/>
              <a:buChar char="•"/>
              <a:defRPr>
                <a:latin typeface="Calibri"/>
                <a:ea typeface="Calibri"/>
                <a:cs typeface="Calibri"/>
                <a:sym typeface="Calibri"/>
              </a:defRPr>
            </a:pPr>
            <a:r>
              <a:t>Rigid in your thinking</a:t>
            </a:r>
          </a:p>
          <a:p>
            <a:pPr marL="809625" lvl="2" indent="-571500" algn="l">
              <a:buClr>
                <a:srgbClr val="2C8497"/>
              </a:buClr>
              <a:buSzPct val="100000"/>
              <a:buFont typeface="Arial"/>
              <a:buChar char="•"/>
              <a:defRPr>
                <a:latin typeface="Calibri"/>
                <a:ea typeface="Calibri"/>
                <a:cs typeface="Calibri"/>
                <a:sym typeface="Calibri"/>
              </a:defRPr>
            </a:pPr>
            <a:r>
              <a:t>Set in your ways and opinions</a:t>
            </a:r>
          </a:p>
          <a:p>
            <a:pPr marL="809625" lvl="2" indent="-571500" algn="l">
              <a:buClr>
                <a:srgbClr val="2C8497"/>
              </a:buClr>
              <a:buSzPct val="100000"/>
              <a:buFont typeface="Arial"/>
              <a:buChar char="•"/>
              <a:defRPr>
                <a:latin typeface="Calibri"/>
                <a:ea typeface="Calibri"/>
                <a:cs typeface="Calibri"/>
                <a:sym typeface="Calibri"/>
              </a:defRPr>
            </a:pPr>
            <a:r>
              <a:t>Lacking curiosity</a:t>
            </a:r>
          </a:p>
          <a:p>
            <a:pPr marL="809625" lvl="2" indent="-571500" algn="l">
              <a:buClr>
                <a:srgbClr val="2C8497"/>
              </a:buClr>
              <a:buSzPct val="100000"/>
              <a:buFont typeface="Arial"/>
              <a:buChar char="•"/>
              <a:defRPr>
                <a:latin typeface="Calibri"/>
                <a:ea typeface="Calibri"/>
                <a:cs typeface="Calibri"/>
                <a:sym typeface="Calibri"/>
              </a:defRPr>
            </a:pPr>
            <a:r>
              <a:t>Change-resistant</a:t>
            </a:r>
          </a:p>
          <a:p>
            <a:pPr marL="809625" lvl="2" indent="-571500" algn="l">
              <a:buClr>
                <a:srgbClr val="2C8497"/>
              </a:buClr>
              <a:buSzPct val="100000"/>
              <a:buFont typeface="Arial"/>
              <a:buChar char="•"/>
              <a:defRPr>
                <a:latin typeface="Calibri"/>
                <a:ea typeface="Calibri"/>
                <a:cs typeface="Calibri"/>
                <a:sym typeface="Calibri"/>
              </a:defRPr>
            </a:pPr>
            <a:r>
              <a:t>Slow to start new project or efforts</a:t>
            </a:r>
          </a:p>
        </p:txBody>
      </p:sp>
      <p:sp>
        <p:nvSpPr>
          <p:cNvPr id="851"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852"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853" name="Picture 1" descr="Picture 1"/>
          <p:cNvPicPr>
            <a:picLocks noChangeAspect="1"/>
          </p:cNvPicPr>
          <p:nvPr/>
        </p:nvPicPr>
        <p:blipFill>
          <a:blip r:embed="rId2">
            <a:extLst/>
          </a:blip>
          <a:stretch>
            <a:fillRect/>
          </a:stretch>
        </p:blipFill>
        <p:spPr>
          <a:xfrm>
            <a:off x="-49348" y="2671491"/>
            <a:ext cx="13102543" cy="534252"/>
          </a:xfrm>
          <a:prstGeom prst="rect">
            <a:avLst/>
          </a:prstGeom>
          <a:ln w="12700">
            <a:miter lim="400000"/>
          </a:ln>
        </p:spPr>
      </p:pic>
      <p:sp>
        <p:nvSpPr>
          <p:cNvPr id="854"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30</a:t>
            </a:r>
          </a:p>
        </p:txBody>
      </p:sp>
      <p:sp>
        <p:nvSpPr>
          <p:cNvPr id="9" name="Content Placeholder 4"/>
          <p:cNvSpPr txBox="1"/>
          <p:nvPr/>
        </p:nvSpPr>
        <p:spPr>
          <a:xfrm>
            <a:off x="4672350" y="4174668"/>
            <a:ext cx="4126724"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As curious, open-minded, and adaptable as the average person—able to take in new data and change </a:t>
            </a:r>
            <a:r>
              <a:rPr lang="en-US" dirty="0"/>
              <a:t> </a:t>
            </a:r>
            <a:r>
              <a:rPr dirty="0"/>
              <a:t>your mind, but </a:t>
            </a:r>
            <a:r>
              <a:rPr lang="en-US" dirty="0"/>
              <a:t>  </a:t>
            </a:r>
            <a:r>
              <a:rPr dirty="0"/>
              <a:t>often neglecting</a:t>
            </a:r>
            <a:r>
              <a:rPr lang="en-US" dirty="0"/>
              <a:t>     </a:t>
            </a:r>
            <a:r>
              <a:rPr dirty="0"/>
              <a:t> to do so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849"/>
                                        </p:tgtEl>
                                        <p:attrNameLst>
                                          <p:attrName>style.opacity</p:attrName>
                                        </p:attrNameLst>
                                      </p:cBhvr>
                                      <p:to>
                                        <p:strVal val="0.50"/>
                                      </p:to>
                                    </p:set>
                                    <p:animEffect filter="image" prLst="opacity: 0.50; ">
                                      <p:cBhvr>
                                        <p:cTn id="7" dur="indefinite" fill="hold"/>
                                        <p:tgtEl>
                                          <p:spTgt spid="849"/>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852"/>
                                        </p:tgtEl>
                                        <p:attrNameLst>
                                          <p:attrName>style.opacity</p:attrName>
                                        </p:attrNameLst>
                                      </p:cBhvr>
                                      <p:to>
                                        <p:strVal val="0.50"/>
                                      </p:to>
                                    </p:set>
                                    <p:animEffect filter="image" prLst="opacity: 0.50; ">
                                      <p:cBhvr>
                                        <p:cTn id="11" dur="indefinite" fill="hold"/>
                                        <p:tgtEl>
                                          <p:spTgt spid="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 grpId="1" animBg="1" advAuto="0"/>
      <p:bldP spid="852" grpId="2" animBg="1"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Flexibility</a:t>
            </a:r>
          </a:p>
        </p:txBody>
      </p:sp>
      <p:sp>
        <p:nvSpPr>
          <p:cNvPr id="857" name="Content Placeholder 4"/>
          <p:cNvSpPr txBox="1"/>
          <p:nvPr/>
        </p:nvSpPr>
        <p:spPr>
          <a:xfrm>
            <a:off x="95792" y="4174668"/>
            <a:ext cx="4447180"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2C8497"/>
              </a:buClr>
              <a:buSzPct val="100000"/>
              <a:buFont typeface="Arial"/>
              <a:buChar char="•"/>
              <a:defRPr>
                <a:latin typeface="Calibri"/>
                <a:ea typeface="Calibri"/>
                <a:cs typeface="Calibri"/>
                <a:sym typeface="Calibri"/>
              </a:defRPr>
            </a:pPr>
            <a:r>
              <a:t>Rigid in your thinking</a:t>
            </a:r>
          </a:p>
          <a:p>
            <a:pPr marL="809625" lvl="2" indent="-571500" algn="l">
              <a:buClr>
                <a:srgbClr val="2C8497"/>
              </a:buClr>
              <a:buSzPct val="100000"/>
              <a:buFont typeface="Arial"/>
              <a:buChar char="•"/>
              <a:defRPr>
                <a:latin typeface="Calibri"/>
                <a:ea typeface="Calibri"/>
                <a:cs typeface="Calibri"/>
                <a:sym typeface="Calibri"/>
              </a:defRPr>
            </a:pPr>
            <a:r>
              <a:t>Set in your ways and opinions</a:t>
            </a:r>
          </a:p>
          <a:p>
            <a:pPr marL="809625" lvl="2" indent="-571500" algn="l">
              <a:buClr>
                <a:srgbClr val="2C8497"/>
              </a:buClr>
              <a:buSzPct val="100000"/>
              <a:buFont typeface="Arial"/>
              <a:buChar char="•"/>
              <a:defRPr>
                <a:latin typeface="Calibri"/>
                <a:ea typeface="Calibri"/>
                <a:cs typeface="Calibri"/>
                <a:sym typeface="Calibri"/>
              </a:defRPr>
            </a:pPr>
            <a:r>
              <a:t>Lacking curiosity</a:t>
            </a:r>
          </a:p>
          <a:p>
            <a:pPr marL="809625" lvl="2" indent="-571500" algn="l">
              <a:buClr>
                <a:srgbClr val="2C8497"/>
              </a:buClr>
              <a:buSzPct val="100000"/>
              <a:buFont typeface="Arial"/>
              <a:buChar char="•"/>
              <a:defRPr>
                <a:latin typeface="Calibri"/>
                <a:ea typeface="Calibri"/>
                <a:cs typeface="Calibri"/>
                <a:sym typeface="Calibri"/>
              </a:defRPr>
            </a:pPr>
            <a:r>
              <a:t>Change-resistant</a:t>
            </a:r>
          </a:p>
          <a:p>
            <a:pPr marL="809625" lvl="2" indent="-571500" algn="l">
              <a:buClr>
                <a:srgbClr val="2C8497"/>
              </a:buClr>
              <a:buSzPct val="100000"/>
              <a:buFont typeface="Arial"/>
              <a:buChar char="•"/>
              <a:defRPr>
                <a:latin typeface="Calibri"/>
                <a:ea typeface="Calibri"/>
                <a:cs typeface="Calibri"/>
                <a:sym typeface="Calibri"/>
              </a:defRPr>
            </a:pPr>
            <a:r>
              <a:t>Slow to start new project or efforts</a:t>
            </a:r>
          </a:p>
        </p:txBody>
      </p:sp>
      <p:sp>
        <p:nvSpPr>
          <p:cNvPr id="859" name="Content Placeholder 4"/>
          <p:cNvSpPr txBox="1"/>
          <p:nvPr/>
        </p:nvSpPr>
        <p:spPr>
          <a:xfrm>
            <a:off x="8450537" y="4364618"/>
            <a:ext cx="4075292" cy="4470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2C8497"/>
                </a:solidFill>
              </a:defRPr>
            </a:lvl1pPr>
          </a:lstStyle>
          <a:p>
            <a:r>
              <a:t>Flex to new conditions and are open to change, bringing an open-minded curiosity and adaptability         to most                              interactions</a:t>
            </a:r>
          </a:p>
        </p:txBody>
      </p:sp>
      <p:sp>
        <p:nvSpPr>
          <p:cNvPr id="860"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861" name="Content Placeholder 4"/>
          <p:cNvSpPr txBox="1"/>
          <p:nvPr/>
        </p:nvSpPr>
        <p:spPr>
          <a:xfrm>
            <a:off x="8518014" y="320445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862"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863" name="Picture 1" descr="Picture 1"/>
          <p:cNvPicPr>
            <a:picLocks noChangeAspect="1"/>
          </p:cNvPicPr>
          <p:nvPr/>
        </p:nvPicPr>
        <p:blipFill>
          <a:blip r:embed="rId2">
            <a:extLst/>
          </a:blip>
          <a:stretch>
            <a:fillRect/>
          </a:stretch>
        </p:blipFill>
        <p:spPr>
          <a:xfrm>
            <a:off x="-49348" y="2671491"/>
            <a:ext cx="13102543" cy="534252"/>
          </a:xfrm>
          <a:prstGeom prst="rect">
            <a:avLst/>
          </a:prstGeom>
          <a:ln w="12700">
            <a:miter lim="400000"/>
          </a:ln>
        </p:spPr>
      </p:pic>
      <p:sp>
        <p:nvSpPr>
          <p:cNvPr id="864"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30</a:t>
            </a:r>
          </a:p>
        </p:txBody>
      </p:sp>
      <p:sp>
        <p:nvSpPr>
          <p:cNvPr id="11" name="Content Placeholder 4"/>
          <p:cNvSpPr txBox="1"/>
          <p:nvPr/>
        </p:nvSpPr>
        <p:spPr>
          <a:xfrm>
            <a:off x="4672350" y="4174668"/>
            <a:ext cx="4126724"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As curious, open-minded, and adaptable as the average person—able to take in new data and change </a:t>
            </a:r>
            <a:r>
              <a:rPr lang="en-US" dirty="0"/>
              <a:t> </a:t>
            </a:r>
            <a:r>
              <a:rPr dirty="0"/>
              <a:t>your mind, but </a:t>
            </a:r>
            <a:r>
              <a:rPr lang="en-US" dirty="0"/>
              <a:t>  </a:t>
            </a:r>
            <a:r>
              <a:rPr dirty="0"/>
              <a:t>often neglecting</a:t>
            </a:r>
            <a:r>
              <a:rPr lang="en-US" dirty="0"/>
              <a:t>     </a:t>
            </a:r>
            <a:r>
              <a:rPr dirty="0"/>
              <a:t> to do so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862"/>
                                        </p:tgtEl>
                                        <p:attrNameLst>
                                          <p:attrName>style.opacity</p:attrName>
                                        </p:attrNameLst>
                                      </p:cBhvr>
                                      <p:to>
                                        <p:strVal val="0.50"/>
                                      </p:to>
                                    </p:set>
                                    <p:animEffect filter="image" prLst="opacity: 0.50; ">
                                      <p:cBhvr>
                                        <p:cTn id="7" dur="indefinite" fill="hold"/>
                                        <p:tgtEl>
                                          <p:spTgt spid="862"/>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860"/>
                                        </p:tgtEl>
                                        <p:attrNameLst>
                                          <p:attrName>style.opacity</p:attrName>
                                        </p:attrNameLst>
                                      </p:cBhvr>
                                      <p:to>
                                        <p:strVal val="0.50"/>
                                      </p:to>
                                    </p:set>
                                    <p:animEffect filter="image" prLst="opacity: 0.50; ">
                                      <p:cBhvr>
                                        <p:cTn id="11" dur="indefinite" fill="hold"/>
                                        <p:tgtEl>
                                          <p:spTgt spid="860"/>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857"/>
                                        </p:tgtEl>
                                        <p:attrNameLst>
                                          <p:attrName>style.opacity</p:attrName>
                                        </p:attrNameLst>
                                      </p:cBhvr>
                                      <p:to>
                                        <p:strVal val="0.50"/>
                                      </p:to>
                                    </p:set>
                                    <p:animEffect filter="image" prLst="opacity: 0.50; ">
                                      <p:cBhvr>
                                        <p:cTn id="15" dur="indefinite" fill="hold"/>
                                        <p:tgtEl>
                                          <p:spTgt spid="857"/>
                                        </p:tgtEl>
                                      </p:cBhvr>
                                    </p:animEffect>
                                  </p:childTnLst>
                                </p:cTn>
                              </p:par>
                              <p:par>
                                <p:cTn id="16" presetID="9" presetClass="emph" presetSubtype="0" nodeType="withEffect">
                                  <p:stCondLst>
                                    <p:cond delay="0"/>
                                  </p:stCondLst>
                                  <p:childTnLst>
                                    <p:set>
                                      <p:cBhvr rctx="PPT">
                                        <p:cTn id="17" dur="indefinite"/>
                                        <p:tgtEl>
                                          <p:spTgt spid="11">
                                            <p:txEl>
                                              <p:pRg st="0" end="0"/>
                                            </p:txEl>
                                          </p:spTgt>
                                        </p:tgtEl>
                                        <p:attrNameLst>
                                          <p:attrName>style.opacity</p:attrName>
                                        </p:attrNameLst>
                                      </p:cBhvr>
                                      <p:to>
                                        <p:strVal val="0.5"/>
                                      </p:to>
                                    </p:set>
                                    <p:animEffect filter="image" prLst="opacity: 0.5">
                                      <p:cBhvr rctx="IE">
                                        <p:cTn id="18"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3" animBg="1" advAuto="0"/>
      <p:bldP spid="860" grpId="2" animBg="1" advAuto="0"/>
      <p:bldP spid="862" grpId="1" animBg="1" advAuto="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Flexibility</a:t>
            </a:r>
          </a:p>
        </p:txBody>
      </p:sp>
      <p:sp>
        <p:nvSpPr>
          <p:cNvPr id="867"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30</a:t>
            </a:r>
          </a:p>
        </p:txBody>
      </p:sp>
      <p:sp>
        <p:nvSpPr>
          <p:cNvPr id="868" name="Content Placeholder 4"/>
          <p:cNvSpPr txBox="1"/>
          <p:nvPr/>
        </p:nvSpPr>
        <p:spPr>
          <a:xfrm>
            <a:off x="9135689" y="2834414"/>
            <a:ext cx="3652297" cy="16804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2C8497"/>
                </a:solidFill>
              </a:rPr>
              <a:t>Flexibility</a:t>
            </a:r>
            <a:r>
              <a:rPr sz="3440" dirty="0">
                <a:solidFill>
                  <a:srgbClr val="BC5E00"/>
                </a:solidFill>
              </a:rPr>
              <a:t> </a:t>
            </a:r>
            <a:r>
              <a:rPr sz="3440" dirty="0"/>
              <a:t>can be or look/sound:</a:t>
            </a:r>
          </a:p>
        </p:txBody>
      </p:sp>
      <p:sp>
        <p:nvSpPr>
          <p:cNvPr id="869" name="Content Placeholder 4"/>
          <p:cNvSpPr txBox="1"/>
          <p:nvPr/>
        </p:nvSpPr>
        <p:spPr>
          <a:xfrm>
            <a:off x="380589" y="3684165"/>
            <a:ext cx="3886612" cy="5016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2C8497"/>
                </a:solidFill>
              </a:defRPr>
            </a:lvl1pPr>
          </a:lstStyle>
          <a:p>
            <a:r>
              <a:t>Flex to new conditions and are open to change, bringing an open-minded curiosity and adaptability         to most                              interactions</a:t>
            </a:r>
          </a:p>
        </p:txBody>
      </p:sp>
      <p:sp>
        <p:nvSpPr>
          <p:cNvPr id="870" name="TextBox 3"/>
          <p:cNvSpPr txBox="1"/>
          <p:nvPr/>
        </p:nvSpPr>
        <p:spPr>
          <a:xfrm>
            <a:off x="4968009" y="4970573"/>
            <a:ext cx="7934826" cy="44012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2C8497"/>
              </a:buClr>
              <a:buSzPct val="100000"/>
              <a:buFont typeface="Arial"/>
              <a:buChar char="•"/>
              <a:defRPr sz="4000">
                <a:latin typeface="Calibri"/>
                <a:ea typeface="Calibri"/>
                <a:cs typeface="Calibri"/>
                <a:sym typeface="Calibri"/>
              </a:defRPr>
            </a:pPr>
            <a:r>
              <a:rPr dirty="0"/>
              <a:t>Prone to more starts than finishes</a:t>
            </a:r>
          </a:p>
          <a:p>
            <a:pPr marL="571500" indent="-571500" algn="l">
              <a:buClr>
                <a:srgbClr val="2C8497"/>
              </a:buClr>
              <a:buSzPct val="100000"/>
              <a:buFont typeface="Arial"/>
              <a:buChar char="•"/>
              <a:defRPr sz="4000">
                <a:latin typeface="Calibri"/>
                <a:ea typeface="Calibri"/>
                <a:cs typeface="Calibri"/>
                <a:sym typeface="Calibri"/>
              </a:defRPr>
            </a:pPr>
            <a:r>
              <a:rPr dirty="0"/>
              <a:t>Reluctant to stick to a plan and come to closure</a:t>
            </a:r>
          </a:p>
          <a:p>
            <a:pPr marL="571500" indent="-571500" algn="l">
              <a:buClr>
                <a:srgbClr val="2C8497"/>
              </a:buClr>
              <a:buSzPct val="100000"/>
              <a:buFont typeface="Arial"/>
              <a:buChar char="•"/>
              <a:defRPr sz="4000">
                <a:latin typeface="Calibri"/>
                <a:ea typeface="Calibri"/>
                <a:cs typeface="Calibri"/>
                <a:sym typeface="Calibri"/>
              </a:defRPr>
            </a:pPr>
            <a:r>
              <a:rPr dirty="0"/>
              <a:t>Easily bored with routine and predictability</a:t>
            </a:r>
          </a:p>
          <a:p>
            <a:pPr marL="571500" indent="-571500" algn="l">
              <a:buClr>
                <a:srgbClr val="2C8497"/>
              </a:buClr>
              <a:buSzPct val="100000"/>
              <a:buFont typeface="Arial"/>
              <a:buChar char="•"/>
              <a:defRPr sz="4000">
                <a:latin typeface="Calibri"/>
                <a:ea typeface="Calibri"/>
                <a:cs typeface="Calibri"/>
                <a:sym typeface="Calibri"/>
              </a:defRPr>
            </a:pPr>
            <a:r>
              <a:rPr dirty="0"/>
              <a:t>Unwilling or unable to              or keep commitments   </a:t>
            </a:r>
          </a:p>
        </p:txBody>
      </p:sp>
      <p:pic>
        <p:nvPicPr>
          <p:cNvPr id="871" name="Picture 2" descr="Picture 2"/>
          <p:cNvPicPr>
            <a:picLocks noChangeAspect="1"/>
          </p:cNvPicPr>
          <p:nvPr/>
        </p:nvPicPr>
        <p:blipFill>
          <a:blip r:embed="rId2">
            <a:extLst/>
          </a:blip>
          <a:stretch>
            <a:fillRect/>
          </a:stretch>
        </p:blipFill>
        <p:spPr>
          <a:xfrm>
            <a:off x="-292769" y="2661332"/>
            <a:ext cx="6785917" cy="583905"/>
          </a:xfrm>
          <a:prstGeom prst="rect">
            <a:avLst/>
          </a:prstGeom>
          <a:ln w="12700">
            <a:miter lim="400000"/>
          </a:ln>
        </p:spPr>
      </p:pic>
      <p:grpSp>
        <p:nvGrpSpPr>
          <p:cNvPr id="874" name="Group 15"/>
          <p:cNvGrpSpPr/>
          <p:nvPr/>
        </p:nvGrpSpPr>
        <p:grpSpPr>
          <a:xfrm>
            <a:off x="5931554" y="1085255"/>
            <a:ext cx="4223793" cy="3142229"/>
            <a:chOff x="0" y="0"/>
            <a:chExt cx="4223791" cy="3142227"/>
          </a:xfrm>
        </p:grpSpPr>
        <p:sp>
          <p:nvSpPr>
            <p:cNvPr id="872" name="Explosion 2 16"/>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873" name="TextBox 17"/>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869"/>
                                        </p:tgtEl>
                                        <p:attrNameLst>
                                          <p:attrName>style.visibility</p:attrName>
                                        </p:attrNameLst>
                                      </p:cBhvr>
                                      <p:to>
                                        <p:strVal val="visible"/>
                                      </p:to>
                                    </p:set>
                                    <p:animEffect transition="in" filter="dissolve">
                                      <p:cBhvr>
                                        <p:cTn id="7" dur="500"/>
                                        <p:tgtEl>
                                          <p:spTgt spid="869"/>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874"/>
                                        </p:tgtEl>
                                        <p:attrNameLst>
                                          <p:attrName>style.visibility</p:attrName>
                                        </p:attrNameLst>
                                      </p:cBhvr>
                                      <p:to>
                                        <p:strVal val="visible"/>
                                      </p:to>
                                    </p:set>
                                    <p:animEffect transition="in" filter="wipe(left)">
                                      <p:cBhvr>
                                        <p:cTn id="11" dur="500"/>
                                        <p:tgtEl>
                                          <p:spTgt spid="874"/>
                                        </p:tgtEl>
                                      </p:cBhvr>
                                    </p:animEffect>
                                  </p:childTnLst>
                                </p:cTn>
                              </p:par>
                            </p:childTnLst>
                          </p:cTn>
                        </p:par>
                        <p:par>
                          <p:cTn id="12" fill="hold">
                            <p:stCondLst>
                              <p:cond delay="1000"/>
                            </p:stCondLst>
                            <p:childTnLst>
                              <p:par>
                                <p:cTn id="13" presetID="22" presetClass="entr" presetSubtype="1" fill="hold" grpId="3" nodeType="afterEffect">
                                  <p:stCondLst>
                                    <p:cond delay="0"/>
                                  </p:stCondLst>
                                  <p:iterate>
                                    <p:tmAbs val="0"/>
                                  </p:iterate>
                                  <p:childTnLst>
                                    <p:set>
                                      <p:cBhvr>
                                        <p:cTn id="14" fill="hold"/>
                                        <p:tgtEl>
                                          <p:spTgt spid="868"/>
                                        </p:tgtEl>
                                        <p:attrNameLst>
                                          <p:attrName>style.visibility</p:attrName>
                                        </p:attrNameLst>
                                      </p:cBhvr>
                                      <p:to>
                                        <p:strVal val="visible"/>
                                      </p:to>
                                    </p:set>
                                    <p:animEffect transition="in" filter="wipe(up)">
                                      <p:cBhvr>
                                        <p:cTn id="15" dur="500"/>
                                        <p:tgtEl>
                                          <p:spTgt spid="8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4" nodeType="clickEffect">
                                  <p:stCondLst>
                                    <p:cond delay="0"/>
                                  </p:stCondLst>
                                  <p:iterate>
                                    <p:tmAbs val="0"/>
                                  </p:iterate>
                                  <p:childTnLst>
                                    <p:set>
                                      <p:cBhvr>
                                        <p:cTn id="19" fill="hold"/>
                                        <p:tgtEl>
                                          <p:spTgt spid="870">
                                            <p:bg/>
                                          </p:spTgt>
                                        </p:tgtEl>
                                        <p:attrNameLst>
                                          <p:attrName>style.visibility</p:attrName>
                                        </p:attrNameLst>
                                      </p:cBhvr>
                                      <p:to>
                                        <p:strVal val="visible"/>
                                      </p:to>
                                    </p:set>
                                    <p:animEffect transition="in" filter="wipe(up)">
                                      <p:cBhvr>
                                        <p:cTn id="20" dur="500"/>
                                        <p:tgtEl>
                                          <p:spTgt spid="870">
                                            <p:bg/>
                                          </p:spTgt>
                                        </p:tgtEl>
                                      </p:cBhvr>
                                    </p:animEffect>
                                  </p:childTnLst>
                                </p:cTn>
                              </p:par>
                              <p:par>
                                <p:cTn id="21" presetID="22" presetClass="entr" presetSubtype="1" fill="hold" grpId="4" nodeType="withEffect">
                                  <p:stCondLst>
                                    <p:cond delay="0"/>
                                  </p:stCondLst>
                                  <p:iterate>
                                    <p:tmAbs val="0"/>
                                  </p:iterate>
                                  <p:childTnLst>
                                    <p:set>
                                      <p:cBhvr>
                                        <p:cTn id="22" fill="hold"/>
                                        <p:tgtEl>
                                          <p:spTgt spid="870">
                                            <p:txEl>
                                              <p:pRg st="0" end="0"/>
                                            </p:txEl>
                                          </p:spTgt>
                                        </p:tgtEl>
                                        <p:attrNameLst>
                                          <p:attrName>style.visibility</p:attrName>
                                        </p:attrNameLst>
                                      </p:cBhvr>
                                      <p:to>
                                        <p:strVal val="visible"/>
                                      </p:to>
                                    </p:set>
                                    <p:animEffect transition="in" filter="wipe(up)">
                                      <p:cBhvr>
                                        <p:cTn id="23" dur="500"/>
                                        <p:tgtEl>
                                          <p:spTgt spid="870">
                                            <p:txEl>
                                              <p:pRg st="0" end="0"/>
                                            </p:txEl>
                                          </p:spTgt>
                                        </p:tgtEl>
                                      </p:cBhvr>
                                    </p:animEffect>
                                  </p:childTnLst>
                                </p:cTn>
                              </p:par>
                            </p:childTnLst>
                          </p:cTn>
                        </p:par>
                        <p:par>
                          <p:cTn id="24" fill="hold">
                            <p:stCondLst>
                              <p:cond delay="500"/>
                            </p:stCondLst>
                            <p:childTnLst>
                              <p:par>
                                <p:cTn id="25" presetID="22" presetClass="entr" presetSubtype="1" fill="hold" grpId="4" nodeType="afterEffect">
                                  <p:stCondLst>
                                    <p:cond delay="0"/>
                                  </p:stCondLst>
                                  <p:iterate>
                                    <p:tmAbs val="0"/>
                                  </p:iterate>
                                  <p:childTnLst>
                                    <p:set>
                                      <p:cBhvr>
                                        <p:cTn id="26" fill="hold"/>
                                        <p:tgtEl>
                                          <p:spTgt spid="870">
                                            <p:txEl>
                                              <p:pRg st="1" end="1"/>
                                            </p:txEl>
                                          </p:spTgt>
                                        </p:tgtEl>
                                        <p:attrNameLst>
                                          <p:attrName>style.visibility</p:attrName>
                                        </p:attrNameLst>
                                      </p:cBhvr>
                                      <p:to>
                                        <p:strVal val="visible"/>
                                      </p:to>
                                    </p:set>
                                    <p:animEffect transition="in" filter="wipe(up)">
                                      <p:cBhvr>
                                        <p:cTn id="27" dur="500"/>
                                        <p:tgtEl>
                                          <p:spTgt spid="870">
                                            <p:txEl>
                                              <p:pRg st="1" end="1"/>
                                            </p:txEl>
                                          </p:spTgt>
                                        </p:tgtEl>
                                      </p:cBhvr>
                                    </p:animEffect>
                                  </p:childTnLst>
                                </p:cTn>
                              </p:par>
                            </p:childTnLst>
                          </p:cTn>
                        </p:par>
                        <p:par>
                          <p:cTn id="28" fill="hold">
                            <p:stCondLst>
                              <p:cond delay="1000"/>
                            </p:stCondLst>
                            <p:childTnLst>
                              <p:par>
                                <p:cTn id="29" presetID="22" presetClass="entr" presetSubtype="1" fill="hold" grpId="4" nodeType="afterEffect">
                                  <p:stCondLst>
                                    <p:cond delay="0"/>
                                  </p:stCondLst>
                                  <p:iterate>
                                    <p:tmAbs val="0"/>
                                  </p:iterate>
                                  <p:childTnLst>
                                    <p:set>
                                      <p:cBhvr>
                                        <p:cTn id="30" fill="hold"/>
                                        <p:tgtEl>
                                          <p:spTgt spid="870">
                                            <p:txEl>
                                              <p:pRg st="2" end="2"/>
                                            </p:txEl>
                                          </p:spTgt>
                                        </p:tgtEl>
                                        <p:attrNameLst>
                                          <p:attrName>style.visibility</p:attrName>
                                        </p:attrNameLst>
                                      </p:cBhvr>
                                      <p:to>
                                        <p:strVal val="visible"/>
                                      </p:to>
                                    </p:set>
                                    <p:animEffect transition="in" filter="wipe(up)">
                                      <p:cBhvr>
                                        <p:cTn id="31" dur="500"/>
                                        <p:tgtEl>
                                          <p:spTgt spid="870">
                                            <p:txEl>
                                              <p:pRg st="2" end="2"/>
                                            </p:txEl>
                                          </p:spTgt>
                                        </p:tgtEl>
                                      </p:cBhvr>
                                    </p:animEffect>
                                  </p:childTnLst>
                                </p:cTn>
                              </p:par>
                            </p:childTnLst>
                          </p:cTn>
                        </p:par>
                        <p:par>
                          <p:cTn id="32" fill="hold">
                            <p:stCondLst>
                              <p:cond delay="1500"/>
                            </p:stCondLst>
                            <p:childTnLst>
                              <p:par>
                                <p:cTn id="33" presetID="22" presetClass="entr" presetSubtype="1" fill="hold" grpId="4" nodeType="afterEffect">
                                  <p:stCondLst>
                                    <p:cond delay="0"/>
                                  </p:stCondLst>
                                  <p:iterate>
                                    <p:tmAbs val="0"/>
                                  </p:iterate>
                                  <p:childTnLst>
                                    <p:set>
                                      <p:cBhvr>
                                        <p:cTn id="34" fill="hold"/>
                                        <p:tgtEl>
                                          <p:spTgt spid="870">
                                            <p:txEl>
                                              <p:pRg st="3" end="3"/>
                                            </p:txEl>
                                          </p:spTgt>
                                        </p:tgtEl>
                                        <p:attrNameLst>
                                          <p:attrName>style.visibility</p:attrName>
                                        </p:attrNameLst>
                                      </p:cBhvr>
                                      <p:to>
                                        <p:strVal val="visible"/>
                                      </p:to>
                                    </p:set>
                                    <p:animEffect transition="in" filter="wipe(up)">
                                      <p:cBhvr>
                                        <p:cTn id="35" dur="500"/>
                                        <p:tgtEl>
                                          <p:spTgt spid="8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 grpId="3" animBg="1" advAuto="0"/>
      <p:bldP spid="869" grpId="1" animBg="1" advAuto="0"/>
      <p:bldP spid="870" grpId="4" build="p" bldLvl="5" animBg="1" advAuto="0"/>
      <p:bldP spid="874" grpId="2" animBg="1" advAuto="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Content Placeholder 4"/>
          <p:cNvSpPr txBox="1">
            <a:spLocks noGrp="1"/>
          </p:cNvSpPr>
          <p:nvPr>
            <p:ph type="body" idx="4294967295"/>
          </p:nvPr>
        </p:nvSpPr>
        <p:spPr>
          <a:xfrm>
            <a:off x="322803" y="2819726"/>
            <a:ext cx="12528098" cy="6481765"/>
          </a:xfrm>
          <a:prstGeom prst="rect">
            <a:avLst/>
          </a:prstGeom>
        </p:spPr>
        <p:txBody>
          <a:bodyPr>
            <a:normAutofit/>
          </a:bodyPr>
          <a:lstStyle>
            <a:lvl1pPr marL="0" indent="0">
              <a:buSzTx/>
              <a:buNone/>
              <a:defRPr sz="4800"/>
            </a:lvl1pPr>
          </a:lstStyle>
          <a:p>
            <a:r>
              <a:rPr dirty="0"/>
              <a:t>your ability and tendency to adjust your emotions, thoughts, and behavior to changing situations and conditions, to adapt—to take in new data and change your mind or approach</a:t>
            </a:r>
          </a:p>
        </p:txBody>
      </p:sp>
      <p:sp>
        <p:nvSpPr>
          <p:cNvPr id="877"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Flexibility</a:t>
            </a:r>
          </a:p>
        </p:txBody>
      </p:sp>
      <p:sp>
        <p:nvSpPr>
          <p:cNvPr id="878"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a:t>
            </a:r>
          </a:p>
        </p:txBody>
      </p:sp>
      <p:sp>
        <p:nvSpPr>
          <p:cNvPr id="879" name="TextBox 4"/>
          <p:cNvSpPr txBox="1"/>
          <p:nvPr/>
        </p:nvSpPr>
        <p:spPr>
          <a:xfrm>
            <a:off x="7039433" y="6500198"/>
            <a:ext cx="3599546" cy="2527301"/>
          </a:xfrm>
          <a:prstGeom prst="rect">
            <a:avLst/>
          </a:prstGeom>
          <a:ln w="12700">
            <a:solidFill>
              <a:srgbClr val="2C8497"/>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2C8497"/>
                </a:solidFill>
              </a:rPr>
              <a:t>Flexibility</a:t>
            </a:r>
            <a:r>
              <a:rPr>
                <a:solidFill>
                  <a:srgbClr val="899F49"/>
                </a:solidFill>
              </a:rPr>
              <a:t> </a:t>
            </a:r>
            <a:r>
              <a:t>on the front flap of your </a:t>
            </a:r>
            <a:r>
              <a:rPr i="1"/>
              <a:t>EQ Workbook</a:t>
            </a:r>
          </a:p>
        </p:txBody>
      </p:sp>
      <p:sp>
        <p:nvSpPr>
          <p:cNvPr id="880" name="Left Arrow 7"/>
          <p:cNvSpPr/>
          <p:nvPr/>
        </p:nvSpPr>
        <p:spPr>
          <a:xfrm>
            <a:off x="6429833" y="7344220"/>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881" name="Picture 1" descr="Picture 1"/>
          <p:cNvPicPr>
            <a:picLocks noChangeAspect="1"/>
          </p:cNvPicPr>
          <p:nvPr/>
        </p:nvPicPr>
        <p:blipFill>
          <a:blip r:embed="rId2">
            <a:extLst/>
          </a:blip>
          <a:stretch>
            <a:fillRect/>
          </a:stretch>
        </p:blipFill>
        <p:spPr>
          <a:xfrm>
            <a:off x="407946" y="6626724"/>
            <a:ext cx="6026462" cy="238137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876"/>
                                        </p:tgtEl>
                                        <p:attrNameLst>
                                          <p:attrName>style.opacity</p:attrName>
                                        </p:attrNameLst>
                                      </p:cBhvr>
                                      <p:to>
                                        <p:strVal val="0.50"/>
                                      </p:to>
                                    </p:set>
                                    <p:animEffect filter="image" prLst="opacity: 0.50; ">
                                      <p:cBhvr>
                                        <p:cTn id="7" dur="indefinite" fill="hold"/>
                                        <p:tgtEl>
                                          <p:spTgt spid="876"/>
                                        </p:tgtEl>
                                      </p:cBhvr>
                                    </p:animEffect>
                                  </p:childTnLst>
                                </p:cTn>
                              </p:par>
                              <p:par>
                                <p:cTn id="8" presetID="22" presetClass="entr" presetSubtype="8" fill="hold" grpId="2" nodeType="withEffect">
                                  <p:stCondLst>
                                    <p:cond delay="0"/>
                                  </p:stCondLst>
                                  <p:iterate>
                                    <p:tmAbs val="0"/>
                                  </p:iterate>
                                  <p:childTnLst>
                                    <p:set>
                                      <p:cBhvr>
                                        <p:cTn id="9" fill="hold"/>
                                        <p:tgtEl>
                                          <p:spTgt spid="881"/>
                                        </p:tgtEl>
                                        <p:attrNameLst>
                                          <p:attrName>style.visibility</p:attrName>
                                        </p:attrNameLst>
                                      </p:cBhvr>
                                      <p:to>
                                        <p:strVal val="visible"/>
                                      </p:to>
                                    </p:set>
                                    <p:animEffect transition="in" filter="wipe(left)">
                                      <p:cBhvr>
                                        <p:cTn id="10" dur="500"/>
                                        <p:tgtEl>
                                          <p:spTgt spid="881"/>
                                        </p:tgtEl>
                                      </p:cBhvr>
                                    </p:animEffect>
                                  </p:childTnLst>
                                </p:cTn>
                              </p:par>
                              <p:par>
                                <p:cTn id="11" presetID="22" presetClass="entr" presetSubtype="8" fill="hold" grpId="3" nodeType="withEffect">
                                  <p:stCondLst>
                                    <p:cond delay="0"/>
                                  </p:stCondLst>
                                  <p:iterate>
                                    <p:tmAbs val="0"/>
                                  </p:iterate>
                                  <p:childTnLst>
                                    <p:set>
                                      <p:cBhvr>
                                        <p:cTn id="12" fill="hold"/>
                                        <p:tgtEl>
                                          <p:spTgt spid="879"/>
                                        </p:tgtEl>
                                        <p:attrNameLst>
                                          <p:attrName>style.visibility</p:attrName>
                                        </p:attrNameLst>
                                      </p:cBhvr>
                                      <p:to>
                                        <p:strVal val="visible"/>
                                      </p:to>
                                    </p:set>
                                    <p:animEffect transition="in" filter="wipe(left)">
                                      <p:cBhvr>
                                        <p:cTn id="13" dur="500"/>
                                        <p:tgtEl>
                                          <p:spTgt spid="879"/>
                                        </p:tgtEl>
                                      </p:cBhvr>
                                    </p:animEffect>
                                  </p:childTnLst>
                                </p:cTn>
                              </p:par>
                              <p:par>
                                <p:cTn id="14" presetID="22" presetClass="entr" presetSubtype="2" fill="hold" grpId="4" nodeType="withEffect">
                                  <p:stCondLst>
                                    <p:cond delay="0"/>
                                  </p:stCondLst>
                                  <p:iterate>
                                    <p:tmAbs val="0"/>
                                  </p:iterate>
                                  <p:childTnLst>
                                    <p:set>
                                      <p:cBhvr>
                                        <p:cTn id="15" fill="hold"/>
                                        <p:tgtEl>
                                          <p:spTgt spid="880"/>
                                        </p:tgtEl>
                                        <p:attrNameLst>
                                          <p:attrName>style.visibility</p:attrName>
                                        </p:attrNameLst>
                                      </p:cBhvr>
                                      <p:to>
                                        <p:strVal val="visible"/>
                                      </p:to>
                                    </p:set>
                                    <p:animEffect transition="in" filter="wipe(right)">
                                      <p:cBhvr>
                                        <p:cTn id="16" dur="500"/>
                                        <p:tgtEl>
                                          <p:spTgt spid="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 grpId="1" animBg="1" advAuto="0"/>
      <p:bldP spid="879" grpId="3" animBg="1" advAuto="0"/>
      <p:bldP spid="880" grpId="4" animBg="1" advAuto="0"/>
      <p:bldP spid="881" grpId="2" animBg="1" advAuto="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Content Placeholder 4"/>
          <p:cNvSpPr txBox="1">
            <a:spLocks noGrp="1"/>
          </p:cNvSpPr>
          <p:nvPr>
            <p:ph type="body" idx="4294967295"/>
          </p:nvPr>
        </p:nvSpPr>
        <p:spPr>
          <a:xfrm>
            <a:off x="238351" y="2872204"/>
            <a:ext cx="12528098" cy="6481765"/>
          </a:xfrm>
          <a:prstGeom prst="rect">
            <a:avLst/>
          </a:prstGeom>
        </p:spPr>
        <p:txBody>
          <a:bodyPr>
            <a:normAutofit/>
          </a:bodyPr>
          <a:lstStyle>
            <a:lvl1pPr marL="0" indent="0">
              <a:buSzTx/>
              <a:buNone/>
              <a:defRPr sz="4800"/>
            </a:lvl1pPr>
          </a:lstStyle>
          <a:p>
            <a:r>
              <a:rPr dirty="0"/>
              <a:t>your ability and tendency to adjust your emotions, thoughts, and behavior to changing situations and conditions, to adapt—to take in new data and change your mind or approach</a:t>
            </a:r>
          </a:p>
        </p:txBody>
      </p:sp>
      <p:sp>
        <p:nvSpPr>
          <p:cNvPr id="884"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Flexibility</a:t>
            </a:r>
          </a:p>
        </p:txBody>
      </p:sp>
      <p:sp>
        <p:nvSpPr>
          <p:cNvPr id="885"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31</a:t>
            </a:r>
          </a:p>
        </p:txBody>
      </p:sp>
      <p:sp>
        <p:nvSpPr>
          <p:cNvPr id="886" name="TextBox 4"/>
          <p:cNvSpPr txBox="1"/>
          <p:nvPr/>
        </p:nvSpPr>
        <p:spPr>
          <a:xfrm>
            <a:off x="1175654" y="7063833"/>
            <a:ext cx="8955318" cy="1079501"/>
          </a:xfrm>
          <a:prstGeom prst="rect">
            <a:avLst/>
          </a:prstGeom>
          <a:ln w="12700">
            <a:solidFill>
              <a:srgbClr val="2C8497"/>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2C8497"/>
                </a:solidFill>
              </a:defRPr>
            </a:lvl1pPr>
          </a:lstStyle>
          <a:p>
            <a:r>
              <a:rPr dirty="0"/>
              <a:t>What exercises, practices, or behaviors could activate and strengthen </a:t>
            </a:r>
            <a:r>
              <a:rPr b="1" dirty="0"/>
              <a:t>Flexibility</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886"/>
                                        </p:tgtEl>
                                        <p:attrNameLst>
                                          <p:attrName>style.visibility</p:attrName>
                                        </p:attrNameLst>
                                      </p:cBhvr>
                                      <p:to>
                                        <p:strVal val="visible"/>
                                      </p:to>
                                    </p:set>
                                    <p:animEffect transition="in" filter="wipe(left)">
                                      <p:cBhvr>
                                        <p:cTn id="7" dur="500"/>
                                        <p:tgtEl>
                                          <p:spTgt spid="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 grpId="1" animBg="1" advAuto="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Content Placeholder 4"/>
          <p:cNvSpPr txBox="1">
            <a:spLocks noGrp="1"/>
          </p:cNvSpPr>
          <p:nvPr>
            <p:ph type="body" idx="4294967295"/>
          </p:nvPr>
        </p:nvSpPr>
        <p:spPr>
          <a:xfrm>
            <a:off x="374737" y="2923499"/>
            <a:ext cx="12528098" cy="6481765"/>
          </a:xfrm>
          <a:prstGeom prst="rect">
            <a:avLst/>
          </a:prstGeom>
        </p:spPr>
        <p:txBody>
          <a:bodyPr>
            <a:normAutofit/>
          </a:bodyPr>
          <a:lstStyle>
            <a:lvl1pPr marL="0" indent="0">
              <a:buSzTx/>
              <a:buNone/>
              <a:defRPr sz="4800"/>
            </a:lvl1pPr>
          </a:lstStyle>
          <a:p>
            <a:r>
              <a:t>the ability to function well in the midst of challenging and stressful situations—to shoulder stress without getting overwhelmed</a:t>
            </a:r>
          </a:p>
        </p:txBody>
      </p:sp>
      <p:sp>
        <p:nvSpPr>
          <p:cNvPr id="889"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Stress Tolerance</a:t>
            </a:r>
          </a:p>
        </p:txBody>
      </p:sp>
      <p:sp>
        <p:nvSpPr>
          <p:cNvPr id="890"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32</a:t>
            </a: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Stress Tolerance</a:t>
            </a:r>
          </a:p>
        </p:txBody>
      </p:sp>
      <p:sp>
        <p:nvSpPr>
          <p:cNvPr id="893"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2C8497"/>
              </a:buClr>
              <a:buSzPct val="100000"/>
              <a:buFont typeface="Arial"/>
              <a:buChar char="•"/>
              <a:defRPr>
                <a:latin typeface="Calibri"/>
                <a:ea typeface="Calibri"/>
                <a:cs typeface="Calibri"/>
                <a:sym typeface="Calibri"/>
              </a:defRPr>
            </a:pPr>
            <a:r>
              <a:t>Stressed, anxious or agitated</a:t>
            </a:r>
          </a:p>
          <a:p>
            <a:pPr marL="809625" lvl="2" indent="-571500" algn="l">
              <a:buClr>
                <a:srgbClr val="2C8497"/>
              </a:buClr>
              <a:buSzPct val="100000"/>
              <a:buFont typeface="Arial"/>
              <a:buChar char="•"/>
              <a:defRPr>
                <a:latin typeface="Calibri"/>
                <a:ea typeface="Calibri"/>
                <a:cs typeface="Calibri"/>
                <a:sym typeface="Calibri"/>
              </a:defRPr>
            </a:pPr>
            <a:r>
              <a:t>Procrastinating—delaying decisions due to fear or trepidation</a:t>
            </a:r>
          </a:p>
          <a:p>
            <a:pPr marL="809625" lvl="2" indent="-571500" algn="l">
              <a:buClr>
                <a:srgbClr val="2C8497"/>
              </a:buClr>
              <a:buSzPct val="100000"/>
              <a:buFont typeface="Arial"/>
              <a:buChar char="•"/>
              <a:defRPr>
                <a:latin typeface="Calibri"/>
                <a:ea typeface="Calibri"/>
                <a:cs typeface="Calibri"/>
                <a:sym typeface="Calibri"/>
              </a:defRPr>
            </a:pPr>
            <a:r>
              <a:t>Hopeless, giving up too quickly or easily</a:t>
            </a:r>
          </a:p>
        </p:txBody>
      </p:sp>
      <p:sp>
        <p:nvSpPr>
          <p:cNvPr id="894"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895" name="Picture 1" descr="Picture 1"/>
          <p:cNvPicPr>
            <a:picLocks noChangeAspect="1"/>
          </p:cNvPicPr>
          <p:nvPr/>
        </p:nvPicPr>
        <p:blipFill>
          <a:blip r:embed="rId2">
            <a:extLst/>
          </a:blip>
          <a:stretch>
            <a:fillRect/>
          </a:stretch>
        </p:blipFill>
        <p:spPr>
          <a:xfrm>
            <a:off x="-49348" y="2671491"/>
            <a:ext cx="13102543" cy="534252"/>
          </a:xfrm>
          <a:prstGeom prst="rect">
            <a:avLst/>
          </a:prstGeom>
          <a:ln w="12700">
            <a:miter lim="400000"/>
          </a:ln>
        </p:spPr>
      </p:pic>
      <p:sp>
        <p:nvSpPr>
          <p:cNvPr id="896"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32</a:t>
            </a:r>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Stress Tolerance</a:t>
            </a:r>
          </a:p>
        </p:txBody>
      </p:sp>
      <p:sp>
        <p:nvSpPr>
          <p:cNvPr id="899"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2C8497"/>
              </a:buClr>
              <a:buSzPct val="100000"/>
              <a:buFont typeface="Arial"/>
              <a:buChar char="•"/>
              <a:defRPr>
                <a:latin typeface="Calibri"/>
                <a:ea typeface="Calibri"/>
                <a:cs typeface="Calibri"/>
                <a:sym typeface="Calibri"/>
              </a:defRPr>
            </a:pPr>
            <a:r>
              <a:t>Stressed, anxious or agitated</a:t>
            </a:r>
          </a:p>
          <a:p>
            <a:pPr marL="809625" lvl="2" indent="-571500" algn="l">
              <a:buClr>
                <a:srgbClr val="2C8497"/>
              </a:buClr>
              <a:buSzPct val="100000"/>
              <a:buFont typeface="Arial"/>
              <a:buChar char="•"/>
              <a:defRPr>
                <a:latin typeface="Calibri"/>
                <a:ea typeface="Calibri"/>
                <a:cs typeface="Calibri"/>
                <a:sym typeface="Calibri"/>
              </a:defRPr>
            </a:pPr>
            <a:r>
              <a:t>Procrastinating—delaying decisions due to fear or trepidation</a:t>
            </a:r>
          </a:p>
          <a:p>
            <a:pPr marL="809625" lvl="2" indent="-571500" algn="l">
              <a:buClr>
                <a:srgbClr val="2C8497"/>
              </a:buClr>
              <a:buSzPct val="100000"/>
              <a:buFont typeface="Arial"/>
              <a:buChar char="•"/>
              <a:defRPr>
                <a:latin typeface="Calibri"/>
                <a:ea typeface="Calibri"/>
                <a:cs typeface="Calibri"/>
                <a:sym typeface="Calibri"/>
              </a:defRPr>
            </a:pPr>
            <a:r>
              <a:t>Hopeless, giving up too quickly or easily</a:t>
            </a:r>
          </a:p>
        </p:txBody>
      </p:sp>
      <p:sp>
        <p:nvSpPr>
          <p:cNvPr id="900" name="Content Placeholder 4"/>
          <p:cNvSpPr txBox="1"/>
          <p:nvPr/>
        </p:nvSpPr>
        <p:spPr>
          <a:xfrm>
            <a:off x="4748010" y="4174668"/>
            <a:ext cx="3686542" cy="508857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Are able  adequately to manage life’s stressors much of the time, sometimes letting fear or anxiety get the better of your efforts</a:t>
            </a:r>
          </a:p>
        </p:txBody>
      </p:sp>
      <p:sp>
        <p:nvSpPr>
          <p:cNvPr id="901"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902"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903" name="Picture 1" descr="Picture 1"/>
          <p:cNvPicPr>
            <a:picLocks noChangeAspect="1"/>
          </p:cNvPicPr>
          <p:nvPr/>
        </p:nvPicPr>
        <p:blipFill>
          <a:blip r:embed="rId2">
            <a:extLst/>
          </a:blip>
          <a:stretch>
            <a:fillRect/>
          </a:stretch>
        </p:blipFill>
        <p:spPr>
          <a:xfrm>
            <a:off x="-49348" y="2671491"/>
            <a:ext cx="13102543" cy="534252"/>
          </a:xfrm>
          <a:prstGeom prst="rect">
            <a:avLst/>
          </a:prstGeom>
          <a:ln w="12700">
            <a:miter lim="400000"/>
          </a:ln>
        </p:spPr>
      </p:pic>
      <p:sp>
        <p:nvSpPr>
          <p:cNvPr id="904"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902"/>
                                        </p:tgtEl>
                                        <p:attrNameLst>
                                          <p:attrName>style.opacity</p:attrName>
                                        </p:attrNameLst>
                                      </p:cBhvr>
                                      <p:to>
                                        <p:strVal val="0.50"/>
                                      </p:to>
                                    </p:set>
                                    <p:animEffect filter="image" prLst="opacity: 0.50; ">
                                      <p:cBhvr>
                                        <p:cTn id="7" dur="indefinite" fill="hold"/>
                                        <p:tgtEl>
                                          <p:spTgt spid="902"/>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899"/>
                                        </p:tgtEl>
                                        <p:attrNameLst>
                                          <p:attrName>style.opacity</p:attrName>
                                        </p:attrNameLst>
                                      </p:cBhvr>
                                      <p:to>
                                        <p:strVal val="0.50"/>
                                      </p:to>
                                    </p:set>
                                    <p:animEffect filter="image" prLst="opacity: 0.50; ">
                                      <p:cBhvr>
                                        <p:cTn id="11" dur="indefinite" fill="hold"/>
                                        <p:tgtEl>
                                          <p:spTgt spid="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 grpId="2" animBg="1" advAuto="0"/>
      <p:bldP spid="902" grpId="1" animBg="1" advAuto="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Stress Tolerance</a:t>
            </a:r>
          </a:p>
        </p:txBody>
      </p:sp>
      <p:sp>
        <p:nvSpPr>
          <p:cNvPr id="907"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2C8497"/>
              </a:buClr>
              <a:buSzPct val="100000"/>
              <a:buFont typeface="Arial"/>
              <a:buChar char="•"/>
              <a:defRPr>
                <a:latin typeface="Calibri"/>
                <a:ea typeface="Calibri"/>
                <a:cs typeface="Calibri"/>
                <a:sym typeface="Calibri"/>
              </a:defRPr>
            </a:pPr>
            <a:r>
              <a:t>Stressed, anxious or agitated</a:t>
            </a:r>
          </a:p>
          <a:p>
            <a:pPr marL="809625" lvl="2" indent="-571500" algn="l">
              <a:buClr>
                <a:srgbClr val="2C8497"/>
              </a:buClr>
              <a:buSzPct val="100000"/>
              <a:buFont typeface="Arial"/>
              <a:buChar char="•"/>
              <a:defRPr>
                <a:latin typeface="Calibri"/>
                <a:ea typeface="Calibri"/>
                <a:cs typeface="Calibri"/>
                <a:sym typeface="Calibri"/>
              </a:defRPr>
            </a:pPr>
            <a:r>
              <a:t>Procrastinating—delaying decisions due to fear or trepidation</a:t>
            </a:r>
          </a:p>
          <a:p>
            <a:pPr marL="809625" lvl="2" indent="-571500" algn="l">
              <a:buClr>
                <a:srgbClr val="2C8497"/>
              </a:buClr>
              <a:buSzPct val="100000"/>
              <a:buFont typeface="Arial"/>
              <a:buChar char="•"/>
              <a:defRPr>
                <a:latin typeface="Calibri"/>
                <a:ea typeface="Calibri"/>
                <a:cs typeface="Calibri"/>
                <a:sym typeface="Calibri"/>
              </a:defRPr>
            </a:pPr>
            <a:r>
              <a:t>Hopeless, giving up too quickly or easily</a:t>
            </a:r>
          </a:p>
        </p:txBody>
      </p:sp>
      <p:sp>
        <p:nvSpPr>
          <p:cNvPr id="909" name="Content Placeholder 4"/>
          <p:cNvSpPr txBox="1"/>
          <p:nvPr/>
        </p:nvSpPr>
        <p:spPr>
          <a:xfrm>
            <a:off x="8434552" y="4174668"/>
            <a:ext cx="4075292"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2C8497"/>
                </a:solidFill>
              </a:defRPr>
            </a:lvl1pPr>
          </a:lstStyle>
          <a:p>
            <a:r>
              <a:rPr dirty="0"/>
              <a:t>An effective array of tools and approaches to alleviate and  shoulder stress and the self-confidence to </a:t>
            </a:r>
            <a:r>
              <a:rPr lang="en-US" dirty="0"/>
              <a:t>  </a:t>
            </a:r>
            <a:r>
              <a:rPr dirty="0"/>
              <a:t>solve    </a:t>
            </a:r>
            <a:r>
              <a:rPr lang="en-US" dirty="0"/>
              <a:t>      </a:t>
            </a:r>
            <a:r>
              <a:rPr dirty="0"/>
              <a:t>problems  </a:t>
            </a:r>
          </a:p>
        </p:txBody>
      </p:sp>
      <p:sp>
        <p:nvSpPr>
          <p:cNvPr id="910"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911" name="Content Placeholder 4"/>
          <p:cNvSpPr txBox="1"/>
          <p:nvPr/>
        </p:nvSpPr>
        <p:spPr>
          <a:xfrm>
            <a:off x="8518014" y="320445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912"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913" name="Picture 1" descr="Picture 1"/>
          <p:cNvPicPr>
            <a:picLocks noChangeAspect="1"/>
          </p:cNvPicPr>
          <p:nvPr/>
        </p:nvPicPr>
        <p:blipFill>
          <a:blip r:embed="rId2">
            <a:extLst/>
          </a:blip>
          <a:stretch>
            <a:fillRect/>
          </a:stretch>
        </p:blipFill>
        <p:spPr>
          <a:xfrm>
            <a:off x="-49348" y="2671491"/>
            <a:ext cx="13102543" cy="534252"/>
          </a:xfrm>
          <a:prstGeom prst="rect">
            <a:avLst/>
          </a:prstGeom>
          <a:ln w="12700">
            <a:miter lim="400000"/>
          </a:ln>
        </p:spPr>
      </p:pic>
      <p:sp>
        <p:nvSpPr>
          <p:cNvPr id="914"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32</a:t>
            </a:r>
          </a:p>
        </p:txBody>
      </p:sp>
      <p:sp>
        <p:nvSpPr>
          <p:cNvPr id="11" name="Content Placeholder 4"/>
          <p:cNvSpPr txBox="1"/>
          <p:nvPr/>
        </p:nvSpPr>
        <p:spPr>
          <a:xfrm>
            <a:off x="4748010" y="4174668"/>
            <a:ext cx="3686542" cy="508857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Are able  adequately to manage life’s stressors much of the time, sometimes letting fear or anxiety get the better of your efforts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912"/>
                                        </p:tgtEl>
                                        <p:attrNameLst>
                                          <p:attrName>style.opacity</p:attrName>
                                        </p:attrNameLst>
                                      </p:cBhvr>
                                      <p:to>
                                        <p:strVal val="0.50"/>
                                      </p:to>
                                    </p:set>
                                    <p:animEffect filter="image" prLst="opacity: 0.50; ">
                                      <p:cBhvr>
                                        <p:cTn id="7" dur="indefinite" fill="hold"/>
                                        <p:tgtEl>
                                          <p:spTgt spid="912"/>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910"/>
                                        </p:tgtEl>
                                        <p:attrNameLst>
                                          <p:attrName>style.opacity</p:attrName>
                                        </p:attrNameLst>
                                      </p:cBhvr>
                                      <p:to>
                                        <p:strVal val="0.50"/>
                                      </p:to>
                                    </p:set>
                                    <p:animEffect filter="image" prLst="opacity: 0.50; ">
                                      <p:cBhvr>
                                        <p:cTn id="11" dur="indefinite" fill="hold"/>
                                        <p:tgtEl>
                                          <p:spTgt spid="910"/>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907"/>
                                        </p:tgtEl>
                                        <p:attrNameLst>
                                          <p:attrName>style.opacity</p:attrName>
                                        </p:attrNameLst>
                                      </p:cBhvr>
                                      <p:to>
                                        <p:strVal val="0.50"/>
                                      </p:to>
                                    </p:set>
                                    <p:animEffect filter="image" prLst="opacity: 0.50; ">
                                      <p:cBhvr>
                                        <p:cTn id="15" dur="indefinite" fill="hold"/>
                                        <p:tgtEl>
                                          <p:spTgt spid="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3" animBg="1" advAuto="0"/>
      <p:bldP spid="910" grpId="2" animBg="1" advAuto="0"/>
      <p:bldP spid="912"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p:nvPr/>
        </p:nvSpPr>
        <p:spPr>
          <a:xfrm>
            <a:off x="95788"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Self-Regard</a:t>
            </a:r>
          </a:p>
        </p:txBody>
      </p:sp>
      <p:sp>
        <p:nvSpPr>
          <p:cNvPr id="169" name="TextBox 1"/>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170" name="Content Placeholder 4"/>
          <p:cNvSpPr txBox="1">
            <a:spLocks noGrp="1"/>
          </p:cNvSpPr>
          <p:nvPr>
            <p:ph type="body" sz="half" idx="4294967295"/>
          </p:nvPr>
        </p:nvSpPr>
        <p:spPr>
          <a:xfrm>
            <a:off x="735494" y="3061251"/>
            <a:ext cx="11630678" cy="3816627"/>
          </a:xfrm>
          <a:prstGeom prst="rect">
            <a:avLst/>
          </a:prstGeom>
        </p:spPr>
        <p:txBody>
          <a:bodyPr>
            <a:normAutofit/>
          </a:bodyPr>
          <a:lstStyle>
            <a:lvl1pPr marL="0" indent="0">
              <a:buSzTx/>
              <a:buNone/>
              <a:defRPr sz="4800"/>
            </a:lvl1pPr>
          </a:lstStyle>
          <a:p>
            <a:r>
              <a:rPr dirty="0"/>
              <a:t>the ability and the tendency for you— in full light of both your positive and negative qualities—to both like and have confidence in yourself</a:t>
            </a:r>
          </a:p>
        </p:txBody>
      </p:sp>
      <p:sp>
        <p:nvSpPr>
          <p:cNvPr id="171"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6 </a:t>
            </a: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Stress Tolerance</a:t>
            </a:r>
          </a:p>
        </p:txBody>
      </p:sp>
      <p:sp>
        <p:nvSpPr>
          <p:cNvPr id="917"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32</a:t>
            </a:r>
          </a:p>
        </p:txBody>
      </p:sp>
      <p:sp>
        <p:nvSpPr>
          <p:cNvPr id="918" name="Content Placeholder 4"/>
          <p:cNvSpPr txBox="1"/>
          <p:nvPr/>
        </p:nvSpPr>
        <p:spPr>
          <a:xfrm>
            <a:off x="9333186" y="2874011"/>
            <a:ext cx="3543572" cy="16804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2C8497"/>
                </a:solidFill>
              </a:rPr>
              <a:t>Stress Tolerance</a:t>
            </a:r>
            <a:r>
              <a:rPr sz="3440" dirty="0">
                <a:solidFill>
                  <a:srgbClr val="BC5E00"/>
                </a:solidFill>
              </a:rPr>
              <a:t> </a:t>
            </a:r>
            <a:r>
              <a:rPr sz="3440" dirty="0"/>
              <a:t>can be or look/sound:</a:t>
            </a:r>
          </a:p>
        </p:txBody>
      </p:sp>
      <p:sp>
        <p:nvSpPr>
          <p:cNvPr id="919" name="Content Placeholder 4"/>
          <p:cNvSpPr txBox="1"/>
          <p:nvPr/>
        </p:nvSpPr>
        <p:spPr>
          <a:xfrm>
            <a:off x="380589" y="3684165"/>
            <a:ext cx="3886612" cy="45345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2C8497"/>
                </a:solidFill>
              </a:defRPr>
            </a:lvl1pPr>
          </a:lstStyle>
          <a:p>
            <a:r>
              <a:rPr dirty="0"/>
              <a:t>An effective array of tools and approaches to alleviate and  shoulder stress and the self-confidence to solve problems</a:t>
            </a:r>
          </a:p>
        </p:txBody>
      </p:sp>
      <p:sp>
        <p:nvSpPr>
          <p:cNvPr id="920" name="TextBox 3"/>
          <p:cNvSpPr txBox="1"/>
          <p:nvPr/>
        </p:nvSpPr>
        <p:spPr>
          <a:xfrm>
            <a:off x="4941930" y="5083933"/>
            <a:ext cx="7934826" cy="43354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2C8497"/>
              </a:buClr>
              <a:buSzPct val="100000"/>
              <a:buFont typeface="Arial"/>
              <a:buChar char="•"/>
              <a:defRPr sz="4000">
                <a:latin typeface="Calibri"/>
                <a:ea typeface="Calibri"/>
                <a:cs typeface="Calibri"/>
                <a:sym typeface="Calibri"/>
              </a:defRPr>
            </a:pPr>
            <a:r>
              <a:t>Blind or ignorant to stressors and dangers that face you—you just don’t “get it”</a:t>
            </a:r>
          </a:p>
          <a:p>
            <a:pPr marL="571500" indent="-571500" algn="l">
              <a:buClr>
                <a:srgbClr val="2C8497"/>
              </a:buClr>
              <a:buSzPct val="100000"/>
              <a:buFont typeface="Arial"/>
              <a:buChar char="•"/>
              <a:defRPr sz="4000">
                <a:latin typeface="Calibri"/>
                <a:ea typeface="Calibri"/>
                <a:cs typeface="Calibri"/>
                <a:sym typeface="Calibri"/>
              </a:defRPr>
            </a:pPr>
            <a:r>
              <a:t>Over-confident or conceited</a:t>
            </a:r>
          </a:p>
          <a:p>
            <a:pPr marL="571500" indent="-571500" algn="l">
              <a:buClr>
                <a:srgbClr val="2C8497"/>
              </a:buClr>
              <a:buSzPct val="100000"/>
              <a:buFont typeface="Arial"/>
              <a:buChar char="•"/>
              <a:defRPr sz="4000">
                <a:latin typeface="Calibri"/>
                <a:ea typeface="Calibri"/>
                <a:cs typeface="Calibri"/>
                <a:sym typeface="Calibri"/>
              </a:defRPr>
            </a:pPr>
            <a:r>
              <a:t>Not invested in outcomes              or consequences</a:t>
            </a:r>
          </a:p>
          <a:p>
            <a:pPr marL="571500" indent="-571500" algn="l">
              <a:buClr>
                <a:srgbClr val="2C8497"/>
              </a:buClr>
              <a:buSzPct val="100000"/>
              <a:buFont typeface="Arial"/>
              <a:buChar char="•"/>
              <a:defRPr sz="4000">
                <a:latin typeface="Calibri"/>
                <a:ea typeface="Calibri"/>
                <a:cs typeface="Calibri"/>
                <a:sym typeface="Calibri"/>
              </a:defRPr>
            </a:pPr>
            <a:r>
              <a:t>Emotionally disconnected</a:t>
            </a:r>
          </a:p>
        </p:txBody>
      </p:sp>
      <p:pic>
        <p:nvPicPr>
          <p:cNvPr id="921" name="Picture 2" descr="Picture 2"/>
          <p:cNvPicPr>
            <a:picLocks noChangeAspect="1"/>
          </p:cNvPicPr>
          <p:nvPr/>
        </p:nvPicPr>
        <p:blipFill>
          <a:blip r:embed="rId2">
            <a:extLst/>
          </a:blip>
          <a:stretch>
            <a:fillRect/>
          </a:stretch>
        </p:blipFill>
        <p:spPr>
          <a:xfrm>
            <a:off x="-292769" y="2661332"/>
            <a:ext cx="6785917" cy="583905"/>
          </a:xfrm>
          <a:prstGeom prst="rect">
            <a:avLst/>
          </a:prstGeom>
          <a:ln w="12700">
            <a:miter lim="400000"/>
          </a:ln>
        </p:spPr>
      </p:pic>
      <p:grpSp>
        <p:nvGrpSpPr>
          <p:cNvPr id="924" name="Group 15"/>
          <p:cNvGrpSpPr/>
          <p:nvPr/>
        </p:nvGrpSpPr>
        <p:grpSpPr>
          <a:xfrm>
            <a:off x="5858979" y="1041715"/>
            <a:ext cx="4223793" cy="3142229"/>
            <a:chOff x="0" y="0"/>
            <a:chExt cx="4223791" cy="3142227"/>
          </a:xfrm>
        </p:grpSpPr>
        <p:sp>
          <p:nvSpPr>
            <p:cNvPr id="922" name="Explosion 2 16"/>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923" name="TextBox 17"/>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919"/>
                                        </p:tgtEl>
                                        <p:attrNameLst>
                                          <p:attrName>style.visibility</p:attrName>
                                        </p:attrNameLst>
                                      </p:cBhvr>
                                      <p:to>
                                        <p:strVal val="visible"/>
                                      </p:to>
                                    </p:set>
                                    <p:animEffect transition="in" filter="dissolve">
                                      <p:cBhvr>
                                        <p:cTn id="7" dur="500"/>
                                        <p:tgtEl>
                                          <p:spTgt spid="919"/>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924"/>
                                        </p:tgtEl>
                                        <p:attrNameLst>
                                          <p:attrName>style.visibility</p:attrName>
                                        </p:attrNameLst>
                                      </p:cBhvr>
                                      <p:to>
                                        <p:strVal val="visible"/>
                                      </p:to>
                                    </p:set>
                                    <p:animEffect transition="in" filter="wipe(left)">
                                      <p:cBhvr>
                                        <p:cTn id="11" dur="500"/>
                                        <p:tgtEl>
                                          <p:spTgt spid="924"/>
                                        </p:tgtEl>
                                      </p:cBhvr>
                                    </p:animEffect>
                                  </p:childTnLst>
                                </p:cTn>
                              </p:par>
                            </p:childTnLst>
                          </p:cTn>
                        </p:par>
                        <p:par>
                          <p:cTn id="12" fill="hold">
                            <p:stCondLst>
                              <p:cond delay="1000"/>
                            </p:stCondLst>
                            <p:childTnLst>
                              <p:par>
                                <p:cTn id="13" presetID="22" presetClass="entr" presetSubtype="1" fill="hold" grpId="3" nodeType="afterEffect">
                                  <p:stCondLst>
                                    <p:cond delay="0"/>
                                  </p:stCondLst>
                                  <p:iterate>
                                    <p:tmAbs val="0"/>
                                  </p:iterate>
                                  <p:childTnLst>
                                    <p:set>
                                      <p:cBhvr>
                                        <p:cTn id="14" fill="hold"/>
                                        <p:tgtEl>
                                          <p:spTgt spid="918"/>
                                        </p:tgtEl>
                                        <p:attrNameLst>
                                          <p:attrName>style.visibility</p:attrName>
                                        </p:attrNameLst>
                                      </p:cBhvr>
                                      <p:to>
                                        <p:strVal val="visible"/>
                                      </p:to>
                                    </p:set>
                                    <p:animEffect transition="in" filter="wipe(up)">
                                      <p:cBhvr>
                                        <p:cTn id="15" dur="500"/>
                                        <p:tgtEl>
                                          <p:spTgt spid="9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4" nodeType="clickEffect">
                                  <p:stCondLst>
                                    <p:cond delay="0"/>
                                  </p:stCondLst>
                                  <p:iterate>
                                    <p:tmAbs val="0"/>
                                  </p:iterate>
                                  <p:childTnLst>
                                    <p:set>
                                      <p:cBhvr>
                                        <p:cTn id="19" fill="hold"/>
                                        <p:tgtEl>
                                          <p:spTgt spid="920">
                                            <p:bg/>
                                          </p:spTgt>
                                        </p:tgtEl>
                                        <p:attrNameLst>
                                          <p:attrName>style.visibility</p:attrName>
                                        </p:attrNameLst>
                                      </p:cBhvr>
                                      <p:to>
                                        <p:strVal val="visible"/>
                                      </p:to>
                                    </p:set>
                                    <p:animEffect transition="in" filter="wipe(up)">
                                      <p:cBhvr>
                                        <p:cTn id="20" dur="500"/>
                                        <p:tgtEl>
                                          <p:spTgt spid="920">
                                            <p:bg/>
                                          </p:spTgt>
                                        </p:tgtEl>
                                      </p:cBhvr>
                                    </p:animEffect>
                                  </p:childTnLst>
                                </p:cTn>
                              </p:par>
                              <p:par>
                                <p:cTn id="21" presetID="22" presetClass="entr" presetSubtype="1" fill="hold" grpId="4" nodeType="withEffect">
                                  <p:stCondLst>
                                    <p:cond delay="0"/>
                                  </p:stCondLst>
                                  <p:iterate>
                                    <p:tmAbs val="0"/>
                                  </p:iterate>
                                  <p:childTnLst>
                                    <p:set>
                                      <p:cBhvr>
                                        <p:cTn id="22" fill="hold"/>
                                        <p:tgtEl>
                                          <p:spTgt spid="920">
                                            <p:txEl>
                                              <p:pRg st="0" end="0"/>
                                            </p:txEl>
                                          </p:spTgt>
                                        </p:tgtEl>
                                        <p:attrNameLst>
                                          <p:attrName>style.visibility</p:attrName>
                                        </p:attrNameLst>
                                      </p:cBhvr>
                                      <p:to>
                                        <p:strVal val="visible"/>
                                      </p:to>
                                    </p:set>
                                    <p:animEffect transition="in" filter="wipe(up)">
                                      <p:cBhvr>
                                        <p:cTn id="23" dur="500"/>
                                        <p:tgtEl>
                                          <p:spTgt spid="920">
                                            <p:txEl>
                                              <p:pRg st="0" end="0"/>
                                            </p:txEl>
                                          </p:spTgt>
                                        </p:tgtEl>
                                      </p:cBhvr>
                                    </p:animEffect>
                                  </p:childTnLst>
                                </p:cTn>
                              </p:par>
                            </p:childTnLst>
                          </p:cTn>
                        </p:par>
                        <p:par>
                          <p:cTn id="24" fill="hold">
                            <p:stCondLst>
                              <p:cond delay="500"/>
                            </p:stCondLst>
                            <p:childTnLst>
                              <p:par>
                                <p:cTn id="25" presetID="22" presetClass="entr" presetSubtype="1" fill="hold" grpId="4" nodeType="afterEffect">
                                  <p:stCondLst>
                                    <p:cond delay="0"/>
                                  </p:stCondLst>
                                  <p:iterate>
                                    <p:tmAbs val="0"/>
                                  </p:iterate>
                                  <p:childTnLst>
                                    <p:set>
                                      <p:cBhvr>
                                        <p:cTn id="26" fill="hold"/>
                                        <p:tgtEl>
                                          <p:spTgt spid="920">
                                            <p:txEl>
                                              <p:pRg st="1" end="1"/>
                                            </p:txEl>
                                          </p:spTgt>
                                        </p:tgtEl>
                                        <p:attrNameLst>
                                          <p:attrName>style.visibility</p:attrName>
                                        </p:attrNameLst>
                                      </p:cBhvr>
                                      <p:to>
                                        <p:strVal val="visible"/>
                                      </p:to>
                                    </p:set>
                                    <p:animEffect transition="in" filter="wipe(up)">
                                      <p:cBhvr>
                                        <p:cTn id="27" dur="500"/>
                                        <p:tgtEl>
                                          <p:spTgt spid="920">
                                            <p:txEl>
                                              <p:pRg st="1" end="1"/>
                                            </p:txEl>
                                          </p:spTgt>
                                        </p:tgtEl>
                                      </p:cBhvr>
                                    </p:animEffect>
                                  </p:childTnLst>
                                </p:cTn>
                              </p:par>
                            </p:childTnLst>
                          </p:cTn>
                        </p:par>
                        <p:par>
                          <p:cTn id="28" fill="hold">
                            <p:stCondLst>
                              <p:cond delay="1000"/>
                            </p:stCondLst>
                            <p:childTnLst>
                              <p:par>
                                <p:cTn id="29" presetID="22" presetClass="entr" presetSubtype="1" fill="hold" grpId="4" nodeType="afterEffect">
                                  <p:stCondLst>
                                    <p:cond delay="0"/>
                                  </p:stCondLst>
                                  <p:iterate>
                                    <p:tmAbs val="0"/>
                                  </p:iterate>
                                  <p:childTnLst>
                                    <p:set>
                                      <p:cBhvr>
                                        <p:cTn id="30" fill="hold"/>
                                        <p:tgtEl>
                                          <p:spTgt spid="920">
                                            <p:txEl>
                                              <p:pRg st="2" end="2"/>
                                            </p:txEl>
                                          </p:spTgt>
                                        </p:tgtEl>
                                        <p:attrNameLst>
                                          <p:attrName>style.visibility</p:attrName>
                                        </p:attrNameLst>
                                      </p:cBhvr>
                                      <p:to>
                                        <p:strVal val="visible"/>
                                      </p:to>
                                    </p:set>
                                    <p:animEffect transition="in" filter="wipe(up)">
                                      <p:cBhvr>
                                        <p:cTn id="31" dur="500"/>
                                        <p:tgtEl>
                                          <p:spTgt spid="920">
                                            <p:txEl>
                                              <p:pRg st="2" end="2"/>
                                            </p:txEl>
                                          </p:spTgt>
                                        </p:tgtEl>
                                      </p:cBhvr>
                                    </p:animEffect>
                                  </p:childTnLst>
                                </p:cTn>
                              </p:par>
                            </p:childTnLst>
                          </p:cTn>
                        </p:par>
                        <p:par>
                          <p:cTn id="32" fill="hold">
                            <p:stCondLst>
                              <p:cond delay="1500"/>
                            </p:stCondLst>
                            <p:childTnLst>
                              <p:par>
                                <p:cTn id="33" presetID="22" presetClass="entr" presetSubtype="1" fill="hold" grpId="4" nodeType="afterEffect">
                                  <p:stCondLst>
                                    <p:cond delay="0"/>
                                  </p:stCondLst>
                                  <p:iterate>
                                    <p:tmAbs val="0"/>
                                  </p:iterate>
                                  <p:childTnLst>
                                    <p:set>
                                      <p:cBhvr>
                                        <p:cTn id="34" fill="hold"/>
                                        <p:tgtEl>
                                          <p:spTgt spid="920">
                                            <p:txEl>
                                              <p:pRg st="3" end="3"/>
                                            </p:txEl>
                                          </p:spTgt>
                                        </p:tgtEl>
                                        <p:attrNameLst>
                                          <p:attrName>style.visibility</p:attrName>
                                        </p:attrNameLst>
                                      </p:cBhvr>
                                      <p:to>
                                        <p:strVal val="visible"/>
                                      </p:to>
                                    </p:set>
                                    <p:animEffect transition="in" filter="wipe(up)">
                                      <p:cBhvr>
                                        <p:cTn id="35" dur="500"/>
                                        <p:tgtEl>
                                          <p:spTgt spid="9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 grpId="3" animBg="1" advAuto="0"/>
      <p:bldP spid="919" grpId="1" animBg="1" advAuto="0"/>
      <p:bldP spid="920" grpId="4" build="p" bldLvl="5" animBg="1" advAuto="0"/>
      <p:bldP spid="924" grpId="2" animBg="1" advAuto="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Stress Tolerance</a:t>
            </a:r>
          </a:p>
        </p:txBody>
      </p:sp>
      <p:sp>
        <p:nvSpPr>
          <p:cNvPr id="927"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a:t>
            </a:r>
          </a:p>
        </p:txBody>
      </p:sp>
      <p:sp>
        <p:nvSpPr>
          <p:cNvPr id="928" name="TextBox 4"/>
          <p:cNvSpPr txBox="1"/>
          <p:nvPr/>
        </p:nvSpPr>
        <p:spPr>
          <a:xfrm>
            <a:off x="7039433" y="6011462"/>
            <a:ext cx="3599546" cy="3009901"/>
          </a:xfrm>
          <a:prstGeom prst="rect">
            <a:avLst/>
          </a:prstGeom>
          <a:ln w="12700">
            <a:solidFill>
              <a:srgbClr val="2C8497"/>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2C8497"/>
                </a:solidFill>
              </a:rPr>
              <a:t>Stress Tolerance</a:t>
            </a:r>
            <a:r>
              <a:rPr>
                <a:solidFill>
                  <a:srgbClr val="899F49"/>
                </a:solidFill>
              </a:rPr>
              <a:t> </a:t>
            </a:r>
            <a:r>
              <a:t>on the front flap of your </a:t>
            </a:r>
            <a:r>
              <a:rPr i="1"/>
              <a:t>EQ Workbook</a:t>
            </a:r>
          </a:p>
        </p:txBody>
      </p:sp>
      <p:sp>
        <p:nvSpPr>
          <p:cNvPr id="929" name="Left Arrow 7"/>
          <p:cNvSpPr/>
          <p:nvPr/>
        </p:nvSpPr>
        <p:spPr>
          <a:xfrm>
            <a:off x="6429833" y="7436053"/>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930" name="Picture 1" descr="Picture 1"/>
          <p:cNvPicPr>
            <a:picLocks noChangeAspect="1"/>
          </p:cNvPicPr>
          <p:nvPr/>
        </p:nvPicPr>
        <p:blipFill>
          <a:blip r:embed="rId2">
            <a:extLst/>
          </a:blip>
          <a:stretch>
            <a:fillRect/>
          </a:stretch>
        </p:blipFill>
        <p:spPr>
          <a:xfrm>
            <a:off x="407946" y="6137988"/>
            <a:ext cx="6026462" cy="2381374"/>
          </a:xfrm>
          <a:prstGeom prst="rect">
            <a:avLst/>
          </a:prstGeom>
          <a:ln w="12700">
            <a:miter lim="400000"/>
          </a:ln>
        </p:spPr>
      </p:pic>
      <p:sp>
        <p:nvSpPr>
          <p:cNvPr id="931" name="Content Placeholder 4"/>
          <p:cNvSpPr txBox="1"/>
          <p:nvPr/>
        </p:nvSpPr>
        <p:spPr>
          <a:xfrm>
            <a:off x="374737" y="2923499"/>
            <a:ext cx="12528098" cy="2301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4200"/>
              </a:spcBef>
              <a:defRPr sz="4800"/>
            </a:lvl1pPr>
          </a:lstStyle>
          <a:p>
            <a:r>
              <a:rPr dirty="0"/>
              <a:t>the ability to function well in the midst of challenging and stressful situations—to shoulder stress without getting overwhelmed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931"/>
                                        </p:tgtEl>
                                        <p:attrNameLst>
                                          <p:attrName>style.opacity</p:attrName>
                                        </p:attrNameLst>
                                      </p:cBhvr>
                                      <p:to>
                                        <p:strVal val="0.50"/>
                                      </p:to>
                                    </p:set>
                                    <p:animEffect filter="image" prLst="opacity: 0.50; ">
                                      <p:cBhvr>
                                        <p:cTn id="7" dur="indefinite" fill="hold"/>
                                        <p:tgtEl>
                                          <p:spTgt spid="931"/>
                                        </p:tgtEl>
                                      </p:cBhvr>
                                    </p:animEffect>
                                  </p:childTnLst>
                                </p:cTn>
                              </p:par>
                              <p:par>
                                <p:cTn id="8" presetID="22" presetClass="entr" presetSubtype="8" fill="hold" grpId="2" nodeType="withEffect">
                                  <p:stCondLst>
                                    <p:cond delay="0"/>
                                  </p:stCondLst>
                                  <p:iterate>
                                    <p:tmAbs val="0"/>
                                  </p:iterate>
                                  <p:childTnLst>
                                    <p:set>
                                      <p:cBhvr>
                                        <p:cTn id="9" fill="hold"/>
                                        <p:tgtEl>
                                          <p:spTgt spid="930"/>
                                        </p:tgtEl>
                                        <p:attrNameLst>
                                          <p:attrName>style.visibility</p:attrName>
                                        </p:attrNameLst>
                                      </p:cBhvr>
                                      <p:to>
                                        <p:strVal val="visible"/>
                                      </p:to>
                                    </p:set>
                                    <p:animEffect transition="in" filter="wipe(left)">
                                      <p:cBhvr>
                                        <p:cTn id="10" dur="500"/>
                                        <p:tgtEl>
                                          <p:spTgt spid="930"/>
                                        </p:tgtEl>
                                      </p:cBhvr>
                                    </p:animEffect>
                                  </p:childTnLst>
                                </p:cTn>
                              </p:par>
                              <p:par>
                                <p:cTn id="11" presetID="22" presetClass="entr" presetSubtype="8" fill="hold" grpId="3" nodeType="withEffect">
                                  <p:stCondLst>
                                    <p:cond delay="0"/>
                                  </p:stCondLst>
                                  <p:iterate>
                                    <p:tmAbs val="0"/>
                                  </p:iterate>
                                  <p:childTnLst>
                                    <p:set>
                                      <p:cBhvr>
                                        <p:cTn id="12" fill="hold"/>
                                        <p:tgtEl>
                                          <p:spTgt spid="928"/>
                                        </p:tgtEl>
                                        <p:attrNameLst>
                                          <p:attrName>style.visibility</p:attrName>
                                        </p:attrNameLst>
                                      </p:cBhvr>
                                      <p:to>
                                        <p:strVal val="visible"/>
                                      </p:to>
                                    </p:set>
                                    <p:animEffect transition="in" filter="wipe(left)">
                                      <p:cBhvr>
                                        <p:cTn id="13" dur="500"/>
                                        <p:tgtEl>
                                          <p:spTgt spid="928"/>
                                        </p:tgtEl>
                                      </p:cBhvr>
                                    </p:animEffect>
                                  </p:childTnLst>
                                </p:cTn>
                              </p:par>
                              <p:par>
                                <p:cTn id="14" presetID="22" presetClass="entr" presetSubtype="2" fill="hold" grpId="4" nodeType="withEffect">
                                  <p:stCondLst>
                                    <p:cond delay="0"/>
                                  </p:stCondLst>
                                  <p:iterate>
                                    <p:tmAbs val="0"/>
                                  </p:iterate>
                                  <p:childTnLst>
                                    <p:set>
                                      <p:cBhvr>
                                        <p:cTn id="15" fill="hold"/>
                                        <p:tgtEl>
                                          <p:spTgt spid="929"/>
                                        </p:tgtEl>
                                        <p:attrNameLst>
                                          <p:attrName>style.visibility</p:attrName>
                                        </p:attrNameLst>
                                      </p:cBhvr>
                                      <p:to>
                                        <p:strVal val="visible"/>
                                      </p:to>
                                    </p:set>
                                    <p:animEffect transition="in" filter="wipe(right)">
                                      <p:cBhvr>
                                        <p:cTn id="16" dur="500"/>
                                        <p:tgtEl>
                                          <p:spTgt spid="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 grpId="3" animBg="1" advAuto="0"/>
      <p:bldP spid="929" grpId="4" animBg="1" advAuto="0"/>
      <p:bldP spid="930" grpId="2" animBg="1" advAuto="0"/>
      <p:bldP spid="931" grpId="1" animBg="1" advAuto="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Content Placeholder 4"/>
          <p:cNvSpPr txBox="1">
            <a:spLocks noGrp="1"/>
          </p:cNvSpPr>
          <p:nvPr>
            <p:ph type="body" idx="4294967295"/>
          </p:nvPr>
        </p:nvSpPr>
        <p:spPr>
          <a:xfrm>
            <a:off x="238351" y="2951030"/>
            <a:ext cx="12528098" cy="6481765"/>
          </a:xfrm>
          <a:prstGeom prst="rect">
            <a:avLst/>
          </a:prstGeom>
        </p:spPr>
        <p:txBody>
          <a:bodyPr>
            <a:normAutofit/>
          </a:bodyPr>
          <a:lstStyle>
            <a:lvl1pPr marL="0" indent="0">
              <a:buSzTx/>
              <a:buNone/>
              <a:defRPr sz="4800"/>
            </a:lvl1pPr>
          </a:lstStyle>
          <a:p>
            <a:r>
              <a:rPr dirty="0"/>
              <a:t>your ability and tendency to adjust your emotions, thoughts, and behavior to changing situations and conditions, to adapt—to take in new data and change your mind or approach</a:t>
            </a:r>
          </a:p>
        </p:txBody>
      </p:sp>
      <p:sp>
        <p:nvSpPr>
          <p:cNvPr id="934"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Stress Tolerance</a:t>
            </a:r>
          </a:p>
        </p:txBody>
      </p:sp>
      <p:sp>
        <p:nvSpPr>
          <p:cNvPr id="935"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33</a:t>
            </a:r>
          </a:p>
        </p:txBody>
      </p:sp>
      <p:sp>
        <p:nvSpPr>
          <p:cNvPr id="936" name="TextBox 4"/>
          <p:cNvSpPr txBox="1"/>
          <p:nvPr/>
        </p:nvSpPr>
        <p:spPr>
          <a:xfrm>
            <a:off x="1175654" y="7063833"/>
            <a:ext cx="8955318" cy="1079501"/>
          </a:xfrm>
          <a:prstGeom prst="rect">
            <a:avLst/>
          </a:prstGeom>
          <a:ln w="12700">
            <a:solidFill>
              <a:srgbClr val="2C8497"/>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2C8497"/>
                </a:solidFill>
              </a:defRPr>
            </a:lvl1pPr>
          </a:lstStyle>
          <a:p>
            <a:r>
              <a:rPr dirty="0"/>
              <a:t>What exercises, practices, or behaviors could activate and strengthen </a:t>
            </a:r>
            <a:r>
              <a:rPr b="1" dirty="0"/>
              <a:t>Stress Tolerance</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936"/>
                                        </p:tgtEl>
                                        <p:attrNameLst>
                                          <p:attrName>style.visibility</p:attrName>
                                        </p:attrNameLst>
                                      </p:cBhvr>
                                      <p:to>
                                        <p:strVal val="visible"/>
                                      </p:to>
                                    </p:set>
                                    <p:animEffect transition="in" filter="wipe(left)">
                                      <p:cBhvr>
                                        <p:cTn id="7" dur="500"/>
                                        <p:tgtEl>
                                          <p:spTgt spid="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 grpId="1" animBg="1" advAuto="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8" name="Content Placeholder 4"/>
          <p:cNvSpPr txBox="1">
            <a:spLocks noGrp="1"/>
          </p:cNvSpPr>
          <p:nvPr>
            <p:ph type="body" idx="4294967295"/>
          </p:nvPr>
        </p:nvSpPr>
        <p:spPr>
          <a:xfrm>
            <a:off x="327438" y="2966350"/>
            <a:ext cx="12528098" cy="6481765"/>
          </a:xfrm>
          <a:prstGeom prst="rect">
            <a:avLst/>
          </a:prstGeom>
        </p:spPr>
        <p:txBody>
          <a:bodyPr>
            <a:normAutofit/>
          </a:bodyPr>
          <a:lstStyle>
            <a:lvl1pPr marL="0" indent="0">
              <a:buSzTx/>
              <a:buNone/>
              <a:defRPr sz="4800"/>
            </a:lvl1pPr>
          </a:lstStyle>
          <a:p>
            <a:r>
              <a:rPr dirty="0"/>
              <a:t>your ability and tendency to look at the brighter side of life and to maintain a positive attitude even in the face of adversity. Optimism gives you hope and enables you to see the future as a positive, inviting place</a:t>
            </a:r>
          </a:p>
        </p:txBody>
      </p:sp>
      <p:sp>
        <p:nvSpPr>
          <p:cNvPr id="939"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Optimism</a:t>
            </a:r>
          </a:p>
        </p:txBody>
      </p:sp>
      <p:sp>
        <p:nvSpPr>
          <p:cNvPr id="940"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34</a:t>
            </a: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Optimism</a:t>
            </a:r>
          </a:p>
        </p:txBody>
      </p:sp>
      <p:sp>
        <p:nvSpPr>
          <p:cNvPr id="943" name="Content Placeholder 4"/>
          <p:cNvSpPr txBox="1"/>
          <p:nvPr/>
        </p:nvSpPr>
        <p:spPr>
          <a:xfrm>
            <a:off x="95792" y="4174668"/>
            <a:ext cx="4447180"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2C8497"/>
              </a:buClr>
              <a:buSzPct val="100000"/>
              <a:buFont typeface="Arial"/>
              <a:buChar char="•"/>
              <a:defRPr>
                <a:latin typeface="Calibri"/>
                <a:ea typeface="Calibri"/>
                <a:cs typeface="Calibri"/>
                <a:sym typeface="Calibri"/>
              </a:defRPr>
            </a:pPr>
            <a:r>
              <a:t>Helpless</a:t>
            </a:r>
          </a:p>
          <a:p>
            <a:pPr marL="809625" lvl="2" indent="-571500" algn="l">
              <a:buClr>
                <a:srgbClr val="2C8497"/>
              </a:buClr>
              <a:buSzPct val="100000"/>
              <a:buFont typeface="Arial"/>
              <a:buChar char="•"/>
              <a:defRPr>
                <a:latin typeface="Calibri"/>
                <a:ea typeface="Calibri"/>
                <a:cs typeface="Calibri"/>
                <a:sym typeface="Calibri"/>
              </a:defRPr>
            </a:pPr>
            <a:r>
              <a:t>Hopeless, prone to give up or give in too easily</a:t>
            </a:r>
          </a:p>
          <a:p>
            <a:pPr marL="809625" lvl="2" indent="-571500" algn="l">
              <a:buClr>
                <a:srgbClr val="2C8497"/>
              </a:buClr>
              <a:buSzPct val="100000"/>
              <a:buFont typeface="Arial"/>
              <a:buChar char="•"/>
              <a:defRPr>
                <a:latin typeface="Calibri"/>
                <a:ea typeface="Calibri"/>
                <a:cs typeface="Calibri"/>
                <a:sym typeface="Calibri"/>
              </a:defRPr>
            </a:pPr>
            <a:r>
              <a:t>Self-defeating or unmotivated</a:t>
            </a:r>
          </a:p>
          <a:p>
            <a:pPr marL="809625" lvl="2" indent="-571500" algn="l">
              <a:buClr>
                <a:srgbClr val="2C8497"/>
              </a:buClr>
              <a:buSzPct val="100000"/>
              <a:buFont typeface="Arial"/>
              <a:buChar char="•"/>
              <a:defRPr>
                <a:latin typeface="Calibri"/>
                <a:ea typeface="Calibri"/>
                <a:cs typeface="Calibri"/>
                <a:sym typeface="Calibri"/>
              </a:defRPr>
            </a:pPr>
            <a:r>
              <a:t>Negative and worried</a:t>
            </a:r>
          </a:p>
        </p:txBody>
      </p:sp>
      <p:sp>
        <p:nvSpPr>
          <p:cNvPr id="944"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945" name="Picture 1" descr="Picture 1"/>
          <p:cNvPicPr>
            <a:picLocks noChangeAspect="1"/>
          </p:cNvPicPr>
          <p:nvPr/>
        </p:nvPicPr>
        <p:blipFill>
          <a:blip r:embed="rId2">
            <a:extLst/>
          </a:blip>
          <a:stretch>
            <a:fillRect/>
          </a:stretch>
        </p:blipFill>
        <p:spPr>
          <a:xfrm>
            <a:off x="-49348" y="2671491"/>
            <a:ext cx="13102543" cy="534252"/>
          </a:xfrm>
          <a:prstGeom prst="rect">
            <a:avLst/>
          </a:prstGeom>
          <a:ln w="12700">
            <a:miter lim="400000"/>
          </a:ln>
        </p:spPr>
      </p:pic>
      <p:sp>
        <p:nvSpPr>
          <p:cNvPr id="946"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34</a:t>
            </a:r>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Optimism</a:t>
            </a:r>
          </a:p>
        </p:txBody>
      </p:sp>
      <p:sp>
        <p:nvSpPr>
          <p:cNvPr id="949" name="Content Placeholder 4"/>
          <p:cNvSpPr txBox="1"/>
          <p:nvPr/>
        </p:nvSpPr>
        <p:spPr>
          <a:xfrm>
            <a:off x="95792" y="4174668"/>
            <a:ext cx="4447180"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2C8497"/>
              </a:buClr>
              <a:buSzPct val="100000"/>
              <a:buFont typeface="Arial"/>
              <a:buChar char="•"/>
              <a:defRPr>
                <a:latin typeface="Calibri"/>
                <a:ea typeface="Calibri"/>
                <a:cs typeface="Calibri"/>
                <a:sym typeface="Calibri"/>
              </a:defRPr>
            </a:pPr>
            <a:r>
              <a:t>Helpless</a:t>
            </a:r>
          </a:p>
          <a:p>
            <a:pPr marL="809625" lvl="2" indent="-571500" algn="l">
              <a:buClr>
                <a:srgbClr val="2C8497"/>
              </a:buClr>
              <a:buSzPct val="100000"/>
              <a:buFont typeface="Arial"/>
              <a:buChar char="•"/>
              <a:defRPr>
                <a:latin typeface="Calibri"/>
                <a:ea typeface="Calibri"/>
                <a:cs typeface="Calibri"/>
                <a:sym typeface="Calibri"/>
              </a:defRPr>
            </a:pPr>
            <a:r>
              <a:t>Hopeless, prone to give up or give in too easily</a:t>
            </a:r>
          </a:p>
          <a:p>
            <a:pPr marL="809625" lvl="2" indent="-571500" algn="l">
              <a:buClr>
                <a:srgbClr val="2C8497"/>
              </a:buClr>
              <a:buSzPct val="100000"/>
              <a:buFont typeface="Arial"/>
              <a:buChar char="•"/>
              <a:defRPr>
                <a:latin typeface="Calibri"/>
                <a:ea typeface="Calibri"/>
                <a:cs typeface="Calibri"/>
                <a:sym typeface="Calibri"/>
              </a:defRPr>
            </a:pPr>
            <a:r>
              <a:t>Self-defeating or unmotivated</a:t>
            </a:r>
          </a:p>
          <a:p>
            <a:pPr marL="809625" lvl="2" indent="-571500" algn="l">
              <a:buClr>
                <a:srgbClr val="2C8497"/>
              </a:buClr>
              <a:buSzPct val="100000"/>
              <a:buFont typeface="Arial"/>
              <a:buChar char="•"/>
              <a:defRPr>
                <a:latin typeface="Calibri"/>
                <a:ea typeface="Calibri"/>
                <a:cs typeface="Calibri"/>
                <a:sym typeface="Calibri"/>
              </a:defRPr>
            </a:pPr>
            <a:r>
              <a:t>Negative and worried</a:t>
            </a:r>
          </a:p>
        </p:txBody>
      </p:sp>
      <p:sp>
        <p:nvSpPr>
          <p:cNvPr id="950" name="Content Placeholder 4"/>
          <p:cNvSpPr txBox="1"/>
          <p:nvPr/>
        </p:nvSpPr>
        <p:spPr>
          <a:xfrm>
            <a:off x="4732246" y="4111188"/>
            <a:ext cx="3497354" cy="508857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You are able to see positive possibilities in the future. However, while you can, at times you don’t, or the positive thoughts you have don’t last.</a:t>
            </a:r>
          </a:p>
        </p:txBody>
      </p:sp>
      <p:sp>
        <p:nvSpPr>
          <p:cNvPr id="951"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952"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953" name="Picture 1" descr="Picture 1"/>
          <p:cNvPicPr>
            <a:picLocks noChangeAspect="1"/>
          </p:cNvPicPr>
          <p:nvPr/>
        </p:nvPicPr>
        <p:blipFill>
          <a:blip r:embed="rId2">
            <a:extLst/>
          </a:blip>
          <a:stretch>
            <a:fillRect/>
          </a:stretch>
        </p:blipFill>
        <p:spPr>
          <a:xfrm>
            <a:off x="-49348" y="2671491"/>
            <a:ext cx="13102543" cy="534252"/>
          </a:xfrm>
          <a:prstGeom prst="rect">
            <a:avLst/>
          </a:prstGeom>
          <a:ln w="12700">
            <a:miter lim="400000"/>
          </a:ln>
        </p:spPr>
      </p:pic>
      <p:sp>
        <p:nvSpPr>
          <p:cNvPr id="954"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952"/>
                                        </p:tgtEl>
                                        <p:attrNameLst>
                                          <p:attrName>style.opacity</p:attrName>
                                        </p:attrNameLst>
                                      </p:cBhvr>
                                      <p:to>
                                        <p:strVal val="0.50"/>
                                      </p:to>
                                    </p:set>
                                    <p:animEffect filter="image" prLst="opacity: 0.50; ">
                                      <p:cBhvr>
                                        <p:cTn id="7" dur="indefinite" fill="hold"/>
                                        <p:tgtEl>
                                          <p:spTgt spid="952"/>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949"/>
                                        </p:tgtEl>
                                        <p:attrNameLst>
                                          <p:attrName>style.opacity</p:attrName>
                                        </p:attrNameLst>
                                      </p:cBhvr>
                                      <p:to>
                                        <p:strVal val="0.50"/>
                                      </p:to>
                                    </p:set>
                                    <p:animEffect filter="image" prLst="opacity: 0.50; ">
                                      <p:cBhvr>
                                        <p:cTn id="11" dur="indefinite" fill="hold"/>
                                        <p:tgtEl>
                                          <p:spTgt spid="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 grpId="2" animBg="1" advAuto="0"/>
      <p:bldP spid="952" grpId="1" animBg="1" advAuto="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Optimism</a:t>
            </a:r>
          </a:p>
        </p:txBody>
      </p:sp>
      <p:sp>
        <p:nvSpPr>
          <p:cNvPr id="957" name="Content Placeholder 4"/>
          <p:cNvSpPr txBox="1"/>
          <p:nvPr/>
        </p:nvSpPr>
        <p:spPr>
          <a:xfrm>
            <a:off x="95792" y="4174668"/>
            <a:ext cx="4447180"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2C8497"/>
              </a:buClr>
              <a:buSzPct val="100000"/>
              <a:buFont typeface="Arial"/>
              <a:buChar char="•"/>
              <a:defRPr>
                <a:latin typeface="Calibri"/>
                <a:ea typeface="Calibri"/>
                <a:cs typeface="Calibri"/>
                <a:sym typeface="Calibri"/>
              </a:defRPr>
            </a:pPr>
            <a:r>
              <a:t>Helpless</a:t>
            </a:r>
          </a:p>
          <a:p>
            <a:pPr marL="809625" lvl="2" indent="-571500" algn="l">
              <a:buClr>
                <a:srgbClr val="2C8497"/>
              </a:buClr>
              <a:buSzPct val="100000"/>
              <a:buFont typeface="Arial"/>
              <a:buChar char="•"/>
              <a:defRPr>
                <a:latin typeface="Calibri"/>
                <a:ea typeface="Calibri"/>
                <a:cs typeface="Calibri"/>
                <a:sym typeface="Calibri"/>
              </a:defRPr>
            </a:pPr>
            <a:r>
              <a:t>Hopeless, prone to give up or give in too easily</a:t>
            </a:r>
          </a:p>
          <a:p>
            <a:pPr marL="809625" lvl="2" indent="-571500" algn="l">
              <a:buClr>
                <a:srgbClr val="2C8497"/>
              </a:buClr>
              <a:buSzPct val="100000"/>
              <a:buFont typeface="Arial"/>
              <a:buChar char="•"/>
              <a:defRPr>
                <a:latin typeface="Calibri"/>
                <a:ea typeface="Calibri"/>
                <a:cs typeface="Calibri"/>
                <a:sym typeface="Calibri"/>
              </a:defRPr>
            </a:pPr>
            <a:r>
              <a:t>Self-defeating or unmotivated</a:t>
            </a:r>
          </a:p>
          <a:p>
            <a:pPr marL="809625" lvl="2" indent="-571500" algn="l">
              <a:buClr>
                <a:srgbClr val="2C8497"/>
              </a:buClr>
              <a:buSzPct val="100000"/>
              <a:buFont typeface="Arial"/>
              <a:buChar char="•"/>
              <a:defRPr>
                <a:latin typeface="Calibri"/>
                <a:ea typeface="Calibri"/>
                <a:cs typeface="Calibri"/>
                <a:sym typeface="Calibri"/>
              </a:defRPr>
            </a:pPr>
            <a:r>
              <a:t>Negative and worried</a:t>
            </a:r>
          </a:p>
        </p:txBody>
      </p:sp>
      <p:sp>
        <p:nvSpPr>
          <p:cNvPr id="959" name="Content Placeholder 4"/>
          <p:cNvSpPr txBox="1"/>
          <p:nvPr/>
        </p:nvSpPr>
        <p:spPr>
          <a:xfrm>
            <a:off x="8518014" y="4369473"/>
            <a:ext cx="4075292" cy="228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2C8497"/>
                </a:solidFill>
              </a:defRPr>
            </a:lvl1pPr>
          </a:lstStyle>
          <a:p>
            <a:r>
              <a:rPr dirty="0"/>
              <a:t>Maintain a consistent positive attitude—even in adversity</a:t>
            </a:r>
          </a:p>
        </p:txBody>
      </p:sp>
      <p:sp>
        <p:nvSpPr>
          <p:cNvPr id="960"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961" name="Content Placeholder 4"/>
          <p:cNvSpPr txBox="1"/>
          <p:nvPr/>
        </p:nvSpPr>
        <p:spPr>
          <a:xfrm>
            <a:off x="8518014" y="320445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962"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963" name="Picture 1" descr="Picture 1"/>
          <p:cNvPicPr>
            <a:picLocks noChangeAspect="1"/>
          </p:cNvPicPr>
          <p:nvPr/>
        </p:nvPicPr>
        <p:blipFill>
          <a:blip r:embed="rId2">
            <a:extLst/>
          </a:blip>
          <a:stretch>
            <a:fillRect/>
          </a:stretch>
        </p:blipFill>
        <p:spPr>
          <a:xfrm>
            <a:off x="-49348" y="2671491"/>
            <a:ext cx="13102543" cy="534252"/>
          </a:xfrm>
          <a:prstGeom prst="rect">
            <a:avLst/>
          </a:prstGeom>
          <a:ln w="12700">
            <a:miter lim="400000"/>
          </a:ln>
        </p:spPr>
      </p:pic>
      <p:sp>
        <p:nvSpPr>
          <p:cNvPr id="964"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34</a:t>
            </a:r>
          </a:p>
        </p:txBody>
      </p:sp>
      <p:sp>
        <p:nvSpPr>
          <p:cNvPr id="11" name="Content Placeholder 4"/>
          <p:cNvSpPr txBox="1"/>
          <p:nvPr/>
        </p:nvSpPr>
        <p:spPr>
          <a:xfrm>
            <a:off x="4732246" y="4111188"/>
            <a:ext cx="3497354" cy="508857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You are able to see positive possibilities in the future. However, while you can, at times you don’t, or the positive thoughts you have don’t last.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960"/>
                                        </p:tgtEl>
                                        <p:attrNameLst>
                                          <p:attrName>style.opacity</p:attrName>
                                        </p:attrNameLst>
                                      </p:cBhvr>
                                      <p:to>
                                        <p:strVal val="0.50"/>
                                      </p:to>
                                    </p:set>
                                    <p:animEffect filter="image" prLst="opacity: 0.50; ">
                                      <p:cBhvr>
                                        <p:cTn id="7" dur="indefinite" fill="hold"/>
                                        <p:tgtEl>
                                          <p:spTgt spid="960"/>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962"/>
                                        </p:tgtEl>
                                        <p:attrNameLst>
                                          <p:attrName>style.opacity</p:attrName>
                                        </p:attrNameLst>
                                      </p:cBhvr>
                                      <p:to>
                                        <p:strVal val="0.50"/>
                                      </p:to>
                                    </p:set>
                                    <p:animEffect filter="image" prLst="opacity: 0.50; ">
                                      <p:cBhvr>
                                        <p:cTn id="11" dur="indefinite" fill="hold"/>
                                        <p:tgtEl>
                                          <p:spTgt spid="962"/>
                                        </p:tgtEl>
                                      </p:cBhvr>
                                    </p:animEffect>
                                  </p:childTnLst>
                                </p:cTn>
                              </p:par>
                              <p:par>
                                <p:cTn id="12" presetID="9" presetClass="emph" fill="hold" grpId="4" nodeType="withEffect">
                                  <p:stCondLst>
                                    <p:cond delay="0"/>
                                  </p:stCondLst>
                                  <p:childTnLst>
                                    <p:set>
                                      <p:cBhvr>
                                        <p:cTn id="13" dur="indefinite" fill="hold"/>
                                        <p:tgtEl>
                                          <p:spTgt spid="957"/>
                                        </p:tgtEl>
                                        <p:attrNameLst>
                                          <p:attrName>style.opacity</p:attrName>
                                        </p:attrNameLst>
                                      </p:cBhvr>
                                      <p:to>
                                        <p:strVal val="0.50"/>
                                      </p:to>
                                    </p:set>
                                    <p:animEffect filter="image" prLst="opacity: 0.50; ">
                                      <p:cBhvr>
                                        <p:cTn id="14" dur="indefinite" fill="hold"/>
                                        <p:tgtEl>
                                          <p:spTgt spid="957"/>
                                        </p:tgtEl>
                                      </p:cBhvr>
                                    </p:animEffect>
                                  </p:childTnLst>
                                </p:cTn>
                              </p:par>
                              <p:par>
                                <p:cTn id="15" presetID="9" presetClass="emph" presetSubtype="0" nodeType="withEffect">
                                  <p:stCondLst>
                                    <p:cond delay="0"/>
                                  </p:stCondLst>
                                  <p:childTnLst>
                                    <p:set>
                                      <p:cBhvr rctx="PPT">
                                        <p:cTn id="16" dur="indefinite"/>
                                        <p:tgtEl>
                                          <p:spTgt spid="11">
                                            <p:txEl>
                                              <p:pRg st="0" end="0"/>
                                            </p:txEl>
                                          </p:spTgt>
                                        </p:tgtEl>
                                        <p:attrNameLst>
                                          <p:attrName>style.opacity</p:attrName>
                                        </p:attrNameLst>
                                      </p:cBhvr>
                                      <p:to>
                                        <p:strVal val="0.5"/>
                                      </p:to>
                                    </p:set>
                                    <p:animEffect filter="image" prLst="opacity: 0.5">
                                      <p:cBhvr rctx="IE">
                                        <p:cTn id="17"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 grpId="4" animBg="1" advAuto="0"/>
      <p:bldP spid="960" grpId="1" animBg="1" advAuto="0"/>
      <p:bldP spid="962" grpId="2" animBg="1" advAuto="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Title 1"/>
          <p:cNvSpPr txBox="1"/>
          <p:nvPr/>
        </p:nvSpPr>
        <p:spPr>
          <a:xfrm>
            <a:off x="81643"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Optimism</a:t>
            </a:r>
          </a:p>
        </p:txBody>
      </p:sp>
      <p:sp>
        <p:nvSpPr>
          <p:cNvPr id="967" name="TextBox 1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34</a:t>
            </a:r>
          </a:p>
        </p:txBody>
      </p:sp>
      <p:sp>
        <p:nvSpPr>
          <p:cNvPr id="968" name="Content Placeholder 4"/>
          <p:cNvSpPr txBox="1"/>
          <p:nvPr/>
        </p:nvSpPr>
        <p:spPr>
          <a:xfrm>
            <a:off x="9207062" y="2771878"/>
            <a:ext cx="3510407" cy="170754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2C8497"/>
                </a:solidFill>
              </a:rPr>
              <a:t>Optimism</a:t>
            </a:r>
            <a:r>
              <a:rPr sz="3440" dirty="0">
                <a:solidFill>
                  <a:srgbClr val="BC5E00"/>
                </a:solidFill>
              </a:rPr>
              <a:t> </a:t>
            </a:r>
            <a:r>
              <a:rPr sz="3440" dirty="0"/>
              <a:t>can be or look/sound:</a:t>
            </a:r>
          </a:p>
        </p:txBody>
      </p:sp>
      <p:sp>
        <p:nvSpPr>
          <p:cNvPr id="969" name="Content Placeholder 4"/>
          <p:cNvSpPr txBox="1"/>
          <p:nvPr/>
        </p:nvSpPr>
        <p:spPr>
          <a:xfrm>
            <a:off x="380589" y="3684165"/>
            <a:ext cx="3886612" cy="228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2C8497"/>
                </a:solidFill>
              </a:defRPr>
            </a:lvl1pPr>
          </a:lstStyle>
          <a:p>
            <a:r>
              <a:t>Maintain a consistent positive attitude—even in adversity</a:t>
            </a:r>
          </a:p>
        </p:txBody>
      </p:sp>
      <p:sp>
        <p:nvSpPr>
          <p:cNvPr id="970" name="TextBox 3"/>
          <p:cNvSpPr txBox="1"/>
          <p:nvPr/>
        </p:nvSpPr>
        <p:spPr>
          <a:xfrm>
            <a:off x="4561975" y="4909768"/>
            <a:ext cx="7934825" cy="43354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2C8497"/>
              </a:buClr>
              <a:buSzPct val="100000"/>
              <a:buFont typeface="Arial"/>
              <a:buChar char="•"/>
              <a:defRPr sz="4000">
                <a:latin typeface="Calibri"/>
                <a:ea typeface="Calibri"/>
                <a:cs typeface="Calibri"/>
                <a:sym typeface="Calibri"/>
              </a:defRPr>
            </a:pPr>
            <a:r>
              <a:t>Blind to reality and danger</a:t>
            </a:r>
          </a:p>
          <a:p>
            <a:pPr marL="571500" indent="-571500" algn="l">
              <a:buClr>
                <a:srgbClr val="2C8497"/>
              </a:buClr>
              <a:buSzPct val="100000"/>
              <a:buFont typeface="Arial"/>
              <a:buChar char="•"/>
              <a:defRPr sz="4000">
                <a:latin typeface="Calibri"/>
                <a:ea typeface="Calibri"/>
                <a:cs typeface="Calibri"/>
                <a:sym typeface="Calibri"/>
              </a:defRPr>
            </a:pPr>
            <a:r>
              <a:t>Prone to viewing bright sides and opportunities that do not actually exist</a:t>
            </a:r>
          </a:p>
          <a:p>
            <a:pPr marL="571500" indent="-571500" algn="l">
              <a:buClr>
                <a:srgbClr val="2C8497"/>
              </a:buClr>
              <a:buSzPct val="100000"/>
              <a:buFont typeface="Arial"/>
              <a:buChar char="•"/>
              <a:defRPr sz="4000">
                <a:latin typeface="Calibri"/>
                <a:ea typeface="Calibri"/>
                <a:cs typeface="Calibri"/>
                <a:sym typeface="Calibri"/>
              </a:defRPr>
            </a:pPr>
            <a:r>
              <a:t>Known to let an unrealistic      belief in a positive outcome      take the place of effort</a:t>
            </a:r>
          </a:p>
        </p:txBody>
      </p:sp>
      <p:pic>
        <p:nvPicPr>
          <p:cNvPr id="971" name="Picture 2" descr="Picture 2"/>
          <p:cNvPicPr>
            <a:picLocks noChangeAspect="1"/>
          </p:cNvPicPr>
          <p:nvPr/>
        </p:nvPicPr>
        <p:blipFill>
          <a:blip r:embed="rId2">
            <a:extLst/>
          </a:blip>
          <a:stretch>
            <a:fillRect/>
          </a:stretch>
        </p:blipFill>
        <p:spPr>
          <a:xfrm>
            <a:off x="-292769" y="2661332"/>
            <a:ext cx="6785917" cy="583905"/>
          </a:xfrm>
          <a:prstGeom prst="rect">
            <a:avLst/>
          </a:prstGeom>
          <a:ln w="12700">
            <a:miter lim="400000"/>
          </a:ln>
        </p:spPr>
      </p:pic>
      <p:grpSp>
        <p:nvGrpSpPr>
          <p:cNvPr id="974" name="Group 15"/>
          <p:cNvGrpSpPr/>
          <p:nvPr/>
        </p:nvGrpSpPr>
        <p:grpSpPr>
          <a:xfrm>
            <a:off x="5931554" y="1085255"/>
            <a:ext cx="4223793" cy="3142229"/>
            <a:chOff x="0" y="0"/>
            <a:chExt cx="4223791" cy="3142227"/>
          </a:xfrm>
        </p:grpSpPr>
        <p:sp>
          <p:nvSpPr>
            <p:cNvPr id="972" name="Explosion 2 16"/>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973" name="TextBox 17"/>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971"/>
                                        </p:tgtEl>
                                        <p:attrNameLst>
                                          <p:attrName>style.visibility</p:attrName>
                                        </p:attrNameLst>
                                      </p:cBhvr>
                                      <p:to>
                                        <p:strVal val="visible"/>
                                      </p:to>
                                    </p:set>
                                    <p:animEffect transition="in" filter="wipe(left)">
                                      <p:cBhvr>
                                        <p:cTn id="7" dur="500"/>
                                        <p:tgtEl>
                                          <p:spTgt spid="971"/>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969"/>
                                        </p:tgtEl>
                                        <p:attrNameLst>
                                          <p:attrName>style.visibility</p:attrName>
                                        </p:attrNameLst>
                                      </p:cBhvr>
                                      <p:to>
                                        <p:strVal val="visible"/>
                                      </p:to>
                                    </p:set>
                                    <p:animEffect transition="in" filter="dissolve">
                                      <p:cBhvr>
                                        <p:cTn id="11" dur="500"/>
                                        <p:tgtEl>
                                          <p:spTgt spid="969"/>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974"/>
                                        </p:tgtEl>
                                        <p:attrNameLst>
                                          <p:attrName>style.visibility</p:attrName>
                                        </p:attrNameLst>
                                      </p:cBhvr>
                                      <p:to>
                                        <p:strVal val="visible"/>
                                      </p:to>
                                    </p:set>
                                    <p:animEffect transition="in" filter="wipe(left)">
                                      <p:cBhvr>
                                        <p:cTn id="15" dur="500"/>
                                        <p:tgtEl>
                                          <p:spTgt spid="974"/>
                                        </p:tgtEl>
                                      </p:cBhvr>
                                    </p:animEffect>
                                  </p:childTnLst>
                                </p:cTn>
                              </p:par>
                            </p:childTnLst>
                          </p:cTn>
                        </p:par>
                        <p:par>
                          <p:cTn id="16" fill="hold">
                            <p:stCondLst>
                              <p:cond delay="1500"/>
                            </p:stCondLst>
                            <p:childTnLst>
                              <p:par>
                                <p:cTn id="17" presetID="22" presetClass="entr" presetSubtype="1" fill="hold" grpId="4" nodeType="afterEffect">
                                  <p:stCondLst>
                                    <p:cond delay="0"/>
                                  </p:stCondLst>
                                  <p:iterate>
                                    <p:tmAbs val="0"/>
                                  </p:iterate>
                                  <p:childTnLst>
                                    <p:set>
                                      <p:cBhvr>
                                        <p:cTn id="18" fill="hold"/>
                                        <p:tgtEl>
                                          <p:spTgt spid="968"/>
                                        </p:tgtEl>
                                        <p:attrNameLst>
                                          <p:attrName>style.visibility</p:attrName>
                                        </p:attrNameLst>
                                      </p:cBhvr>
                                      <p:to>
                                        <p:strVal val="visible"/>
                                      </p:to>
                                    </p:set>
                                    <p:animEffect transition="in" filter="wipe(up)">
                                      <p:cBhvr>
                                        <p:cTn id="19" dur="500"/>
                                        <p:tgtEl>
                                          <p:spTgt spid="96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5" nodeType="clickEffect">
                                  <p:stCondLst>
                                    <p:cond delay="0"/>
                                  </p:stCondLst>
                                  <p:iterate>
                                    <p:tmAbs val="0"/>
                                  </p:iterate>
                                  <p:childTnLst>
                                    <p:set>
                                      <p:cBhvr>
                                        <p:cTn id="23" fill="hold"/>
                                        <p:tgtEl>
                                          <p:spTgt spid="970">
                                            <p:bg/>
                                          </p:spTgt>
                                        </p:tgtEl>
                                        <p:attrNameLst>
                                          <p:attrName>style.visibility</p:attrName>
                                        </p:attrNameLst>
                                      </p:cBhvr>
                                      <p:to>
                                        <p:strVal val="visible"/>
                                      </p:to>
                                    </p:set>
                                    <p:animEffect transition="in" filter="wipe(up)">
                                      <p:cBhvr>
                                        <p:cTn id="24" dur="500"/>
                                        <p:tgtEl>
                                          <p:spTgt spid="970">
                                            <p:bg/>
                                          </p:spTgt>
                                        </p:tgtEl>
                                      </p:cBhvr>
                                    </p:animEffect>
                                  </p:childTnLst>
                                </p:cTn>
                              </p:par>
                              <p:par>
                                <p:cTn id="25" presetID="22" presetClass="entr" presetSubtype="1" fill="hold" grpId="5" nodeType="withEffect">
                                  <p:stCondLst>
                                    <p:cond delay="0"/>
                                  </p:stCondLst>
                                  <p:iterate>
                                    <p:tmAbs val="0"/>
                                  </p:iterate>
                                  <p:childTnLst>
                                    <p:set>
                                      <p:cBhvr>
                                        <p:cTn id="26" fill="hold"/>
                                        <p:tgtEl>
                                          <p:spTgt spid="970">
                                            <p:txEl>
                                              <p:pRg st="0" end="0"/>
                                            </p:txEl>
                                          </p:spTgt>
                                        </p:tgtEl>
                                        <p:attrNameLst>
                                          <p:attrName>style.visibility</p:attrName>
                                        </p:attrNameLst>
                                      </p:cBhvr>
                                      <p:to>
                                        <p:strVal val="visible"/>
                                      </p:to>
                                    </p:set>
                                    <p:animEffect transition="in" filter="wipe(up)">
                                      <p:cBhvr>
                                        <p:cTn id="27" dur="500"/>
                                        <p:tgtEl>
                                          <p:spTgt spid="970">
                                            <p:txEl>
                                              <p:pRg st="0" end="0"/>
                                            </p:txEl>
                                          </p:spTgt>
                                        </p:tgtEl>
                                      </p:cBhvr>
                                    </p:animEffect>
                                  </p:childTnLst>
                                </p:cTn>
                              </p:par>
                            </p:childTnLst>
                          </p:cTn>
                        </p:par>
                        <p:par>
                          <p:cTn id="28" fill="hold">
                            <p:stCondLst>
                              <p:cond delay="500"/>
                            </p:stCondLst>
                            <p:childTnLst>
                              <p:par>
                                <p:cTn id="29" presetID="22" presetClass="entr" presetSubtype="1" fill="hold" grpId="5" nodeType="afterEffect">
                                  <p:stCondLst>
                                    <p:cond delay="0"/>
                                  </p:stCondLst>
                                  <p:iterate>
                                    <p:tmAbs val="0"/>
                                  </p:iterate>
                                  <p:childTnLst>
                                    <p:set>
                                      <p:cBhvr>
                                        <p:cTn id="30" fill="hold"/>
                                        <p:tgtEl>
                                          <p:spTgt spid="970">
                                            <p:txEl>
                                              <p:pRg st="1" end="1"/>
                                            </p:txEl>
                                          </p:spTgt>
                                        </p:tgtEl>
                                        <p:attrNameLst>
                                          <p:attrName>style.visibility</p:attrName>
                                        </p:attrNameLst>
                                      </p:cBhvr>
                                      <p:to>
                                        <p:strVal val="visible"/>
                                      </p:to>
                                    </p:set>
                                    <p:animEffect transition="in" filter="wipe(up)">
                                      <p:cBhvr>
                                        <p:cTn id="31" dur="500"/>
                                        <p:tgtEl>
                                          <p:spTgt spid="970">
                                            <p:txEl>
                                              <p:pRg st="1" end="1"/>
                                            </p:txEl>
                                          </p:spTgt>
                                        </p:tgtEl>
                                      </p:cBhvr>
                                    </p:animEffect>
                                  </p:childTnLst>
                                </p:cTn>
                              </p:par>
                            </p:childTnLst>
                          </p:cTn>
                        </p:par>
                        <p:par>
                          <p:cTn id="32" fill="hold">
                            <p:stCondLst>
                              <p:cond delay="1000"/>
                            </p:stCondLst>
                            <p:childTnLst>
                              <p:par>
                                <p:cTn id="33" presetID="22" presetClass="entr" presetSubtype="1" fill="hold" grpId="5" nodeType="afterEffect">
                                  <p:stCondLst>
                                    <p:cond delay="0"/>
                                  </p:stCondLst>
                                  <p:iterate>
                                    <p:tmAbs val="0"/>
                                  </p:iterate>
                                  <p:childTnLst>
                                    <p:set>
                                      <p:cBhvr>
                                        <p:cTn id="34" fill="hold"/>
                                        <p:tgtEl>
                                          <p:spTgt spid="970">
                                            <p:txEl>
                                              <p:pRg st="2" end="2"/>
                                            </p:txEl>
                                          </p:spTgt>
                                        </p:tgtEl>
                                        <p:attrNameLst>
                                          <p:attrName>style.visibility</p:attrName>
                                        </p:attrNameLst>
                                      </p:cBhvr>
                                      <p:to>
                                        <p:strVal val="visible"/>
                                      </p:to>
                                    </p:set>
                                    <p:animEffect transition="in" filter="wipe(up)">
                                      <p:cBhvr>
                                        <p:cTn id="35" dur="500"/>
                                        <p:tgtEl>
                                          <p:spTgt spid="9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 grpId="4" animBg="1" advAuto="0"/>
      <p:bldP spid="969" grpId="2" animBg="1" advAuto="0"/>
      <p:bldP spid="970" grpId="5" build="p" bldLvl="5" animBg="1" advAuto="0"/>
      <p:bldP spid="971" grpId="1" animBg="1" advAuto="0"/>
      <p:bldP spid="974" grpId="3" animBg="1" advAuto="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Optimism</a:t>
            </a:r>
          </a:p>
        </p:txBody>
      </p:sp>
      <p:sp>
        <p:nvSpPr>
          <p:cNvPr id="977"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a:t>
            </a:r>
          </a:p>
        </p:txBody>
      </p:sp>
      <p:sp>
        <p:nvSpPr>
          <p:cNvPr id="978" name="TextBox 4"/>
          <p:cNvSpPr txBox="1"/>
          <p:nvPr/>
        </p:nvSpPr>
        <p:spPr>
          <a:xfrm>
            <a:off x="7039433" y="6626326"/>
            <a:ext cx="3599546" cy="2527301"/>
          </a:xfrm>
          <a:prstGeom prst="rect">
            <a:avLst/>
          </a:prstGeom>
          <a:ln w="12700">
            <a:solidFill>
              <a:srgbClr val="2C8497"/>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2C8497"/>
                </a:solidFill>
              </a:rPr>
              <a:t>Optimism</a:t>
            </a:r>
            <a:r>
              <a:rPr>
                <a:solidFill>
                  <a:srgbClr val="899F49"/>
                </a:solidFill>
              </a:rPr>
              <a:t> </a:t>
            </a:r>
            <a:r>
              <a:t>on the front flap of your </a:t>
            </a:r>
            <a:r>
              <a:rPr i="1"/>
              <a:t>EQ Workbook</a:t>
            </a:r>
          </a:p>
        </p:txBody>
      </p:sp>
      <p:sp>
        <p:nvSpPr>
          <p:cNvPr id="979" name="Left Arrow 7"/>
          <p:cNvSpPr/>
          <p:nvPr/>
        </p:nvSpPr>
        <p:spPr>
          <a:xfrm>
            <a:off x="6429833" y="8616981"/>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980" name="Picture 1" descr="Picture 1"/>
          <p:cNvPicPr>
            <a:picLocks noChangeAspect="1"/>
          </p:cNvPicPr>
          <p:nvPr/>
        </p:nvPicPr>
        <p:blipFill>
          <a:blip r:embed="rId2">
            <a:extLst/>
          </a:blip>
          <a:stretch>
            <a:fillRect/>
          </a:stretch>
        </p:blipFill>
        <p:spPr>
          <a:xfrm>
            <a:off x="407946" y="6752852"/>
            <a:ext cx="6026462" cy="2381374"/>
          </a:xfrm>
          <a:prstGeom prst="rect">
            <a:avLst/>
          </a:prstGeom>
          <a:ln w="12700">
            <a:miter lim="400000"/>
          </a:ln>
        </p:spPr>
      </p:pic>
      <p:sp>
        <p:nvSpPr>
          <p:cNvPr id="981" name="Content Placeholder 4"/>
          <p:cNvSpPr txBox="1"/>
          <p:nvPr/>
        </p:nvSpPr>
        <p:spPr>
          <a:xfrm>
            <a:off x="238351" y="2714548"/>
            <a:ext cx="12528098" cy="3774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4200"/>
              </a:spcBef>
              <a:defRPr sz="4800"/>
            </a:lvl1pPr>
          </a:lstStyle>
          <a:p>
            <a:r>
              <a:rPr dirty="0"/>
              <a:t>your ability and tendency to look at the brighter side of life and to maintain a positive attitude even in the face of adversity. Optimism gives you hope and enables you to see the future as a positive, inviting place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981"/>
                                        </p:tgtEl>
                                        <p:attrNameLst>
                                          <p:attrName>style.opacity</p:attrName>
                                        </p:attrNameLst>
                                      </p:cBhvr>
                                      <p:to>
                                        <p:strVal val="0.50"/>
                                      </p:to>
                                    </p:set>
                                    <p:animEffect filter="image" prLst="opacity: 0.50; ">
                                      <p:cBhvr>
                                        <p:cTn id="7" dur="indefinite" fill="hold"/>
                                        <p:tgtEl>
                                          <p:spTgt spid="981"/>
                                        </p:tgtEl>
                                      </p:cBhvr>
                                    </p:animEffect>
                                  </p:childTnLst>
                                </p:cTn>
                              </p:par>
                              <p:par>
                                <p:cTn id="8" presetID="22" presetClass="entr" presetSubtype="8" fill="hold" grpId="2" nodeType="withEffect">
                                  <p:stCondLst>
                                    <p:cond delay="0"/>
                                  </p:stCondLst>
                                  <p:iterate>
                                    <p:tmAbs val="0"/>
                                  </p:iterate>
                                  <p:childTnLst>
                                    <p:set>
                                      <p:cBhvr>
                                        <p:cTn id="9" fill="hold"/>
                                        <p:tgtEl>
                                          <p:spTgt spid="980"/>
                                        </p:tgtEl>
                                        <p:attrNameLst>
                                          <p:attrName>style.visibility</p:attrName>
                                        </p:attrNameLst>
                                      </p:cBhvr>
                                      <p:to>
                                        <p:strVal val="visible"/>
                                      </p:to>
                                    </p:set>
                                    <p:animEffect transition="in" filter="wipe(left)">
                                      <p:cBhvr>
                                        <p:cTn id="10" dur="500"/>
                                        <p:tgtEl>
                                          <p:spTgt spid="980"/>
                                        </p:tgtEl>
                                      </p:cBhvr>
                                    </p:animEffect>
                                  </p:childTnLst>
                                </p:cTn>
                              </p:par>
                              <p:par>
                                <p:cTn id="11" presetID="22" presetClass="entr" presetSubtype="8" fill="hold" grpId="3" nodeType="withEffect">
                                  <p:stCondLst>
                                    <p:cond delay="0"/>
                                  </p:stCondLst>
                                  <p:iterate>
                                    <p:tmAbs val="0"/>
                                  </p:iterate>
                                  <p:childTnLst>
                                    <p:set>
                                      <p:cBhvr>
                                        <p:cTn id="12" fill="hold"/>
                                        <p:tgtEl>
                                          <p:spTgt spid="978"/>
                                        </p:tgtEl>
                                        <p:attrNameLst>
                                          <p:attrName>style.visibility</p:attrName>
                                        </p:attrNameLst>
                                      </p:cBhvr>
                                      <p:to>
                                        <p:strVal val="visible"/>
                                      </p:to>
                                    </p:set>
                                    <p:animEffect transition="in" filter="wipe(left)">
                                      <p:cBhvr>
                                        <p:cTn id="13" dur="500"/>
                                        <p:tgtEl>
                                          <p:spTgt spid="978"/>
                                        </p:tgtEl>
                                      </p:cBhvr>
                                    </p:animEffect>
                                  </p:childTnLst>
                                </p:cTn>
                              </p:par>
                              <p:par>
                                <p:cTn id="14" presetID="22" presetClass="entr" presetSubtype="2" fill="hold" grpId="4" nodeType="withEffect">
                                  <p:stCondLst>
                                    <p:cond delay="0"/>
                                  </p:stCondLst>
                                  <p:iterate>
                                    <p:tmAbs val="0"/>
                                  </p:iterate>
                                  <p:childTnLst>
                                    <p:set>
                                      <p:cBhvr>
                                        <p:cTn id="15" fill="hold"/>
                                        <p:tgtEl>
                                          <p:spTgt spid="979"/>
                                        </p:tgtEl>
                                        <p:attrNameLst>
                                          <p:attrName>style.visibility</p:attrName>
                                        </p:attrNameLst>
                                      </p:cBhvr>
                                      <p:to>
                                        <p:strVal val="visible"/>
                                      </p:to>
                                    </p:set>
                                    <p:animEffect transition="in" filter="wipe(right)">
                                      <p:cBhvr>
                                        <p:cTn id="16" dur="500"/>
                                        <p:tgtEl>
                                          <p:spTgt spid="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 grpId="3" animBg="1" advAuto="0"/>
      <p:bldP spid="979" grpId="4" animBg="1" advAuto="0"/>
      <p:bldP spid="980" grpId="2" animBg="1" advAuto="0"/>
      <p:bldP spid="981" grpId="1" animBg="1" advAuto="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Optimism</a:t>
            </a:r>
          </a:p>
        </p:txBody>
      </p:sp>
      <p:sp>
        <p:nvSpPr>
          <p:cNvPr id="984"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35</a:t>
            </a:r>
          </a:p>
        </p:txBody>
      </p:sp>
      <p:sp>
        <p:nvSpPr>
          <p:cNvPr id="985" name="TextBox 4"/>
          <p:cNvSpPr txBox="1"/>
          <p:nvPr/>
        </p:nvSpPr>
        <p:spPr>
          <a:xfrm>
            <a:off x="1175654" y="7363381"/>
            <a:ext cx="8955318" cy="1079501"/>
          </a:xfrm>
          <a:prstGeom prst="rect">
            <a:avLst/>
          </a:prstGeom>
          <a:ln w="12700">
            <a:solidFill>
              <a:srgbClr val="2C8497"/>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2C8497"/>
                </a:solidFill>
              </a:defRPr>
            </a:lvl1pPr>
          </a:lstStyle>
          <a:p>
            <a:r>
              <a:rPr dirty="0"/>
              <a:t>What exercises, practices, or behaviors could activate and strengthen </a:t>
            </a:r>
            <a:r>
              <a:rPr b="1" dirty="0"/>
              <a:t>Optimism</a:t>
            </a:r>
            <a:r>
              <a:rPr dirty="0"/>
              <a:t>?</a:t>
            </a:r>
          </a:p>
        </p:txBody>
      </p:sp>
      <p:sp>
        <p:nvSpPr>
          <p:cNvPr id="986" name="Content Placeholder 4"/>
          <p:cNvSpPr txBox="1"/>
          <p:nvPr/>
        </p:nvSpPr>
        <p:spPr>
          <a:xfrm>
            <a:off x="238351" y="2840673"/>
            <a:ext cx="12528098" cy="3774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4200"/>
              </a:spcBef>
              <a:defRPr sz="4800"/>
            </a:lvl1pPr>
          </a:lstStyle>
          <a:p>
            <a:r>
              <a:rPr dirty="0"/>
              <a:t>your ability and tendency to look at the brighter side of life and to maintain a positive attitude even in the face of adversity. Optimism gives you hope and enables you to see the future as a positive, inviting place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985"/>
                                        </p:tgtEl>
                                        <p:attrNameLst>
                                          <p:attrName>style.visibility</p:attrName>
                                        </p:attrNameLst>
                                      </p:cBhvr>
                                      <p:to>
                                        <p:strVal val="visible"/>
                                      </p:to>
                                    </p:set>
                                    <p:animEffect transition="in" filter="wipe(left)">
                                      <p:cBhvr>
                                        <p:cTn id="7" dur="500"/>
                                        <p:tgtEl>
                                          <p:spTgt spid="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0"/>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174" name="Title 1"/>
          <p:cNvSpPr txBox="1"/>
          <p:nvPr/>
        </p:nvSpPr>
        <p:spPr>
          <a:xfrm>
            <a:off x="95792"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Self-Regard</a:t>
            </a:r>
          </a:p>
        </p:txBody>
      </p:sp>
      <p:sp>
        <p:nvSpPr>
          <p:cNvPr id="175" name="Content Placeholder 4"/>
          <p:cNvSpPr txBox="1"/>
          <p:nvPr/>
        </p:nvSpPr>
        <p:spPr>
          <a:xfrm>
            <a:off x="95793" y="4219480"/>
            <a:ext cx="4324825" cy="39122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00000"/>
              </a:buClr>
              <a:buSzPct val="100000"/>
              <a:buFont typeface="Arial"/>
              <a:buChar char="•"/>
              <a:defRPr>
                <a:latin typeface="Calibri"/>
                <a:ea typeface="Calibri"/>
                <a:cs typeface="Calibri"/>
                <a:sym typeface="Calibri"/>
              </a:defRPr>
            </a:pPr>
            <a:r>
              <a:t>Self-doubting &amp; self-critical</a:t>
            </a:r>
          </a:p>
          <a:p>
            <a:pPr marL="809625" lvl="2" indent="-571500" algn="l">
              <a:buClr>
                <a:srgbClr val="C00000"/>
              </a:buClr>
              <a:buSzPct val="100000"/>
              <a:buFont typeface="Arial"/>
              <a:buChar char="•"/>
              <a:defRPr>
                <a:latin typeface="Calibri"/>
                <a:ea typeface="Calibri"/>
                <a:cs typeface="Calibri"/>
                <a:sym typeface="Calibri"/>
              </a:defRPr>
            </a:pPr>
            <a:r>
              <a:t>Disrespecting of yourself</a:t>
            </a:r>
          </a:p>
          <a:p>
            <a:pPr marL="809625" lvl="2" indent="-571500" algn="l">
              <a:buClr>
                <a:srgbClr val="C00000"/>
              </a:buClr>
              <a:buSzPct val="100000"/>
              <a:buFont typeface="Arial"/>
              <a:buChar char="•"/>
              <a:defRPr>
                <a:latin typeface="Calibri"/>
                <a:ea typeface="Calibri"/>
                <a:cs typeface="Calibri"/>
                <a:sym typeface="Calibri"/>
              </a:defRPr>
            </a:pPr>
            <a:r>
              <a:t>Insecure</a:t>
            </a:r>
          </a:p>
          <a:p>
            <a:pPr marL="809625" lvl="2" indent="-571500" algn="l">
              <a:buClr>
                <a:srgbClr val="C00000"/>
              </a:buClr>
              <a:buSzPct val="100000"/>
              <a:buFont typeface="Arial"/>
              <a:buChar char="•"/>
              <a:defRPr>
                <a:latin typeface="Calibri"/>
                <a:ea typeface="Calibri"/>
                <a:cs typeface="Calibri"/>
                <a:sym typeface="Calibri"/>
              </a:defRPr>
            </a:pPr>
            <a:r>
              <a:t>Lacking self-esteem</a:t>
            </a:r>
          </a:p>
        </p:txBody>
      </p:sp>
      <p:sp>
        <p:nvSpPr>
          <p:cNvPr id="176"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6 </a:t>
            </a:r>
          </a:p>
        </p:txBody>
      </p:sp>
      <p:pic>
        <p:nvPicPr>
          <p:cNvPr id="177" name="Picture 11" descr="Picture 11"/>
          <p:cNvPicPr>
            <a:picLocks noChangeAspect="1"/>
          </p:cNvPicPr>
          <p:nvPr/>
        </p:nvPicPr>
        <p:blipFill>
          <a:blip r:embed="rId2">
            <a:extLst/>
          </a:blip>
          <a:stretch>
            <a:fillRect/>
          </a:stretch>
        </p:blipFill>
        <p:spPr>
          <a:xfrm>
            <a:off x="201456" y="2686900"/>
            <a:ext cx="12572593" cy="584182"/>
          </a:xfrm>
          <a:prstGeom prst="rect">
            <a:avLst/>
          </a:prstGeom>
          <a:ln w="12700">
            <a:miter lim="400000"/>
          </a:ln>
        </p:spPr>
      </p:pic>
      <p:sp>
        <p:nvSpPr>
          <p:cNvPr id="178" name="Content Placeholder 4"/>
          <p:cNvSpPr txBox="1"/>
          <p:nvPr/>
        </p:nvSpPr>
        <p:spPr>
          <a:xfrm>
            <a:off x="1086701" y="327702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8" name="Picture 10" descr="Picture 10"/>
          <p:cNvPicPr>
            <a:picLocks noChangeAspect="1"/>
          </p:cNvPicPr>
          <p:nvPr/>
        </p:nvPicPr>
        <p:blipFill>
          <a:blip r:embed="rId2">
            <a:extLst/>
          </a:blip>
          <a:srcRect b="9031"/>
          <a:stretch>
            <a:fillRect/>
          </a:stretch>
        </p:blipFill>
        <p:spPr>
          <a:xfrm>
            <a:off x="6068907" y="2900920"/>
            <a:ext cx="6567425" cy="6621091"/>
          </a:xfrm>
          <a:prstGeom prst="rect">
            <a:avLst/>
          </a:prstGeom>
          <a:ln w="12700">
            <a:miter lim="400000"/>
          </a:ln>
        </p:spPr>
      </p:pic>
      <p:sp>
        <p:nvSpPr>
          <p:cNvPr id="989" name="Content Placeholder 2"/>
          <p:cNvSpPr txBox="1"/>
          <p:nvPr/>
        </p:nvSpPr>
        <p:spPr>
          <a:xfrm>
            <a:off x="110675" y="5239658"/>
            <a:ext cx="4362530"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lvl="2" indent="-457200">
              <a:spcBef>
                <a:spcPts val="900"/>
              </a:spcBef>
              <a:buSzPct val="100000"/>
              <a:buChar char="➢"/>
              <a:defRPr sz="3400">
                <a:solidFill>
                  <a:srgbClr val="34383B"/>
                </a:solidFill>
              </a:defRPr>
            </a:pPr>
            <a:r>
              <a:t> </a:t>
            </a:r>
            <a:r>
              <a:rPr sz="4000">
                <a:solidFill>
                  <a:srgbClr val="000000"/>
                </a:solidFill>
              </a:rPr>
              <a:t>Happiness</a:t>
            </a:r>
          </a:p>
        </p:txBody>
      </p:sp>
      <p:sp>
        <p:nvSpPr>
          <p:cNvPr id="990" name="Title 1"/>
          <p:cNvSpPr txBox="1"/>
          <p:nvPr/>
        </p:nvSpPr>
        <p:spPr>
          <a:xfrm>
            <a:off x="110675"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Happiness</a:t>
            </a:r>
          </a:p>
        </p:txBody>
      </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Happiness</a:t>
            </a:r>
          </a:p>
        </p:txBody>
      </p:sp>
      <p:sp>
        <p:nvSpPr>
          <p:cNvPr id="993" name="TextBox 2"/>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36</a:t>
            </a:r>
          </a:p>
        </p:txBody>
      </p:sp>
      <p:sp>
        <p:nvSpPr>
          <p:cNvPr id="994" name="Content Placeholder 4"/>
          <p:cNvSpPr txBox="1"/>
          <p:nvPr/>
        </p:nvSpPr>
        <p:spPr>
          <a:xfrm>
            <a:off x="238351" y="2840676"/>
            <a:ext cx="12528098" cy="303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4200"/>
              </a:spcBef>
              <a:defRPr sz="4800"/>
            </a:lvl1pPr>
          </a:lstStyle>
          <a:p>
            <a:r>
              <a:rPr dirty="0"/>
              <a:t>your ability and tendency to feel joy and satisfaction with the process of living—to be able to embrace all aspects of life with cheerfulness and enthusiasm</a:t>
            </a:r>
          </a:p>
        </p:txBody>
      </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Happiness</a:t>
            </a:r>
          </a:p>
        </p:txBody>
      </p:sp>
      <p:sp>
        <p:nvSpPr>
          <p:cNvPr id="997" name="TextBox 2"/>
          <p:cNvSpPr txBox="1"/>
          <p:nvPr/>
        </p:nvSpPr>
        <p:spPr>
          <a:xfrm>
            <a:off x="10319657" y="128455"/>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36</a:t>
            </a:r>
          </a:p>
        </p:txBody>
      </p:sp>
      <p:sp>
        <p:nvSpPr>
          <p:cNvPr id="998" name="Content Placeholder 4"/>
          <p:cNvSpPr txBox="1"/>
          <p:nvPr/>
        </p:nvSpPr>
        <p:spPr>
          <a:xfrm>
            <a:off x="95792" y="4174668"/>
            <a:ext cx="4447180" cy="27946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686F76"/>
              </a:buClr>
              <a:buSzPct val="100000"/>
              <a:buFont typeface="Arial"/>
              <a:buChar char="•"/>
              <a:defRPr>
                <a:latin typeface="Calibri"/>
                <a:ea typeface="Calibri"/>
                <a:cs typeface="Calibri"/>
                <a:sym typeface="Calibri"/>
              </a:defRPr>
            </a:pPr>
            <a:r>
              <a:t>Sad and depressed</a:t>
            </a:r>
          </a:p>
          <a:p>
            <a:pPr marL="809625" lvl="2" indent="-571500" algn="l">
              <a:buClr>
                <a:srgbClr val="686F76"/>
              </a:buClr>
              <a:buSzPct val="100000"/>
              <a:buFont typeface="Arial"/>
              <a:buChar char="•"/>
              <a:defRPr>
                <a:latin typeface="Calibri"/>
                <a:ea typeface="Calibri"/>
                <a:cs typeface="Calibri"/>
                <a:sym typeface="Calibri"/>
              </a:defRPr>
            </a:pPr>
            <a:r>
              <a:t>Woeful or gloomy</a:t>
            </a:r>
          </a:p>
          <a:p>
            <a:pPr marL="809625" lvl="2" indent="-571500" algn="l">
              <a:buClr>
                <a:srgbClr val="686F76"/>
              </a:buClr>
              <a:buSzPct val="100000"/>
              <a:buFont typeface="Arial"/>
              <a:buChar char="•"/>
              <a:defRPr>
                <a:latin typeface="Calibri"/>
                <a:ea typeface="Calibri"/>
                <a:cs typeface="Calibri"/>
                <a:sym typeface="Calibri"/>
              </a:defRPr>
            </a:pPr>
            <a:r>
              <a:t>Worried</a:t>
            </a:r>
          </a:p>
          <a:p>
            <a:pPr marL="809625" lvl="2" indent="-571500" algn="l">
              <a:buClr>
                <a:srgbClr val="686F76"/>
              </a:buClr>
              <a:buSzPct val="100000"/>
              <a:buFont typeface="Arial"/>
              <a:buChar char="•"/>
              <a:defRPr>
                <a:latin typeface="Calibri"/>
                <a:ea typeface="Calibri"/>
                <a:cs typeface="Calibri"/>
                <a:sym typeface="Calibri"/>
              </a:defRPr>
            </a:pPr>
            <a:r>
              <a:t>Socially withdrawn</a:t>
            </a:r>
          </a:p>
          <a:p>
            <a:pPr marL="809625" lvl="2" indent="-571500" algn="l">
              <a:buClr>
                <a:srgbClr val="686F76"/>
              </a:buClr>
              <a:buSzPct val="100000"/>
              <a:buFont typeface="Arial"/>
              <a:buChar char="•"/>
              <a:defRPr>
                <a:latin typeface="Calibri"/>
                <a:ea typeface="Calibri"/>
                <a:cs typeface="Calibri"/>
                <a:sym typeface="Calibri"/>
              </a:defRPr>
            </a:pPr>
            <a:r>
              <a:t>Unmotivated</a:t>
            </a:r>
          </a:p>
        </p:txBody>
      </p:sp>
      <p:sp>
        <p:nvSpPr>
          <p:cNvPr id="999"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1000" name="Picture 12" descr="Picture 12"/>
          <p:cNvPicPr>
            <a:picLocks noChangeAspect="1"/>
          </p:cNvPicPr>
          <p:nvPr/>
        </p:nvPicPr>
        <p:blipFill>
          <a:blip r:embed="rId2">
            <a:extLst/>
          </a:blip>
          <a:stretch>
            <a:fillRect/>
          </a:stretch>
        </p:blipFill>
        <p:spPr>
          <a:xfrm>
            <a:off x="-5806" y="2666824"/>
            <a:ext cx="12986737" cy="492831"/>
          </a:xfrm>
          <a:prstGeom prst="rect">
            <a:avLst/>
          </a:prstGeom>
          <a:ln w="12700">
            <a:miter lim="400000"/>
          </a:ln>
        </p:spPr>
      </p:pic>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Happiness</a:t>
            </a:r>
          </a:p>
        </p:txBody>
      </p:sp>
      <p:sp>
        <p:nvSpPr>
          <p:cNvPr id="1003" name="TextBox 2"/>
          <p:cNvSpPr txBox="1"/>
          <p:nvPr/>
        </p:nvSpPr>
        <p:spPr>
          <a:xfrm>
            <a:off x="10319657" y="128455"/>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36</a:t>
            </a:r>
          </a:p>
        </p:txBody>
      </p:sp>
      <p:sp>
        <p:nvSpPr>
          <p:cNvPr id="1004" name="Content Placeholder 4"/>
          <p:cNvSpPr txBox="1"/>
          <p:nvPr/>
        </p:nvSpPr>
        <p:spPr>
          <a:xfrm>
            <a:off x="95792" y="4174668"/>
            <a:ext cx="4447180" cy="27946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686F76"/>
              </a:buClr>
              <a:buSzPct val="100000"/>
              <a:buFont typeface="Arial"/>
              <a:buChar char="•"/>
              <a:defRPr>
                <a:latin typeface="Calibri"/>
                <a:ea typeface="Calibri"/>
                <a:cs typeface="Calibri"/>
                <a:sym typeface="Calibri"/>
              </a:defRPr>
            </a:pPr>
            <a:r>
              <a:t>Sad and depressed</a:t>
            </a:r>
          </a:p>
          <a:p>
            <a:pPr marL="809625" lvl="2" indent="-571500" algn="l">
              <a:buClr>
                <a:srgbClr val="686F76"/>
              </a:buClr>
              <a:buSzPct val="100000"/>
              <a:buFont typeface="Arial"/>
              <a:buChar char="•"/>
              <a:defRPr>
                <a:latin typeface="Calibri"/>
                <a:ea typeface="Calibri"/>
                <a:cs typeface="Calibri"/>
                <a:sym typeface="Calibri"/>
              </a:defRPr>
            </a:pPr>
            <a:r>
              <a:t>Woeful or gloomy</a:t>
            </a:r>
          </a:p>
          <a:p>
            <a:pPr marL="809625" lvl="2" indent="-571500" algn="l">
              <a:buClr>
                <a:srgbClr val="686F76"/>
              </a:buClr>
              <a:buSzPct val="100000"/>
              <a:buFont typeface="Arial"/>
              <a:buChar char="•"/>
              <a:defRPr>
                <a:latin typeface="Calibri"/>
                <a:ea typeface="Calibri"/>
                <a:cs typeface="Calibri"/>
                <a:sym typeface="Calibri"/>
              </a:defRPr>
            </a:pPr>
            <a:r>
              <a:t>Worried</a:t>
            </a:r>
          </a:p>
          <a:p>
            <a:pPr marL="809625" lvl="2" indent="-571500" algn="l">
              <a:buClr>
                <a:srgbClr val="686F76"/>
              </a:buClr>
              <a:buSzPct val="100000"/>
              <a:buFont typeface="Arial"/>
              <a:buChar char="•"/>
              <a:defRPr>
                <a:latin typeface="Calibri"/>
                <a:ea typeface="Calibri"/>
                <a:cs typeface="Calibri"/>
                <a:sym typeface="Calibri"/>
              </a:defRPr>
            </a:pPr>
            <a:r>
              <a:t>Socially withdrawn</a:t>
            </a:r>
          </a:p>
          <a:p>
            <a:pPr marL="809625" lvl="2" indent="-571500" algn="l">
              <a:buClr>
                <a:srgbClr val="686F76"/>
              </a:buClr>
              <a:buSzPct val="100000"/>
              <a:buFont typeface="Arial"/>
              <a:buChar char="•"/>
              <a:defRPr>
                <a:latin typeface="Calibri"/>
                <a:ea typeface="Calibri"/>
                <a:cs typeface="Calibri"/>
                <a:sym typeface="Calibri"/>
              </a:defRPr>
            </a:pPr>
            <a:r>
              <a:t>Unmotivated</a:t>
            </a:r>
          </a:p>
        </p:txBody>
      </p:sp>
      <p:sp>
        <p:nvSpPr>
          <p:cNvPr id="1005" name="Content Placeholder 4"/>
          <p:cNvSpPr txBox="1"/>
          <p:nvPr/>
        </p:nvSpPr>
        <p:spPr>
          <a:xfrm>
            <a:off x="4732245" y="4174668"/>
            <a:ext cx="3907258" cy="508857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A</a:t>
            </a:r>
            <a:r>
              <a:rPr dirty="0"/>
              <a:t>ble to feel joy when life’s events and circumstances cooperate, but disappointments and struggles are likely seen as impediments to happiness</a:t>
            </a:r>
          </a:p>
        </p:txBody>
      </p:sp>
      <p:sp>
        <p:nvSpPr>
          <p:cNvPr id="1006"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1007"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1008" name="Picture 12" descr="Picture 12"/>
          <p:cNvPicPr>
            <a:picLocks noChangeAspect="1"/>
          </p:cNvPicPr>
          <p:nvPr/>
        </p:nvPicPr>
        <p:blipFill>
          <a:blip r:embed="rId2">
            <a:extLst/>
          </a:blip>
          <a:stretch>
            <a:fillRect/>
          </a:stretch>
        </p:blipFill>
        <p:spPr>
          <a:xfrm>
            <a:off x="-5806" y="2666824"/>
            <a:ext cx="12986737" cy="49283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1004"/>
                                        </p:tgtEl>
                                        <p:attrNameLst>
                                          <p:attrName>style.opacity</p:attrName>
                                        </p:attrNameLst>
                                      </p:cBhvr>
                                      <p:to>
                                        <p:strVal val="0.50"/>
                                      </p:to>
                                    </p:set>
                                    <p:animEffect filter="image" prLst="opacity: 0.50; ">
                                      <p:cBhvr>
                                        <p:cTn id="7" dur="indefinite" fill="hold"/>
                                        <p:tgtEl>
                                          <p:spTgt spid="1004"/>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1007"/>
                                        </p:tgtEl>
                                        <p:attrNameLst>
                                          <p:attrName>style.opacity</p:attrName>
                                        </p:attrNameLst>
                                      </p:cBhvr>
                                      <p:to>
                                        <p:strVal val="0.50"/>
                                      </p:to>
                                    </p:set>
                                    <p:animEffect filter="image" prLst="opacity: 0.50; ">
                                      <p:cBhvr>
                                        <p:cTn id="11" dur="indefinite" fill="hold"/>
                                        <p:tgtEl>
                                          <p:spTgt spid="1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 grpId="1" animBg="1" advAuto="0"/>
      <p:bldP spid="1007" grpId="2" animBg="1" advAuto="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Happiness</a:t>
            </a:r>
          </a:p>
        </p:txBody>
      </p:sp>
      <p:sp>
        <p:nvSpPr>
          <p:cNvPr id="1011" name="TextBox 2"/>
          <p:cNvSpPr txBox="1"/>
          <p:nvPr/>
        </p:nvSpPr>
        <p:spPr>
          <a:xfrm>
            <a:off x="10319657" y="128455"/>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36</a:t>
            </a:r>
          </a:p>
        </p:txBody>
      </p:sp>
      <p:sp>
        <p:nvSpPr>
          <p:cNvPr id="1012" name="Content Placeholder 4"/>
          <p:cNvSpPr txBox="1"/>
          <p:nvPr/>
        </p:nvSpPr>
        <p:spPr>
          <a:xfrm>
            <a:off x="95792" y="4174668"/>
            <a:ext cx="4447180" cy="27946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686F76"/>
              </a:buClr>
              <a:buSzPct val="100000"/>
              <a:buFont typeface="Arial"/>
              <a:buChar char="•"/>
              <a:defRPr>
                <a:latin typeface="Calibri"/>
                <a:ea typeface="Calibri"/>
                <a:cs typeface="Calibri"/>
                <a:sym typeface="Calibri"/>
              </a:defRPr>
            </a:pPr>
            <a:r>
              <a:t>Sad and depressed</a:t>
            </a:r>
          </a:p>
          <a:p>
            <a:pPr marL="809625" lvl="2" indent="-571500" algn="l">
              <a:buClr>
                <a:srgbClr val="686F76"/>
              </a:buClr>
              <a:buSzPct val="100000"/>
              <a:buFont typeface="Arial"/>
              <a:buChar char="•"/>
              <a:defRPr>
                <a:latin typeface="Calibri"/>
                <a:ea typeface="Calibri"/>
                <a:cs typeface="Calibri"/>
                <a:sym typeface="Calibri"/>
              </a:defRPr>
            </a:pPr>
            <a:r>
              <a:t>Woeful or gloomy</a:t>
            </a:r>
          </a:p>
          <a:p>
            <a:pPr marL="809625" lvl="2" indent="-571500" algn="l">
              <a:buClr>
                <a:srgbClr val="686F76"/>
              </a:buClr>
              <a:buSzPct val="100000"/>
              <a:buFont typeface="Arial"/>
              <a:buChar char="•"/>
              <a:defRPr>
                <a:latin typeface="Calibri"/>
                <a:ea typeface="Calibri"/>
                <a:cs typeface="Calibri"/>
                <a:sym typeface="Calibri"/>
              </a:defRPr>
            </a:pPr>
            <a:r>
              <a:t>Worried</a:t>
            </a:r>
          </a:p>
          <a:p>
            <a:pPr marL="809625" lvl="2" indent="-571500" algn="l">
              <a:buClr>
                <a:srgbClr val="686F76"/>
              </a:buClr>
              <a:buSzPct val="100000"/>
              <a:buFont typeface="Arial"/>
              <a:buChar char="•"/>
              <a:defRPr>
                <a:latin typeface="Calibri"/>
                <a:ea typeface="Calibri"/>
                <a:cs typeface="Calibri"/>
                <a:sym typeface="Calibri"/>
              </a:defRPr>
            </a:pPr>
            <a:r>
              <a:t>Socially withdrawn</a:t>
            </a:r>
          </a:p>
          <a:p>
            <a:pPr marL="809625" lvl="2" indent="-571500" algn="l">
              <a:buClr>
                <a:srgbClr val="686F76"/>
              </a:buClr>
              <a:buSzPct val="100000"/>
              <a:buFont typeface="Arial"/>
              <a:buChar char="•"/>
              <a:defRPr>
                <a:latin typeface="Calibri"/>
                <a:ea typeface="Calibri"/>
                <a:cs typeface="Calibri"/>
                <a:sym typeface="Calibri"/>
              </a:defRPr>
            </a:pPr>
            <a:r>
              <a:t>Unmotivated</a:t>
            </a:r>
          </a:p>
        </p:txBody>
      </p:sp>
      <p:sp>
        <p:nvSpPr>
          <p:cNvPr id="1014" name="Content Placeholder 4"/>
          <p:cNvSpPr txBox="1"/>
          <p:nvPr/>
        </p:nvSpPr>
        <p:spPr>
          <a:xfrm>
            <a:off x="8518014" y="4174668"/>
            <a:ext cx="4075292" cy="28725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404040"/>
                </a:solidFill>
              </a:defRPr>
            </a:lvl1pPr>
          </a:lstStyle>
          <a:p>
            <a:r>
              <a:rPr dirty="0"/>
              <a:t>Routinely and consistently enjoying and d</a:t>
            </a:r>
            <a:r>
              <a:rPr lang="en-US" dirty="0"/>
              <a:t>eri</a:t>
            </a:r>
            <a:r>
              <a:rPr dirty="0"/>
              <a:t>ving pleasure from life’s activities</a:t>
            </a:r>
          </a:p>
        </p:txBody>
      </p:sp>
      <p:sp>
        <p:nvSpPr>
          <p:cNvPr id="1015"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1016" name="Content Placeholder 4"/>
          <p:cNvSpPr txBox="1"/>
          <p:nvPr/>
        </p:nvSpPr>
        <p:spPr>
          <a:xfrm>
            <a:off x="8518014" y="320445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1017"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1018" name="Picture 12" descr="Picture 12"/>
          <p:cNvPicPr>
            <a:picLocks noChangeAspect="1"/>
          </p:cNvPicPr>
          <p:nvPr/>
        </p:nvPicPr>
        <p:blipFill>
          <a:blip r:embed="rId2">
            <a:extLst/>
          </a:blip>
          <a:stretch>
            <a:fillRect/>
          </a:stretch>
        </p:blipFill>
        <p:spPr>
          <a:xfrm>
            <a:off x="-5806" y="2666824"/>
            <a:ext cx="12986737" cy="492831"/>
          </a:xfrm>
          <a:prstGeom prst="rect">
            <a:avLst/>
          </a:prstGeom>
          <a:ln w="12700">
            <a:miter lim="400000"/>
          </a:ln>
        </p:spPr>
      </p:pic>
      <p:sp>
        <p:nvSpPr>
          <p:cNvPr id="11" name="Content Placeholder 4"/>
          <p:cNvSpPr txBox="1"/>
          <p:nvPr/>
        </p:nvSpPr>
        <p:spPr>
          <a:xfrm>
            <a:off x="4732246" y="4111188"/>
            <a:ext cx="3497354" cy="508857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You are able to see positive possibilities in the future. However, while you can, at times you don’t, or the positive thoughts you have don’t last.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1017"/>
                                        </p:tgtEl>
                                        <p:attrNameLst>
                                          <p:attrName>style.opacity</p:attrName>
                                        </p:attrNameLst>
                                      </p:cBhvr>
                                      <p:to>
                                        <p:strVal val="0.50"/>
                                      </p:to>
                                    </p:set>
                                    <p:animEffect filter="image" prLst="opacity: 0.50; ">
                                      <p:cBhvr>
                                        <p:cTn id="7" dur="indefinite" fill="hold"/>
                                        <p:tgtEl>
                                          <p:spTgt spid="1017"/>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1015"/>
                                        </p:tgtEl>
                                        <p:attrNameLst>
                                          <p:attrName>style.opacity</p:attrName>
                                        </p:attrNameLst>
                                      </p:cBhvr>
                                      <p:to>
                                        <p:strVal val="0.50"/>
                                      </p:to>
                                    </p:set>
                                    <p:animEffect filter="image" prLst="opacity: 0.50; ">
                                      <p:cBhvr>
                                        <p:cTn id="11" dur="indefinite" fill="hold"/>
                                        <p:tgtEl>
                                          <p:spTgt spid="1015"/>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1012"/>
                                        </p:tgtEl>
                                        <p:attrNameLst>
                                          <p:attrName>style.opacity</p:attrName>
                                        </p:attrNameLst>
                                      </p:cBhvr>
                                      <p:to>
                                        <p:strVal val="0.50"/>
                                      </p:to>
                                    </p:set>
                                    <p:animEffect filter="image" prLst="opacity: 0.50; ">
                                      <p:cBhvr>
                                        <p:cTn id="15" dur="indefinite" fill="hold"/>
                                        <p:tgtEl>
                                          <p:spTgt spid="1012"/>
                                        </p:tgtEl>
                                      </p:cBhvr>
                                    </p:animEffect>
                                  </p:childTnLst>
                                </p:cTn>
                              </p:par>
                              <p:par>
                                <p:cTn id="16" presetID="9" presetClass="emph" presetSubtype="0" nodeType="withEffect">
                                  <p:stCondLst>
                                    <p:cond delay="0"/>
                                  </p:stCondLst>
                                  <p:childTnLst>
                                    <p:set>
                                      <p:cBhvr rctx="PPT">
                                        <p:cTn id="17" dur="indefinite"/>
                                        <p:tgtEl>
                                          <p:spTgt spid="11">
                                            <p:txEl>
                                              <p:pRg st="0" end="0"/>
                                            </p:txEl>
                                          </p:spTgt>
                                        </p:tgtEl>
                                        <p:attrNameLst>
                                          <p:attrName>style.opacity</p:attrName>
                                        </p:attrNameLst>
                                      </p:cBhvr>
                                      <p:to>
                                        <p:strVal val="0.5"/>
                                      </p:to>
                                    </p:set>
                                    <p:animEffect filter="image" prLst="opacity: 0.5">
                                      <p:cBhvr rctx="IE">
                                        <p:cTn id="18"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 grpId="3" animBg="1" advAuto="0"/>
      <p:bldP spid="1015" grpId="2" animBg="1" advAuto="0"/>
      <p:bldP spid="1017" grpId="1" animBg="1" advAuto="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Happiness</a:t>
            </a:r>
          </a:p>
        </p:txBody>
      </p:sp>
      <p:sp>
        <p:nvSpPr>
          <p:cNvPr id="1021" name="TextBox 2"/>
          <p:cNvSpPr txBox="1"/>
          <p:nvPr/>
        </p:nvSpPr>
        <p:spPr>
          <a:xfrm>
            <a:off x="10319657" y="128455"/>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36</a:t>
            </a:r>
          </a:p>
        </p:txBody>
      </p:sp>
      <p:sp>
        <p:nvSpPr>
          <p:cNvPr id="1022" name="Content Placeholder 4"/>
          <p:cNvSpPr txBox="1"/>
          <p:nvPr/>
        </p:nvSpPr>
        <p:spPr>
          <a:xfrm>
            <a:off x="9222828" y="2771878"/>
            <a:ext cx="3494641" cy="16804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34383B"/>
                </a:solidFill>
              </a:rPr>
              <a:t>Happiness</a:t>
            </a:r>
            <a:r>
              <a:rPr sz="3440" dirty="0">
                <a:solidFill>
                  <a:srgbClr val="BC5E00"/>
                </a:solidFill>
              </a:rPr>
              <a:t> </a:t>
            </a:r>
            <a:r>
              <a:rPr sz="3440" dirty="0"/>
              <a:t>can be or look/sound:</a:t>
            </a:r>
          </a:p>
        </p:txBody>
      </p:sp>
      <p:sp>
        <p:nvSpPr>
          <p:cNvPr id="1023" name="Content Placeholder 4"/>
          <p:cNvSpPr txBox="1"/>
          <p:nvPr/>
        </p:nvSpPr>
        <p:spPr>
          <a:xfrm>
            <a:off x="380589" y="3684165"/>
            <a:ext cx="3886612" cy="342657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spcBef>
                <a:spcPts val="1700"/>
              </a:spcBef>
              <a:defRPr>
                <a:solidFill>
                  <a:srgbClr val="404040"/>
                </a:solidFill>
              </a:defRPr>
            </a:pPr>
            <a:r>
              <a:rPr dirty="0"/>
              <a:t>Routinely </a:t>
            </a:r>
            <a:r>
              <a:rPr dirty="0">
                <a:solidFill>
                  <a:srgbClr val="34383B"/>
                </a:solidFill>
              </a:rPr>
              <a:t>and consistently enjoying and d</a:t>
            </a:r>
            <a:r>
              <a:rPr lang="en-US" dirty="0">
                <a:solidFill>
                  <a:srgbClr val="34383B"/>
                </a:solidFill>
              </a:rPr>
              <a:t>eri</a:t>
            </a:r>
            <a:r>
              <a:rPr dirty="0">
                <a:solidFill>
                  <a:srgbClr val="34383B"/>
                </a:solidFill>
              </a:rPr>
              <a:t>ving pleasure </a:t>
            </a:r>
            <a:r>
              <a:rPr dirty="0"/>
              <a:t>from life’s activities</a:t>
            </a:r>
          </a:p>
        </p:txBody>
      </p:sp>
      <p:sp>
        <p:nvSpPr>
          <p:cNvPr id="1024" name="TextBox 3"/>
          <p:cNvSpPr txBox="1"/>
          <p:nvPr/>
        </p:nvSpPr>
        <p:spPr>
          <a:xfrm>
            <a:off x="4953861" y="5644300"/>
            <a:ext cx="8050939" cy="37131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34383B"/>
              </a:buClr>
              <a:buSzPct val="100000"/>
              <a:buFont typeface="Arial"/>
              <a:buChar char="•"/>
              <a:defRPr sz="4000">
                <a:latin typeface="Calibri"/>
                <a:ea typeface="Calibri"/>
                <a:cs typeface="Calibri"/>
                <a:sym typeface="Calibri"/>
              </a:defRPr>
            </a:pPr>
            <a:r>
              <a:rPr dirty="0"/>
              <a:t>Alienating to others with excessive cheer</a:t>
            </a:r>
          </a:p>
          <a:p>
            <a:pPr marL="571500" indent="-571500" algn="l">
              <a:buClr>
                <a:srgbClr val="34383B"/>
              </a:buClr>
              <a:buSzPct val="100000"/>
              <a:buFont typeface="Arial"/>
              <a:buChar char="•"/>
              <a:defRPr sz="4000">
                <a:latin typeface="Calibri"/>
                <a:ea typeface="Calibri"/>
                <a:cs typeface="Calibri"/>
                <a:sym typeface="Calibri"/>
              </a:defRPr>
            </a:pPr>
            <a:r>
              <a:rPr dirty="0"/>
              <a:t>Blind to pain and unhappiness</a:t>
            </a:r>
          </a:p>
          <a:p>
            <a:pPr marL="571500" indent="-571500" algn="l">
              <a:buClr>
                <a:srgbClr val="34383B"/>
              </a:buClr>
              <a:buSzPct val="100000"/>
              <a:buFont typeface="Arial"/>
              <a:buChar char="•"/>
              <a:defRPr sz="4000">
                <a:latin typeface="Calibri"/>
                <a:ea typeface="Calibri"/>
                <a:cs typeface="Calibri"/>
                <a:sym typeface="Calibri"/>
              </a:defRPr>
            </a:pPr>
            <a:r>
              <a:rPr dirty="0"/>
              <a:t>Refuse to connect with any task or person that does not contribute to your happiness and joy</a:t>
            </a:r>
          </a:p>
        </p:txBody>
      </p:sp>
      <p:pic>
        <p:nvPicPr>
          <p:cNvPr id="1025" name="Picture 3" descr="Picture 3"/>
          <p:cNvPicPr>
            <a:picLocks noChangeAspect="1"/>
          </p:cNvPicPr>
          <p:nvPr/>
        </p:nvPicPr>
        <p:blipFill>
          <a:blip r:embed="rId2">
            <a:extLst/>
          </a:blip>
          <a:stretch>
            <a:fillRect/>
          </a:stretch>
        </p:blipFill>
        <p:spPr>
          <a:xfrm>
            <a:off x="-292769" y="2668604"/>
            <a:ext cx="6785916" cy="583905"/>
          </a:xfrm>
          <a:prstGeom prst="rect">
            <a:avLst/>
          </a:prstGeom>
          <a:ln w="12700">
            <a:miter lim="400000"/>
          </a:ln>
        </p:spPr>
      </p:pic>
      <p:grpSp>
        <p:nvGrpSpPr>
          <p:cNvPr id="1028" name="Group 15"/>
          <p:cNvGrpSpPr/>
          <p:nvPr/>
        </p:nvGrpSpPr>
        <p:grpSpPr>
          <a:xfrm>
            <a:off x="5931554" y="1085255"/>
            <a:ext cx="4223793" cy="3142229"/>
            <a:chOff x="0" y="0"/>
            <a:chExt cx="4223791" cy="3142227"/>
          </a:xfrm>
        </p:grpSpPr>
        <p:sp>
          <p:nvSpPr>
            <p:cNvPr id="1026" name="Explosion 2 16"/>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1027" name="TextBox 17"/>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025"/>
                                        </p:tgtEl>
                                        <p:attrNameLst>
                                          <p:attrName>style.visibility</p:attrName>
                                        </p:attrNameLst>
                                      </p:cBhvr>
                                      <p:to>
                                        <p:strVal val="visible"/>
                                      </p:to>
                                    </p:set>
                                    <p:animEffect transition="in" filter="wipe(left)">
                                      <p:cBhvr>
                                        <p:cTn id="7" dur="500"/>
                                        <p:tgtEl>
                                          <p:spTgt spid="1025"/>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023"/>
                                        </p:tgtEl>
                                        <p:attrNameLst>
                                          <p:attrName>style.visibility</p:attrName>
                                        </p:attrNameLst>
                                      </p:cBhvr>
                                      <p:to>
                                        <p:strVal val="visible"/>
                                      </p:to>
                                    </p:set>
                                    <p:animEffect transition="in" filter="dissolve">
                                      <p:cBhvr>
                                        <p:cTn id="11" dur="500"/>
                                        <p:tgtEl>
                                          <p:spTgt spid="1023"/>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1028"/>
                                        </p:tgtEl>
                                        <p:attrNameLst>
                                          <p:attrName>style.visibility</p:attrName>
                                        </p:attrNameLst>
                                      </p:cBhvr>
                                      <p:to>
                                        <p:strVal val="visible"/>
                                      </p:to>
                                    </p:set>
                                    <p:animEffect transition="in" filter="wipe(left)">
                                      <p:cBhvr>
                                        <p:cTn id="15" dur="500"/>
                                        <p:tgtEl>
                                          <p:spTgt spid="1028"/>
                                        </p:tgtEl>
                                      </p:cBhvr>
                                    </p:animEffect>
                                  </p:childTnLst>
                                </p:cTn>
                              </p:par>
                            </p:childTnLst>
                          </p:cTn>
                        </p:par>
                        <p:par>
                          <p:cTn id="16" fill="hold">
                            <p:stCondLst>
                              <p:cond delay="1500"/>
                            </p:stCondLst>
                            <p:childTnLst>
                              <p:par>
                                <p:cTn id="17" presetID="22" presetClass="entr" presetSubtype="1" fill="hold" grpId="4" nodeType="afterEffect">
                                  <p:stCondLst>
                                    <p:cond delay="0"/>
                                  </p:stCondLst>
                                  <p:iterate>
                                    <p:tmAbs val="0"/>
                                  </p:iterate>
                                  <p:childTnLst>
                                    <p:set>
                                      <p:cBhvr>
                                        <p:cTn id="18" fill="hold"/>
                                        <p:tgtEl>
                                          <p:spTgt spid="1022"/>
                                        </p:tgtEl>
                                        <p:attrNameLst>
                                          <p:attrName>style.visibility</p:attrName>
                                        </p:attrNameLst>
                                      </p:cBhvr>
                                      <p:to>
                                        <p:strVal val="visible"/>
                                      </p:to>
                                    </p:set>
                                    <p:animEffect transition="in" filter="wipe(up)">
                                      <p:cBhvr>
                                        <p:cTn id="19" dur="500"/>
                                        <p:tgtEl>
                                          <p:spTgt spid="10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5" nodeType="clickEffect">
                                  <p:stCondLst>
                                    <p:cond delay="0"/>
                                  </p:stCondLst>
                                  <p:iterate>
                                    <p:tmAbs val="0"/>
                                  </p:iterate>
                                  <p:childTnLst>
                                    <p:set>
                                      <p:cBhvr>
                                        <p:cTn id="23" fill="hold"/>
                                        <p:tgtEl>
                                          <p:spTgt spid="1024">
                                            <p:bg/>
                                          </p:spTgt>
                                        </p:tgtEl>
                                        <p:attrNameLst>
                                          <p:attrName>style.visibility</p:attrName>
                                        </p:attrNameLst>
                                      </p:cBhvr>
                                      <p:to>
                                        <p:strVal val="visible"/>
                                      </p:to>
                                    </p:set>
                                    <p:animEffect transition="in" filter="wipe(up)">
                                      <p:cBhvr>
                                        <p:cTn id="24" dur="500"/>
                                        <p:tgtEl>
                                          <p:spTgt spid="1024">
                                            <p:bg/>
                                          </p:spTgt>
                                        </p:tgtEl>
                                      </p:cBhvr>
                                    </p:animEffect>
                                  </p:childTnLst>
                                </p:cTn>
                              </p:par>
                              <p:par>
                                <p:cTn id="25" presetID="22" presetClass="entr" presetSubtype="1" fill="hold" grpId="5" nodeType="withEffect">
                                  <p:stCondLst>
                                    <p:cond delay="0"/>
                                  </p:stCondLst>
                                  <p:iterate>
                                    <p:tmAbs val="0"/>
                                  </p:iterate>
                                  <p:childTnLst>
                                    <p:set>
                                      <p:cBhvr>
                                        <p:cTn id="26" fill="hold"/>
                                        <p:tgtEl>
                                          <p:spTgt spid="1024">
                                            <p:txEl>
                                              <p:pRg st="0" end="0"/>
                                            </p:txEl>
                                          </p:spTgt>
                                        </p:tgtEl>
                                        <p:attrNameLst>
                                          <p:attrName>style.visibility</p:attrName>
                                        </p:attrNameLst>
                                      </p:cBhvr>
                                      <p:to>
                                        <p:strVal val="visible"/>
                                      </p:to>
                                    </p:set>
                                    <p:animEffect transition="in" filter="wipe(up)">
                                      <p:cBhvr>
                                        <p:cTn id="27" dur="500"/>
                                        <p:tgtEl>
                                          <p:spTgt spid="1024">
                                            <p:txEl>
                                              <p:pRg st="0" end="0"/>
                                            </p:txEl>
                                          </p:spTgt>
                                        </p:tgtEl>
                                      </p:cBhvr>
                                    </p:animEffect>
                                  </p:childTnLst>
                                </p:cTn>
                              </p:par>
                            </p:childTnLst>
                          </p:cTn>
                        </p:par>
                        <p:par>
                          <p:cTn id="28" fill="hold">
                            <p:stCondLst>
                              <p:cond delay="500"/>
                            </p:stCondLst>
                            <p:childTnLst>
                              <p:par>
                                <p:cTn id="29" presetID="22" presetClass="entr" presetSubtype="1" fill="hold" grpId="5" nodeType="afterEffect">
                                  <p:stCondLst>
                                    <p:cond delay="0"/>
                                  </p:stCondLst>
                                  <p:iterate>
                                    <p:tmAbs val="0"/>
                                  </p:iterate>
                                  <p:childTnLst>
                                    <p:set>
                                      <p:cBhvr>
                                        <p:cTn id="30" fill="hold"/>
                                        <p:tgtEl>
                                          <p:spTgt spid="1024">
                                            <p:txEl>
                                              <p:pRg st="1" end="1"/>
                                            </p:txEl>
                                          </p:spTgt>
                                        </p:tgtEl>
                                        <p:attrNameLst>
                                          <p:attrName>style.visibility</p:attrName>
                                        </p:attrNameLst>
                                      </p:cBhvr>
                                      <p:to>
                                        <p:strVal val="visible"/>
                                      </p:to>
                                    </p:set>
                                    <p:animEffect transition="in" filter="wipe(up)">
                                      <p:cBhvr>
                                        <p:cTn id="31" dur="500"/>
                                        <p:tgtEl>
                                          <p:spTgt spid="1024">
                                            <p:txEl>
                                              <p:pRg st="1" end="1"/>
                                            </p:txEl>
                                          </p:spTgt>
                                        </p:tgtEl>
                                      </p:cBhvr>
                                    </p:animEffect>
                                  </p:childTnLst>
                                </p:cTn>
                              </p:par>
                            </p:childTnLst>
                          </p:cTn>
                        </p:par>
                        <p:par>
                          <p:cTn id="32" fill="hold">
                            <p:stCondLst>
                              <p:cond delay="1000"/>
                            </p:stCondLst>
                            <p:childTnLst>
                              <p:par>
                                <p:cTn id="33" presetID="22" presetClass="entr" presetSubtype="1" fill="hold" grpId="5" nodeType="afterEffect">
                                  <p:stCondLst>
                                    <p:cond delay="0"/>
                                  </p:stCondLst>
                                  <p:iterate>
                                    <p:tmAbs val="0"/>
                                  </p:iterate>
                                  <p:childTnLst>
                                    <p:set>
                                      <p:cBhvr>
                                        <p:cTn id="34" fill="hold"/>
                                        <p:tgtEl>
                                          <p:spTgt spid="1024">
                                            <p:txEl>
                                              <p:pRg st="2" end="2"/>
                                            </p:txEl>
                                          </p:spTgt>
                                        </p:tgtEl>
                                        <p:attrNameLst>
                                          <p:attrName>style.visibility</p:attrName>
                                        </p:attrNameLst>
                                      </p:cBhvr>
                                      <p:to>
                                        <p:strVal val="visible"/>
                                      </p:to>
                                    </p:set>
                                    <p:animEffect transition="in" filter="wipe(up)">
                                      <p:cBhvr>
                                        <p:cTn id="35" dur="500"/>
                                        <p:tgtEl>
                                          <p:spTgt spid="10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 grpId="4" animBg="1" advAuto="0"/>
      <p:bldP spid="1023" grpId="2" animBg="1" advAuto="0"/>
      <p:bldP spid="1024" grpId="5" build="p" bldLvl="5" animBg="1" advAuto="0"/>
      <p:bldP spid="1025" grpId="1" animBg="1" advAuto="0"/>
      <p:bldP spid="1028" grpId="3" animBg="1" advAuto="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Happiness</a:t>
            </a:r>
          </a:p>
        </p:txBody>
      </p:sp>
      <p:sp>
        <p:nvSpPr>
          <p:cNvPr id="1031" name="TextBox 2"/>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a:t>
            </a:r>
          </a:p>
        </p:txBody>
      </p:sp>
      <p:sp>
        <p:nvSpPr>
          <p:cNvPr id="1032" name="Content Placeholder 4"/>
          <p:cNvSpPr txBox="1"/>
          <p:nvPr/>
        </p:nvSpPr>
        <p:spPr>
          <a:xfrm>
            <a:off x="374737" y="2899811"/>
            <a:ext cx="12528098" cy="303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4200"/>
              </a:spcBef>
              <a:defRPr sz="4800"/>
            </a:lvl1pPr>
          </a:lstStyle>
          <a:p>
            <a:r>
              <a:rPr dirty="0"/>
              <a:t>your ability and tendency to feel joy and satisfaction with the process of living—to be able to embrace all aspects of life with cheerfulness and enthusiasm</a:t>
            </a:r>
          </a:p>
        </p:txBody>
      </p:sp>
      <p:sp>
        <p:nvSpPr>
          <p:cNvPr id="1033" name="TextBox 4"/>
          <p:cNvSpPr txBox="1"/>
          <p:nvPr/>
        </p:nvSpPr>
        <p:spPr>
          <a:xfrm>
            <a:off x="7286174" y="6485692"/>
            <a:ext cx="3599546" cy="2527301"/>
          </a:xfrm>
          <a:prstGeom prst="rect">
            <a:avLst/>
          </a:prstGeom>
          <a:ln w="12700">
            <a:solidFill>
              <a:srgbClr val="2C8497"/>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34383B"/>
                </a:solidFill>
              </a:rPr>
              <a:t>Happiness</a:t>
            </a:r>
            <a:r>
              <a:rPr>
                <a:solidFill>
                  <a:srgbClr val="899F49"/>
                </a:solidFill>
              </a:rPr>
              <a:t> </a:t>
            </a:r>
            <a:r>
              <a:t>on the front flap of your </a:t>
            </a:r>
            <a:r>
              <a:rPr i="1"/>
              <a:t>EQ Workbook</a:t>
            </a:r>
          </a:p>
        </p:txBody>
      </p:sp>
      <p:sp>
        <p:nvSpPr>
          <p:cNvPr id="1034" name="Left Arrow 5"/>
          <p:cNvSpPr/>
          <p:nvPr/>
        </p:nvSpPr>
        <p:spPr>
          <a:xfrm>
            <a:off x="6676573" y="7721596"/>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1035" name="Picture 7" descr="Picture 7"/>
          <p:cNvPicPr>
            <a:picLocks noChangeAspect="1"/>
          </p:cNvPicPr>
          <p:nvPr/>
        </p:nvPicPr>
        <p:blipFill>
          <a:blip r:embed="rId2">
            <a:extLst/>
          </a:blip>
          <a:stretch>
            <a:fillRect/>
          </a:stretch>
        </p:blipFill>
        <p:spPr>
          <a:xfrm>
            <a:off x="635188" y="7022687"/>
            <a:ext cx="6007410" cy="125736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1032"/>
                                        </p:tgtEl>
                                        <p:attrNameLst>
                                          <p:attrName>style.opacity</p:attrName>
                                        </p:attrNameLst>
                                      </p:cBhvr>
                                      <p:to>
                                        <p:strVal val="0.50"/>
                                      </p:to>
                                    </p:set>
                                    <p:animEffect filter="image" prLst="opacity: 0.50; ">
                                      <p:cBhvr>
                                        <p:cTn id="7" dur="indefinite" fill="hold"/>
                                        <p:tgtEl>
                                          <p:spTgt spid="1032"/>
                                        </p:tgtEl>
                                      </p:cBhvr>
                                    </p:animEffect>
                                  </p:childTnLst>
                                </p:cTn>
                              </p:par>
                              <p:par>
                                <p:cTn id="8" presetID="22" presetClass="entr" presetSubtype="8" fill="hold" grpId="2" nodeType="withEffect">
                                  <p:stCondLst>
                                    <p:cond delay="0"/>
                                  </p:stCondLst>
                                  <p:iterate>
                                    <p:tmAbs val="0"/>
                                  </p:iterate>
                                  <p:childTnLst>
                                    <p:set>
                                      <p:cBhvr>
                                        <p:cTn id="9" fill="hold"/>
                                        <p:tgtEl>
                                          <p:spTgt spid="1035"/>
                                        </p:tgtEl>
                                        <p:attrNameLst>
                                          <p:attrName>style.visibility</p:attrName>
                                        </p:attrNameLst>
                                      </p:cBhvr>
                                      <p:to>
                                        <p:strVal val="visible"/>
                                      </p:to>
                                    </p:set>
                                    <p:animEffect transition="in" filter="wipe(left)">
                                      <p:cBhvr>
                                        <p:cTn id="10" dur="500"/>
                                        <p:tgtEl>
                                          <p:spTgt spid="1035"/>
                                        </p:tgtEl>
                                      </p:cBhvr>
                                    </p:animEffect>
                                  </p:childTnLst>
                                </p:cTn>
                              </p:par>
                              <p:par>
                                <p:cTn id="11" presetID="22" presetClass="entr" presetSubtype="8" fill="hold" grpId="3" nodeType="withEffect">
                                  <p:stCondLst>
                                    <p:cond delay="0"/>
                                  </p:stCondLst>
                                  <p:iterate>
                                    <p:tmAbs val="0"/>
                                  </p:iterate>
                                  <p:childTnLst>
                                    <p:set>
                                      <p:cBhvr>
                                        <p:cTn id="12" fill="hold"/>
                                        <p:tgtEl>
                                          <p:spTgt spid="1033"/>
                                        </p:tgtEl>
                                        <p:attrNameLst>
                                          <p:attrName>style.visibility</p:attrName>
                                        </p:attrNameLst>
                                      </p:cBhvr>
                                      <p:to>
                                        <p:strVal val="visible"/>
                                      </p:to>
                                    </p:set>
                                    <p:animEffect transition="in" filter="wipe(left)">
                                      <p:cBhvr>
                                        <p:cTn id="13" dur="500"/>
                                        <p:tgtEl>
                                          <p:spTgt spid="1033"/>
                                        </p:tgtEl>
                                      </p:cBhvr>
                                    </p:animEffect>
                                  </p:childTnLst>
                                </p:cTn>
                              </p:par>
                              <p:par>
                                <p:cTn id="14" presetID="22" presetClass="entr" presetSubtype="2" fill="hold" grpId="4" nodeType="withEffect">
                                  <p:stCondLst>
                                    <p:cond delay="0"/>
                                  </p:stCondLst>
                                  <p:iterate>
                                    <p:tmAbs val="0"/>
                                  </p:iterate>
                                  <p:childTnLst>
                                    <p:set>
                                      <p:cBhvr>
                                        <p:cTn id="15" fill="hold"/>
                                        <p:tgtEl>
                                          <p:spTgt spid="1034"/>
                                        </p:tgtEl>
                                        <p:attrNameLst>
                                          <p:attrName>style.visibility</p:attrName>
                                        </p:attrNameLst>
                                      </p:cBhvr>
                                      <p:to>
                                        <p:strVal val="visible"/>
                                      </p:to>
                                    </p:set>
                                    <p:animEffect transition="in" filter="wipe(right)">
                                      <p:cBhvr>
                                        <p:cTn id="16"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1" animBg="1" advAuto="0"/>
      <p:bldP spid="1033" grpId="3" animBg="1" advAuto="0"/>
      <p:bldP spid="1034" grpId="4" animBg="1" advAuto="0"/>
      <p:bldP spid="1035" grpId="2" animBg="1" advAuto="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Title 1"/>
          <p:cNvSpPr txBox="1"/>
          <p:nvPr/>
        </p:nvSpPr>
        <p:spPr>
          <a:xfrm>
            <a:off x="66760"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pPr algn="l">
              <a:defRPr sz="6600">
                <a:solidFill>
                  <a:srgbClr val="FFFFFF"/>
                </a:solidFill>
              </a:defRPr>
            </a:pPr>
            <a:r>
              <a:t>EQ-i</a:t>
            </a:r>
            <a:r>
              <a:rPr baseline="30000"/>
              <a:t>2.0</a:t>
            </a:r>
            <a:r>
              <a:t> Model</a:t>
            </a:r>
          </a:p>
        </p:txBody>
      </p:sp>
      <p:sp>
        <p:nvSpPr>
          <p:cNvPr id="1038" name="TextBox 1"/>
          <p:cNvSpPr/>
          <p:nvPr/>
        </p:nvSpPr>
        <p:spPr>
          <a:xfrm>
            <a:off x="10551886" y="7300686"/>
            <a:ext cx="2264229" cy="2332265"/>
          </a:xfrm>
          <a:prstGeom prst="rect">
            <a:avLst/>
          </a:prstGeom>
          <a:solidFill>
            <a:srgbClr val="FFFFFF"/>
          </a:solidFill>
          <a:ln w="12700">
            <a:miter lim="400000"/>
          </a:ln>
        </p:spPr>
        <p:txBody>
          <a:bodyPr lIns="50800" tIns="50800" rIns="50800" bIns="50800" anchor="ctr"/>
          <a:lstStyle/>
          <a:p>
            <a:endParaRPr/>
          </a:p>
        </p:txBody>
      </p:sp>
      <p:pic>
        <p:nvPicPr>
          <p:cNvPr id="1039" name="Picture 4" descr="Picture 4"/>
          <p:cNvPicPr>
            <a:picLocks noChangeAspect="1"/>
          </p:cNvPicPr>
          <p:nvPr/>
        </p:nvPicPr>
        <p:blipFill>
          <a:blip r:embed="rId2">
            <a:extLst/>
          </a:blip>
          <a:stretch>
            <a:fillRect/>
          </a:stretch>
        </p:blipFill>
        <p:spPr>
          <a:xfrm>
            <a:off x="3142826" y="2697716"/>
            <a:ext cx="6610775" cy="6610775"/>
          </a:xfrm>
          <a:prstGeom prst="rect">
            <a:avLst/>
          </a:prstGeom>
          <a:ln w="12700">
            <a:miter lim="400000"/>
          </a:ln>
        </p:spPr>
      </p:pic>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Title 1"/>
          <p:cNvSpPr txBox="1">
            <a:spLocks noGrp="1"/>
          </p:cNvSpPr>
          <p:nvPr>
            <p:ph type="title" idx="4294967295"/>
          </p:nvPr>
        </p:nvSpPr>
        <p:spPr>
          <a:xfrm>
            <a:off x="0" y="81643"/>
            <a:ext cx="11099800" cy="2159001"/>
          </a:xfrm>
          <a:prstGeom prst="rect">
            <a:avLst/>
          </a:prstGeom>
        </p:spPr>
        <p:txBody>
          <a:bodyPr>
            <a:normAutofit/>
          </a:bodyPr>
          <a:lstStyle>
            <a:lvl1pPr algn="l">
              <a:defRPr sz="6800">
                <a:solidFill>
                  <a:srgbClr val="FFFFFF"/>
                </a:solidFill>
              </a:defRPr>
            </a:lvl1pPr>
          </a:lstStyle>
          <a:p>
            <a:r>
              <a:t>Interpreting Scores</a:t>
            </a:r>
          </a:p>
        </p:txBody>
      </p:sp>
      <p:sp>
        <p:nvSpPr>
          <p:cNvPr id="1042" name="Content Placeholder 2"/>
          <p:cNvSpPr txBox="1">
            <a:spLocks noGrp="1"/>
          </p:cNvSpPr>
          <p:nvPr>
            <p:ph type="body" idx="4294967295"/>
          </p:nvPr>
        </p:nvSpPr>
        <p:spPr>
          <a:xfrm>
            <a:off x="333830" y="2975428"/>
            <a:ext cx="12395201" cy="6284687"/>
          </a:xfrm>
          <a:prstGeom prst="rect">
            <a:avLst/>
          </a:prstGeom>
        </p:spPr>
        <p:txBody>
          <a:bodyPr>
            <a:normAutofit/>
          </a:bodyPr>
          <a:lstStyle/>
          <a:p>
            <a:pPr marL="440055" indent="-440055" defTabSz="578358">
              <a:spcBef>
                <a:spcPts val="4100"/>
              </a:spcBef>
              <a:defRPr sz="3959"/>
            </a:pPr>
            <a:r>
              <a:t>Unlike other trait-based instruments, EQ-i scores do NOT necessarily reflect skill or lack thereof</a:t>
            </a:r>
          </a:p>
          <a:p>
            <a:pPr marL="440055" indent="-440055" defTabSz="578358">
              <a:spcBef>
                <a:spcPts val="4100"/>
              </a:spcBef>
              <a:defRPr sz="3959"/>
            </a:pPr>
            <a:r>
              <a:t>The results reflect a self-assessment of the degree to which each EQ element is active and or important in your life and some associated behaviors</a:t>
            </a:r>
          </a:p>
          <a:p>
            <a:pPr marL="440055" indent="-440055" defTabSz="578358">
              <a:spcBef>
                <a:spcPts val="4100"/>
              </a:spcBef>
              <a:defRPr sz="3959"/>
            </a:pPr>
            <a:r>
              <a:t>Results of the EQ-i are an Impressionist painting in need of interpretation, not a photograph rendering a verdict </a:t>
            </a:r>
          </a:p>
        </p:txBody>
      </p:sp>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 name="Group 177"/>
          <p:cNvGraphicFramePr/>
          <p:nvPr/>
        </p:nvGraphicFramePr>
        <p:xfrm>
          <a:off x="406400" y="2821668"/>
          <a:ext cx="6502400" cy="3961611"/>
        </p:xfrm>
        <a:graphic>
          <a:graphicData uri="http://schemas.openxmlformats.org/drawingml/2006/table">
            <a:tbl>
              <a:tblPr>
                <a:tableStyleId>{4C3C2611-4C71-4FC5-86AE-919BDF0F9419}</a:tableStyleId>
              </a:tblPr>
              <a:tblGrid>
                <a:gridCol w="1625600">
                  <a:extLst>
                    <a:ext uri="{9D8B030D-6E8A-4147-A177-3AD203B41FA5}">
                      <a16:colId xmlns:a16="http://schemas.microsoft.com/office/drawing/2014/main" val="20000"/>
                    </a:ext>
                  </a:extLst>
                </a:gridCol>
                <a:gridCol w="1627858">
                  <a:extLst>
                    <a:ext uri="{9D8B030D-6E8A-4147-A177-3AD203B41FA5}">
                      <a16:colId xmlns:a16="http://schemas.microsoft.com/office/drawing/2014/main" val="20001"/>
                    </a:ext>
                  </a:extLst>
                </a:gridCol>
                <a:gridCol w="1623342">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tblGrid>
              <a:tr h="433493">
                <a:tc>
                  <a:txBody>
                    <a:bodyPr/>
                    <a:lstStyle/>
                    <a:p>
                      <a:pPr algn="ctr" defTabSz="914400">
                        <a:defRPr sz="1800"/>
                      </a:pPr>
                      <a:r>
                        <a:rPr sz="2000" b="1">
                          <a:solidFill>
                            <a:srgbClr val="FFFFFF"/>
                          </a:solidFill>
                          <a:latin typeface="Arial"/>
                          <a:ea typeface="Arial"/>
                          <a:cs typeface="Arial"/>
                          <a:sym typeface="Arial"/>
                        </a:rPr>
                        <a:t>Age Group</a:t>
                      </a:r>
                    </a:p>
                  </a:txBody>
                  <a:tcPr marL="7969" marR="7969" marT="7969" marB="7969" anchor="ctr" horzOverflow="overflow">
                    <a:lnB w="38100">
                      <a:solidFill>
                        <a:srgbClr val="FFFFFF"/>
                      </a:solidFill>
                    </a:lnB>
                    <a:solidFill>
                      <a:srgbClr val="1E3897"/>
                    </a:solidFill>
                  </a:tcPr>
                </a:tc>
                <a:tc>
                  <a:txBody>
                    <a:bodyPr/>
                    <a:lstStyle/>
                    <a:p>
                      <a:pPr algn="ctr" defTabSz="914400">
                        <a:defRPr sz="1800"/>
                      </a:pPr>
                      <a:r>
                        <a:rPr sz="2000" b="1">
                          <a:solidFill>
                            <a:srgbClr val="FFFFFF"/>
                          </a:solidFill>
                          <a:latin typeface="Arial"/>
                          <a:ea typeface="Arial"/>
                          <a:cs typeface="Arial"/>
                          <a:sym typeface="Arial"/>
                        </a:rPr>
                        <a:t> Male</a:t>
                      </a:r>
                    </a:p>
                  </a:txBody>
                  <a:tcPr marL="7969" marR="7969" marT="7969" marB="7969" anchor="ctr" horzOverflow="overflow">
                    <a:lnB w="38100">
                      <a:solidFill>
                        <a:srgbClr val="FFFFFF"/>
                      </a:solidFill>
                    </a:lnB>
                    <a:solidFill>
                      <a:srgbClr val="1E3897"/>
                    </a:solidFill>
                  </a:tcPr>
                </a:tc>
                <a:tc>
                  <a:txBody>
                    <a:bodyPr/>
                    <a:lstStyle/>
                    <a:p>
                      <a:pPr algn="ctr" defTabSz="914400">
                        <a:defRPr sz="1800"/>
                      </a:pPr>
                      <a:r>
                        <a:rPr sz="2000" b="1">
                          <a:solidFill>
                            <a:srgbClr val="FFFFFF"/>
                          </a:solidFill>
                          <a:latin typeface="Arial"/>
                          <a:ea typeface="Arial"/>
                          <a:cs typeface="Arial"/>
                          <a:sym typeface="Arial"/>
                        </a:rPr>
                        <a:t>Female</a:t>
                      </a:r>
                    </a:p>
                  </a:txBody>
                  <a:tcPr marL="7969" marR="7969" marT="7969" marB="7969" anchor="ctr" horzOverflow="overflow">
                    <a:lnB w="38100">
                      <a:solidFill>
                        <a:srgbClr val="FFFFFF"/>
                      </a:solidFill>
                    </a:lnB>
                    <a:solidFill>
                      <a:srgbClr val="1E3897"/>
                    </a:solidFill>
                  </a:tcPr>
                </a:tc>
                <a:tc>
                  <a:txBody>
                    <a:bodyPr/>
                    <a:lstStyle/>
                    <a:p>
                      <a:pPr algn="ctr" defTabSz="914400">
                        <a:defRPr sz="1800"/>
                      </a:pPr>
                      <a:r>
                        <a:rPr sz="2000" b="1">
                          <a:solidFill>
                            <a:srgbClr val="FFFFFF"/>
                          </a:solidFill>
                          <a:latin typeface="Arial"/>
                          <a:ea typeface="Arial"/>
                          <a:cs typeface="Arial"/>
                          <a:sym typeface="Arial"/>
                        </a:rPr>
                        <a:t>Total</a:t>
                      </a:r>
                    </a:p>
                  </a:txBody>
                  <a:tcPr marL="7969" marR="7969" marT="7969" marB="7969" anchor="ctr" horzOverflow="overflow">
                    <a:lnB w="38100">
                      <a:solidFill>
                        <a:srgbClr val="FFFFFF"/>
                      </a:solidFill>
                    </a:lnB>
                    <a:solidFill>
                      <a:srgbClr val="1E3897"/>
                    </a:solidFill>
                  </a:tcPr>
                </a:tc>
                <a:extLst>
                  <a:ext uri="{0D108BD9-81ED-4DB2-BD59-A6C34878D82A}">
                    <a16:rowId xmlns:a16="http://schemas.microsoft.com/office/drawing/2014/main" val="10000"/>
                  </a:ext>
                </a:extLst>
              </a:tr>
              <a:tr h="312681">
                <a:tc>
                  <a:txBody>
                    <a:bodyPr/>
                    <a:lstStyle/>
                    <a:p>
                      <a:pPr algn="l" defTabSz="914400">
                        <a:defRPr sz="1800"/>
                      </a:pPr>
                      <a:r>
                        <a:rPr sz="2000" b="1">
                          <a:latin typeface="Arial"/>
                          <a:ea typeface="Arial"/>
                          <a:cs typeface="Arial"/>
                          <a:sym typeface="Arial"/>
                        </a:rPr>
                        <a:t>18-24</a:t>
                      </a:r>
                    </a:p>
                  </a:txBody>
                  <a:tcPr marL="7969" marR="7969" marT="7969" marB="7969" horzOverflow="overflow">
                    <a:lnT w="38100">
                      <a:solidFill>
                        <a:srgbClr val="FFFFFF"/>
                      </a:solidFill>
                    </a:lnT>
                    <a:solidFill>
                      <a:srgbClr val="D0D8E8"/>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lnT w="38100">
                      <a:solidFill>
                        <a:srgbClr val="FFFFFF"/>
                      </a:solidFill>
                    </a:lnT>
                    <a:solidFill>
                      <a:srgbClr val="D0D8E8"/>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lnT w="38100">
                      <a:solidFill>
                        <a:srgbClr val="FFFFFF"/>
                      </a:solidFill>
                    </a:lnT>
                    <a:solidFill>
                      <a:srgbClr val="D0D8E8"/>
                    </a:solidFill>
                  </a:tcPr>
                </a:tc>
                <a:tc>
                  <a:txBody>
                    <a:bodyPr/>
                    <a:lstStyle/>
                    <a:p>
                      <a:pPr algn="ctr" defTabSz="914400">
                        <a:defRPr sz="1800"/>
                      </a:pPr>
                      <a:r>
                        <a:rPr sz="2000">
                          <a:latin typeface="Arial"/>
                          <a:ea typeface="Arial"/>
                          <a:cs typeface="Arial"/>
                          <a:sym typeface="Arial"/>
                        </a:rPr>
                        <a:t>400</a:t>
                      </a:r>
                    </a:p>
                  </a:txBody>
                  <a:tcPr marL="7969" marR="7969" marT="7969" marB="7969" horzOverflow="overflow">
                    <a:lnT w="38100">
                      <a:solidFill>
                        <a:srgbClr val="FFFFFF"/>
                      </a:solidFill>
                    </a:lnT>
                    <a:solidFill>
                      <a:srgbClr val="D0D8E8"/>
                    </a:solidFill>
                  </a:tcPr>
                </a:tc>
                <a:extLst>
                  <a:ext uri="{0D108BD9-81ED-4DB2-BD59-A6C34878D82A}">
                    <a16:rowId xmlns:a16="http://schemas.microsoft.com/office/drawing/2014/main" val="10001"/>
                  </a:ext>
                </a:extLst>
              </a:tr>
              <a:tr h="312681">
                <a:tc>
                  <a:txBody>
                    <a:bodyPr/>
                    <a:lstStyle/>
                    <a:p>
                      <a:pPr algn="l" defTabSz="914400">
                        <a:defRPr sz="1800"/>
                      </a:pPr>
                      <a:r>
                        <a:rPr sz="2000" b="1">
                          <a:latin typeface="Arial"/>
                          <a:ea typeface="Arial"/>
                          <a:cs typeface="Arial"/>
                          <a:sym typeface="Arial"/>
                        </a:rPr>
                        <a:t>25-29</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400</a:t>
                      </a:r>
                    </a:p>
                  </a:txBody>
                  <a:tcPr marL="7969" marR="7969" marT="7969" marB="7969" horzOverflow="overflow">
                    <a:solidFill>
                      <a:srgbClr val="E9EDF4"/>
                    </a:solidFill>
                  </a:tcPr>
                </a:tc>
                <a:extLst>
                  <a:ext uri="{0D108BD9-81ED-4DB2-BD59-A6C34878D82A}">
                    <a16:rowId xmlns:a16="http://schemas.microsoft.com/office/drawing/2014/main" val="10002"/>
                  </a:ext>
                </a:extLst>
              </a:tr>
              <a:tr h="312681">
                <a:tc>
                  <a:txBody>
                    <a:bodyPr/>
                    <a:lstStyle/>
                    <a:p>
                      <a:pPr algn="l" defTabSz="914400">
                        <a:defRPr sz="1800"/>
                      </a:pPr>
                      <a:r>
                        <a:rPr sz="2000" b="1">
                          <a:latin typeface="Arial"/>
                          <a:ea typeface="Arial"/>
                          <a:cs typeface="Arial"/>
                          <a:sym typeface="Arial"/>
                        </a:rPr>
                        <a:t>30-34</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400</a:t>
                      </a:r>
                    </a:p>
                  </a:txBody>
                  <a:tcPr marL="7969" marR="7969" marT="7969" marB="7969" horzOverflow="overflow">
                    <a:solidFill>
                      <a:srgbClr val="D0D8E8"/>
                    </a:solidFill>
                  </a:tcPr>
                </a:tc>
                <a:extLst>
                  <a:ext uri="{0D108BD9-81ED-4DB2-BD59-A6C34878D82A}">
                    <a16:rowId xmlns:a16="http://schemas.microsoft.com/office/drawing/2014/main" val="10003"/>
                  </a:ext>
                </a:extLst>
              </a:tr>
              <a:tr h="312681">
                <a:tc>
                  <a:txBody>
                    <a:bodyPr/>
                    <a:lstStyle/>
                    <a:p>
                      <a:pPr algn="l" defTabSz="914400">
                        <a:defRPr sz="1800"/>
                      </a:pPr>
                      <a:r>
                        <a:rPr sz="2000" b="1">
                          <a:latin typeface="Arial"/>
                          <a:ea typeface="Arial"/>
                          <a:cs typeface="Arial"/>
                          <a:sym typeface="Arial"/>
                        </a:rPr>
                        <a:t>35-39</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400</a:t>
                      </a:r>
                    </a:p>
                  </a:txBody>
                  <a:tcPr marL="7969" marR="7969" marT="7969" marB="7969" horzOverflow="overflow">
                    <a:solidFill>
                      <a:srgbClr val="E9EDF4"/>
                    </a:solidFill>
                  </a:tcPr>
                </a:tc>
                <a:extLst>
                  <a:ext uri="{0D108BD9-81ED-4DB2-BD59-A6C34878D82A}">
                    <a16:rowId xmlns:a16="http://schemas.microsoft.com/office/drawing/2014/main" val="10004"/>
                  </a:ext>
                </a:extLst>
              </a:tr>
              <a:tr h="312681">
                <a:tc>
                  <a:txBody>
                    <a:bodyPr/>
                    <a:lstStyle/>
                    <a:p>
                      <a:pPr algn="l" defTabSz="914400">
                        <a:defRPr sz="1800"/>
                      </a:pPr>
                      <a:r>
                        <a:rPr sz="2000" b="1">
                          <a:latin typeface="Arial"/>
                          <a:ea typeface="Arial"/>
                          <a:cs typeface="Arial"/>
                          <a:sym typeface="Arial"/>
                        </a:rPr>
                        <a:t>40-44</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400</a:t>
                      </a:r>
                    </a:p>
                  </a:txBody>
                  <a:tcPr marL="7969" marR="7969" marT="7969" marB="7969" horzOverflow="overflow">
                    <a:solidFill>
                      <a:srgbClr val="D0D8E8"/>
                    </a:solidFill>
                  </a:tcPr>
                </a:tc>
                <a:extLst>
                  <a:ext uri="{0D108BD9-81ED-4DB2-BD59-A6C34878D82A}">
                    <a16:rowId xmlns:a16="http://schemas.microsoft.com/office/drawing/2014/main" val="10005"/>
                  </a:ext>
                </a:extLst>
              </a:tr>
              <a:tr h="312681">
                <a:tc>
                  <a:txBody>
                    <a:bodyPr/>
                    <a:lstStyle/>
                    <a:p>
                      <a:pPr algn="l" defTabSz="914400">
                        <a:defRPr sz="1800"/>
                      </a:pPr>
                      <a:r>
                        <a:rPr sz="2000" b="1">
                          <a:latin typeface="Arial"/>
                          <a:ea typeface="Arial"/>
                          <a:cs typeface="Arial"/>
                          <a:sym typeface="Arial"/>
                        </a:rPr>
                        <a:t>45-49</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400</a:t>
                      </a:r>
                    </a:p>
                  </a:txBody>
                  <a:tcPr marL="7969" marR="7969" marT="7969" marB="7969" horzOverflow="overflow">
                    <a:solidFill>
                      <a:srgbClr val="E9EDF4"/>
                    </a:solidFill>
                  </a:tcPr>
                </a:tc>
                <a:extLst>
                  <a:ext uri="{0D108BD9-81ED-4DB2-BD59-A6C34878D82A}">
                    <a16:rowId xmlns:a16="http://schemas.microsoft.com/office/drawing/2014/main" val="10006"/>
                  </a:ext>
                </a:extLst>
              </a:tr>
              <a:tr h="312681">
                <a:tc>
                  <a:txBody>
                    <a:bodyPr/>
                    <a:lstStyle/>
                    <a:p>
                      <a:pPr algn="l" defTabSz="914400">
                        <a:defRPr sz="1800"/>
                      </a:pPr>
                      <a:r>
                        <a:rPr sz="2000" b="1">
                          <a:latin typeface="Arial"/>
                          <a:ea typeface="Arial"/>
                          <a:cs typeface="Arial"/>
                          <a:sym typeface="Arial"/>
                        </a:rPr>
                        <a:t>50-54</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400</a:t>
                      </a:r>
                    </a:p>
                  </a:txBody>
                  <a:tcPr marL="7969" marR="7969" marT="7969" marB="7969" horzOverflow="overflow">
                    <a:solidFill>
                      <a:srgbClr val="D0D8E8"/>
                    </a:solidFill>
                  </a:tcPr>
                </a:tc>
                <a:extLst>
                  <a:ext uri="{0D108BD9-81ED-4DB2-BD59-A6C34878D82A}">
                    <a16:rowId xmlns:a16="http://schemas.microsoft.com/office/drawing/2014/main" val="10007"/>
                  </a:ext>
                </a:extLst>
              </a:tr>
              <a:tr h="312681">
                <a:tc>
                  <a:txBody>
                    <a:bodyPr/>
                    <a:lstStyle/>
                    <a:p>
                      <a:pPr algn="l" defTabSz="914400">
                        <a:defRPr sz="1800"/>
                      </a:pPr>
                      <a:r>
                        <a:rPr sz="2000" b="1">
                          <a:latin typeface="Arial"/>
                          <a:ea typeface="Arial"/>
                          <a:cs typeface="Arial"/>
                          <a:sym typeface="Arial"/>
                        </a:rPr>
                        <a:t>55-59</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400</a:t>
                      </a:r>
                    </a:p>
                  </a:txBody>
                  <a:tcPr marL="7969" marR="7969" marT="7969" marB="7969" horzOverflow="overflow">
                    <a:solidFill>
                      <a:srgbClr val="E9EDF4"/>
                    </a:solidFill>
                  </a:tcPr>
                </a:tc>
                <a:extLst>
                  <a:ext uri="{0D108BD9-81ED-4DB2-BD59-A6C34878D82A}">
                    <a16:rowId xmlns:a16="http://schemas.microsoft.com/office/drawing/2014/main" val="10008"/>
                  </a:ext>
                </a:extLst>
              </a:tr>
              <a:tr h="312681">
                <a:tc>
                  <a:txBody>
                    <a:bodyPr/>
                    <a:lstStyle/>
                    <a:p>
                      <a:pPr algn="l" defTabSz="914400">
                        <a:defRPr sz="1800"/>
                      </a:pPr>
                      <a:r>
                        <a:rPr sz="2000" b="1">
                          <a:latin typeface="Arial"/>
                          <a:ea typeface="Arial"/>
                          <a:cs typeface="Arial"/>
                          <a:sym typeface="Arial"/>
                        </a:rPr>
                        <a:t>60-64</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400</a:t>
                      </a:r>
                    </a:p>
                  </a:txBody>
                  <a:tcPr marL="7969" marR="7969" marT="7969" marB="7969" horzOverflow="overflow">
                    <a:solidFill>
                      <a:srgbClr val="D0D8E8"/>
                    </a:solidFill>
                  </a:tcPr>
                </a:tc>
                <a:extLst>
                  <a:ext uri="{0D108BD9-81ED-4DB2-BD59-A6C34878D82A}">
                    <a16:rowId xmlns:a16="http://schemas.microsoft.com/office/drawing/2014/main" val="10009"/>
                  </a:ext>
                </a:extLst>
              </a:tr>
              <a:tr h="312681">
                <a:tc>
                  <a:txBody>
                    <a:bodyPr/>
                    <a:lstStyle/>
                    <a:p>
                      <a:pPr algn="l" defTabSz="914400">
                        <a:defRPr sz="1800"/>
                      </a:pPr>
                      <a:r>
                        <a:rPr sz="2000" b="1">
                          <a:latin typeface="Arial"/>
                          <a:ea typeface="Arial"/>
                          <a:cs typeface="Arial"/>
                          <a:sym typeface="Arial"/>
                        </a:rPr>
                        <a:t>65+</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200</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400</a:t>
                      </a:r>
                    </a:p>
                  </a:txBody>
                  <a:tcPr marL="7969" marR="7969" marT="7969" marB="7969" horzOverflow="overflow">
                    <a:solidFill>
                      <a:srgbClr val="E9EDF4"/>
                    </a:solidFill>
                  </a:tcPr>
                </a:tc>
                <a:extLst>
                  <a:ext uri="{0D108BD9-81ED-4DB2-BD59-A6C34878D82A}">
                    <a16:rowId xmlns:a16="http://schemas.microsoft.com/office/drawing/2014/main" val="10010"/>
                  </a:ext>
                </a:extLst>
              </a:tr>
              <a:tr h="312681">
                <a:tc>
                  <a:txBody>
                    <a:bodyPr/>
                    <a:lstStyle/>
                    <a:p>
                      <a:pPr algn="l" defTabSz="914400">
                        <a:defRPr sz="1800"/>
                      </a:pPr>
                      <a:r>
                        <a:rPr sz="2000" b="1">
                          <a:latin typeface="Arial"/>
                          <a:ea typeface="Arial"/>
                          <a:cs typeface="Arial"/>
                          <a:sym typeface="Arial"/>
                        </a:rPr>
                        <a:t>Total</a:t>
                      </a:r>
                    </a:p>
                  </a:txBody>
                  <a:tcPr marL="7969" marR="7969" marT="7969" marB="7969" anchor="ctr" horzOverflow="overflow">
                    <a:solidFill>
                      <a:srgbClr val="D0D8E8"/>
                    </a:solidFill>
                  </a:tcPr>
                </a:tc>
                <a:tc>
                  <a:txBody>
                    <a:bodyPr/>
                    <a:lstStyle/>
                    <a:p>
                      <a:pPr algn="ctr" defTabSz="914400">
                        <a:defRPr sz="1800"/>
                      </a:pPr>
                      <a:r>
                        <a:rPr sz="2000">
                          <a:latin typeface="Arial"/>
                          <a:ea typeface="Arial"/>
                          <a:cs typeface="Arial"/>
                          <a:sym typeface="Arial"/>
                        </a:rPr>
                        <a:t>2,000</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2,000</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4,000</a:t>
                      </a:r>
                    </a:p>
                  </a:txBody>
                  <a:tcPr marL="7969" marR="7969" marT="7969" marB="7969" horzOverflow="overflow">
                    <a:solidFill>
                      <a:srgbClr val="D0D8E8"/>
                    </a:solidFill>
                  </a:tcPr>
                </a:tc>
                <a:extLst>
                  <a:ext uri="{0D108BD9-81ED-4DB2-BD59-A6C34878D82A}">
                    <a16:rowId xmlns:a16="http://schemas.microsoft.com/office/drawing/2014/main" val="10011"/>
                  </a:ext>
                </a:extLst>
              </a:tr>
            </a:tbl>
          </a:graphicData>
        </a:graphic>
      </p:graphicFrame>
      <p:graphicFrame>
        <p:nvGraphicFramePr>
          <p:cNvPr id="1045" name="Group 178"/>
          <p:cNvGraphicFramePr/>
          <p:nvPr>
            <p:extLst>
              <p:ext uri="{D42A27DB-BD31-4B8C-83A1-F6EECF244321}">
                <p14:modId xmlns:p14="http://schemas.microsoft.com/office/powerpoint/2010/main" val="1809043255"/>
              </p:ext>
            </p:extLst>
          </p:nvPr>
        </p:nvGraphicFramePr>
        <p:xfrm>
          <a:off x="6037941" y="7161522"/>
          <a:ext cx="6502401" cy="2101993"/>
        </p:xfrm>
        <a:graphic>
          <a:graphicData uri="http://schemas.openxmlformats.org/drawingml/2006/table">
            <a:tbl>
              <a:tblPr>
                <a:tableStyleId>{4C3C2611-4C71-4FC5-86AE-919BDF0F9419}</a:tableStyleId>
              </a:tblPr>
              <a:tblGrid>
                <a:gridCol w="2449690">
                  <a:extLst>
                    <a:ext uri="{9D8B030D-6E8A-4147-A177-3AD203B41FA5}">
                      <a16:colId xmlns:a16="http://schemas.microsoft.com/office/drawing/2014/main" val="20000"/>
                    </a:ext>
                  </a:extLst>
                </a:gridCol>
                <a:gridCol w="1104053">
                  <a:extLst>
                    <a:ext uri="{9D8B030D-6E8A-4147-A177-3AD203B41FA5}">
                      <a16:colId xmlns:a16="http://schemas.microsoft.com/office/drawing/2014/main" val="20001"/>
                    </a:ext>
                  </a:extLst>
                </a:gridCol>
                <a:gridCol w="1472071">
                  <a:extLst>
                    <a:ext uri="{9D8B030D-6E8A-4147-A177-3AD203B41FA5}">
                      <a16:colId xmlns:a16="http://schemas.microsoft.com/office/drawing/2014/main" val="20002"/>
                    </a:ext>
                  </a:extLst>
                </a:gridCol>
                <a:gridCol w="1476587">
                  <a:extLst>
                    <a:ext uri="{9D8B030D-6E8A-4147-A177-3AD203B41FA5}">
                      <a16:colId xmlns:a16="http://schemas.microsoft.com/office/drawing/2014/main" val="20003"/>
                    </a:ext>
                  </a:extLst>
                </a:gridCol>
              </a:tblGrid>
              <a:tr h="419947">
                <a:tc>
                  <a:txBody>
                    <a:bodyPr/>
                    <a:lstStyle/>
                    <a:p>
                      <a:pPr algn="ctr" defTabSz="914400">
                        <a:defRPr sz="2600">
                          <a:latin typeface="Arial"/>
                          <a:ea typeface="Arial"/>
                          <a:cs typeface="Arial"/>
                          <a:sym typeface="Arial"/>
                        </a:defRPr>
                      </a:pPr>
                      <a:endParaRPr dirty="0"/>
                    </a:p>
                  </a:txBody>
                  <a:tcPr marL="7969" marR="7969" marT="7969" marB="7969" anchor="ctr" horzOverflow="overflow">
                    <a:lnB w="38100">
                      <a:solidFill>
                        <a:srgbClr val="FFFFFF"/>
                      </a:solidFill>
                    </a:lnB>
                    <a:solidFill>
                      <a:srgbClr val="1E3897"/>
                    </a:solidFill>
                  </a:tcPr>
                </a:tc>
                <a:tc>
                  <a:txBody>
                    <a:bodyPr/>
                    <a:lstStyle/>
                    <a:p>
                      <a:pPr algn="ctr" defTabSz="914400">
                        <a:defRPr sz="1800"/>
                      </a:pPr>
                      <a:r>
                        <a:rPr sz="2000" b="1">
                          <a:solidFill>
                            <a:srgbClr val="FFFFFF"/>
                          </a:solidFill>
                          <a:latin typeface="Arial"/>
                          <a:ea typeface="Arial"/>
                          <a:cs typeface="Arial"/>
                          <a:sym typeface="Arial"/>
                        </a:rPr>
                        <a:t>EQ-I</a:t>
                      </a:r>
                    </a:p>
                  </a:txBody>
                  <a:tcPr marL="7969" marR="7969" marT="7969" marB="7969" anchor="ctr" horzOverflow="overflow">
                    <a:lnB w="38100">
                      <a:solidFill>
                        <a:srgbClr val="FFFFFF"/>
                      </a:solidFill>
                    </a:lnB>
                    <a:solidFill>
                      <a:srgbClr val="1E3897"/>
                    </a:solidFill>
                  </a:tcPr>
                </a:tc>
                <a:tc>
                  <a:txBody>
                    <a:bodyPr/>
                    <a:lstStyle/>
                    <a:p>
                      <a:pPr algn="ctr" defTabSz="914400">
                        <a:defRPr sz="2000" b="1">
                          <a:solidFill>
                            <a:srgbClr val="FFFFFF"/>
                          </a:solidFill>
                          <a:latin typeface="Arial"/>
                          <a:ea typeface="Arial"/>
                          <a:cs typeface="Arial"/>
                          <a:sym typeface="Arial"/>
                        </a:defRPr>
                      </a:pPr>
                      <a:r>
                        <a:t>EQ-i</a:t>
                      </a:r>
                      <a:r>
                        <a:rPr baseline="30000"/>
                        <a:t>2.0</a:t>
                      </a:r>
                    </a:p>
                  </a:txBody>
                  <a:tcPr marL="7969" marR="7969" marT="7969" marB="7969" anchor="ctr" horzOverflow="overflow">
                    <a:lnB w="38100">
                      <a:solidFill>
                        <a:srgbClr val="FFFFFF"/>
                      </a:solidFill>
                    </a:lnB>
                    <a:solidFill>
                      <a:srgbClr val="1E3897"/>
                    </a:solidFill>
                  </a:tcPr>
                </a:tc>
                <a:tc>
                  <a:txBody>
                    <a:bodyPr/>
                    <a:lstStyle/>
                    <a:p>
                      <a:pPr algn="ctr" defTabSz="914400">
                        <a:defRPr sz="1800"/>
                      </a:pPr>
                      <a:r>
                        <a:rPr sz="2000" b="1">
                          <a:solidFill>
                            <a:srgbClr val="FFFFFF"/>
                          </a:solidFill>
                          <a:latin typeface="Arial"/>
                          <a:ea typeface="Arial"/>
                          <a:cs typeface="Arial"/>
                          <a:sym typeface="Arial"/>
                        </a:rPr>
                        <a:t>Census</a:t>
                      </a:r>
                    </a:p>
                  </a:txBody>
                  <a:tcPr marL="7969" marR="7969" marT="7969" marB="7969" anchor="ctr" horzOverflow="overflow">
                    <a:lnB w="38100">
                      <a:solidFill>
                        <a:srgbClr val="FFFFFF"/>
                      </a:solidFill>
                    </a:lnB>
                    <a:solidFill>
                      <a:srgbClr val="1E3897"/>
                    </a:solidFill>
                  </a:tcPr>
                </a:tc>
                <a:extLst>
                  <a:ext uri="{0D108BD9-81ED-4DB2-BD59-A6C34878D82A}">
                    <a16:rowId xmlns:a16="http://schemas.microsoft.com/office/drawing/2014/main" val="10000"/>
                  </a:ext>
                </a:extLst>
              </a:tr>
              <a:tr h="419947">
                <a:tc>
                  <a:txBody>
                    <a:bodyPr/>
                    <a:lstStyle/>
                    <a:p>
                      <a:pPr algn="l" defTabSz="914400">
                        <a:defRPr sz="1800"/>
                      </a:pPr>
                      <a:r>
                        <a:rPr sz="2000" b="1">
                          <a:latin typeface="Arial"/>
                          <a:ea typeface="Arial"/>
                          <a:cs typeface="Arial"/>
                          <a:sym typeface="Arial"/>
                        </a:rPr>
                        <a:t>White</a:t>
                      </a:r>
                    </a:p>
                  </a:txBody>
                  <a:tcPr marL="7969" marR="7969" marT="7969" marB="7969" horzOverflow="overflow">
                    <a:lnT w="38100">
                      <a:solidFill>
                        <a:srgbClr val="FFFFFF"/>
                      </a:solidFill>
                    </a:lnT>
                    <a:solidFill>
                      <a:srgbClr val="D0D8E8"/>
                    </a:solidFill>
                  </a:tcPr>
                </a:tc>
                <a:tc>
                  <a:txBody>
                    <a:bodyPr/>
                    <a:lstStyle/>
                    <a:p>
                      <a:pPr algn="ctr" defTabSz="914400">
                        <a:defRPr sz="1800"/>
                      </a:pPr>
                      <a:r>
                        <a:rPr sz="2000">
                          <a:latin typeface="Arial"/>
                          <a:ea typeface="Arial"/>
                          <a:cs typeface="Arial"/>
                          <a:sym typeface="Arial"/>
                        </a:rPr>
                        <a:t>79.0%</a:t>
                      </a:r>
                    </a:p>
                  </a:txBody>
                  <a:tcPr marL="7969" marR="7969" marT="7969" marB="7969" horzOverflow="overflow">
                    <a:lnT w="38100">
                      <a:solidFill>
                        <a:srgbClr val="FFFFFF"/>
                      </a:solidFill>
                    </a:lnT>
                    <a:solidFill>
                      <a:srgbClr val="D0D8E8"/>
                    </a:solidFill>
                  </a:tcPr>
                </a:tc>
                <a:tc>
                  <a:txBody>
                    <a:bodyPr/>
                    <a:lstStyle/>
                    <a:p>
                      <a:pPr algn="ctr" defTabSz="914400">
                        <a:defRPr sz="1800"/>
                      </a:pPr>
                      <a:r>
                        <a:rPr sz="2000">
                          <a:latin typeface="Arial"/>
                          <a:ea typeface="Arial"/>
                          <a:cs typeface="Arial"/>
                          <a:sym typeface="Arial"/>
                        </a:rPr>
                        <a:t>70.0%</a:t>
                      </a:r>
                    </a:p>
                  </a:txBody>
                  <a:tcPr marL="7969" marR="7969" marT="7969" marB="7969" horzOverflow="overflow">
                    <a:lnT w="38100">
                      <a:solidFill>
                        <a:srgbClr val="FFFFFF"/>
                      </a:solidFill>
                    </a:lnT>
                    <a:solidFill>
                      <a:srgbClr val="D0D8E8"/>
                    </a:solidFill>
                  </a:tcPr>
                </a:tc>
                <a:tc>
                  <a:txBody>
                    <a:bodyPr/>
                    <a:lstStyle/>
                    <a:p>
                      <a:pPr algn="ctr" defTabSz="914400">
                        <a:defRPr sz="1800"/>
                      </a:pPr>
                      <a:r>
                        <a:rPr sz="2000">
                          <a:latin typeface="Arial"/>
                          <a:ea typeface="Arial"/>
                          <a:cs typeface="Arial"/>
                          <a:sym typeface="Arial"/>
                        </a:rPr>
                        <a:t>66.0%</a:t>
                      </a:r>
                    </a:p>
                  </a:txBody>
                  <a:tcPr marL="7969" marR="7969" marT="7969" marB="7969" horzOverflow="overflow">
                    <a:lnT w="38100">
                      <a:solidFill>
                        <a:srgbClr val="FFFFFF"/>
                      </a:solidFill>
                    </a:lnT>
                    <a:solidFill>
                      <a:srgbClr val="D0D8E8"/>
                    </a:solidFill>
                  </a:tcPr>
                </a:tc>
                <a:extLst>
                  <a:ext uri="{0D108BD9-81ED-4DB2-BD59-A6C34878D82A}">
                    <a16:rowId xmlns:a16="http://schemas.microsoft.com/office/drawing/2014/main" val="10001"/>
                  </a:ext>
                </a:extLst>
              </a:tr>
              <a:tr h="419947">
                <a:tc>
                  <a:txBody>
                    <a:bodyPr/>
                    <a:lstStyle/>
                    <a:p>
                      <a:pPr algn="l" defTabSz="914400">
                        <a:defRPr sz="1800"/>
                      </a:pPr>
                      <a:r>
                        <a:rPr sz="2000" b="1">
                          <a:latin typeface="Arial"/>
                          <a:ea typeface="Arial"/>
                          <a:cs typeface="Arial"/>
                          <a:sym typeface="Arial"/>
                        </a:rPr>
                        <a:t>African American</a:t>
                      </a:r>
                    </a:p>
                  </a:txBody>
                  <a:tcPr marL="7969" marR="7969" marT="7969" marB="7969" horzOverflow="overflow">
                    <a:solidFill>
                      <a:srgbClr val="E9EDF4"/>
                    </a:solidFill>
                  </a:tcPr>
                </a:tc>
                <a:tc>
                  <a:txBody>
                    <a:bodyPr/>
                    <a:lstStyle/>
                    <a:p>
                      <a:pPr algn="ctr" defTabSz="914400">
                        <a:defRPr sz="1800"/>
                      </a:pPr>
                      <a:r>
                        <a:rPr sz="2000" dirty="0">
                          <a:latin typeface="Arial"/>
                          <a:ea typeface="Arial"/>
                          <a:cs typeface="Arial"/>
                          <a:sym typeface="Arial"/>
                        </a:rPr>
                        <a:t>7.1%</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11.4%</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12.3%</a:t>
                      </a:r>
                    </a:p>
                  </a:txBody>
                  <a:tcPr marL="7969" marR="7969" marT="7969" marB="7969" horzOverflow="overflow">
                    <a:solidFill>
                      <a:srgbClr val="E9EDF4"/>
                    </a:solidFill>
                  </a:tcPr>
                </a:tc>
                <a:extLst>
                  <a:ext uri="{0D108BD9-81ED-4DB2-BD59-A6C34878D82A}">
                    <a16:rowId xmlns:a16="http://schemas.microsoft.com/office/drawing/2014/main" val="10002"/>
                  </a:ext>
                </a:extLst>
              </a:tr>
              <a:tr h="422205">
                <a:tc>
                  <a:txBody>
                    <a:bodyPr/>
                    <a:lstStyle/>
                    <a:p>
                      <a:pPr algn="l" defTabSz="914400">
                        <a:defRPr sz="1800"/>
                      </a:pPr>
                      <a:r>
                        <a:rPr sz="2000" b="1">
                          <a:latin typeface="Arial"/>
                          <a:ea typeface="Arial"/>
                          <a:cs typeface="Arial"/>
                          <a:sym typeface="Arial"/>
                        </a:rPr>
                        <a:t>Hispanic</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2.8%</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12.0%</a:t>
                      </a:r>
                    </a:p>
                  </a:txBody>
                  <a:tcPr marL="7969" marR="7969" marT="7969" marB="7969" horzOverflow="overflow">
                    <a:solidFill>
                      <a:srgbClr val="D0D8E8"/>
                    </a:solidFill>
                  </a:tcPr>
                </a:tc>
                <a:tc>
                  <a:txBody>
                    <a:bodyPr/>
                    <a:lstStyle/>
                    <a:p>
                      <a:pPr algn="ctr" defTabSz="914400">
                        <a:defRPr sz="1800"/>
                      </a:pPr>
                      <a:r>
                        <a:rPr sz="2000">
                          <a:latin typeface="Arial"/>
                          <a:ea typeface="Arial"/>
                          <a:cs typeface="Arial"/>
                          <a:sym typeface="Arial"/>
                        </a:rPr>
                        <a:t>15.1%</a:t>
                      </a:r>
                    </a:p>
                  </a:txBody>
                  <a:tcPr marL="7969" marR="7969" marT="7969" marB="7969" horzOverflow="overflow">
                    <a:solidFill>
                      <a:srgbClr val="D0D8E8"/>
                    </a:solidFill>
                  </a:tcPr>
                </a:tc>
                <a:extLst>
                  <a:ext uri="{0D108BD9-81ED-4DB2-BD59-A6C34878D82A}">
                    <a16:rowId xmlns:a16="http://schemas.microsoft.com/office/drawing/2014/main" val="10003"/>
                  </a:ext>
                </a:extLst>
              </a:tr>
              <a:tr h="419947">
                <a:tc>
                  <a:txBody>
                    <a:bodyPr/>
                    <a:lstStyle/>
                    <a:p>
                      <a:pPr algn="l" defTabSz="914400">
                        <a:defRPr sz="1800"/>
                      </a:pPr>
                      <a:r>
                        <a:rPr sz="2000" b="1">
                          <a:latin typeface="Arial"/>
                          <a:ea typeface="Arial"/>
                          <a:cs typeface="Arial"/>
                          <a:sym typeface="Arial"/>
                        </a:rPr>
                        <a:t>Asian/Other</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11.1%</a:t>
                      </a:r>
                    </a:p>
                  </a:txBody>
                  <a:tcPr marL="7969" marR="7969" marT="7969" marB="7969" horzOverflow="overflow">
                    <a:solidFill>
                      <a:srgbClr val="E9EDF4"/>
                    </a:solidFill>
                  </a:tcPr>
                </a:tc>
                <a:tc>
                  <a:txBody>
                    <a:bodyPr/>
                    <a:lstStyle/>
                    <a:p>
                      <a:pPr algn="ctr" defTabSz="914400">
                        <a:defRPr sz="1800"/>
                      </a:pPr>
                      <a:r>
                        <a:rPr sz="2000">
                          <a:latin typeface="Arial"/>
                          <a:ea typeface="Arial"/>
                          <a:cs typeface="Arial"/>
                          <a:sym typeface="Arial"/>
                        </a:rPr>
                        <a:t>6.6%</a:t>
                      </a:r>
                    </a:p>
                  </a:txBody>
                  <a:tcPr marL="7969" marR="7969" marT="7969" marB="7969" horzOverflow="overflow">
                    <a:solidFill>
                      <a:srgbClr val="E9EDF4"/>
                    </a:solidFill>
                  </a:tcPr>
                </a:tc>
                <a:tc>
                  <a:txBody>
                    <a:bodyPr/>
                    <a:lstStyle/>
                    <a:p>
                      <a:pPr algn="ctr" defTabSz="914400">
                        <a:defRPr sz="1800"/>
                      </a:pPr>
                      <a:r>
                        <a:rPr sz="2000" dirty="0">
                          <a:latin typeface="Arial"/>
                          <a:ea typeface="Arial"/>
                          <a:cs typeface="Arial"/>
                          <a:sym typeface="Arial"/>
                        </a:rPr>
                        <a:t>6.6%</a:t>
                      </a:r>
                    </a:p>
                  </a:txBody>
                  <a:tcPr marL="7969" marR="7969" marT="7969" marB="7969" horzOverflow="overflow">
                    <a:solidFill>
                      <a:srgbClr val="E9EDF4"/>
                    </a:solidFill>
                  </a:tcPr>
                </a:tc>
                <a:extLst>
                  <a:ext uri="{0D108BD9-81ED-4DB2-BD59-A6C34878D82A}">
                    <a16:rowId xmlns:a16="http://schemas.microsoft.com/office/drawing/2014/main" val="10004"/>
                  </a:ext>
                </a:extLst>
              </a:tr>
            </a:tbl>
          </a:graphicData>
        </a:graphic>
      </p:graphicFrame>
      <p:sp>
        <p:nvSpPr>
          <p:cNvPr id="1046" name="Rectangle 10"/>
          <p:cNvSpPr txBox="1"/>
          <p:nvPr/>
        </p:nvSpPr>
        <p:spPr>
          <a:xfrm>
            <a:off x="55155" y="526204"/>
            <a:ext cx="13472161" cy="10947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l">
              <a:defRPr sz="6600">
                <a:solidFill>
                  <a:srgbClr val="FFFFFF"/>
                </a:solidFill>
              </a:defRPr>
            </a:lvl1pPr>
          </a:lstStyle>
          <a:p>
            <a:r>
              <a:t>EQ-i North American Norm Group </a:t>
            </a:r>
          </a:p>
        </p:txBody>
      </p:sp>
      <p:grpSp>
        <p:nvGrpSpPr>
          <p:cNvPr id="1049" name="Content Placeholder 2"/>
          <p:cNvGrpSpPr/>
          <p:nvPr/>
        </p:nvGrpSpPr>
        <p:grpSpPr>
          <a:xfrm>
            <a:off x="7725470" y="3356757"/>
            <a:ext cx="4118188" cy="2817709"/>
            <a:chOff x="0" y="0"/>
            <a:chExt cx="4118187" cy="2817708"/>
          </a:xfrm>
        </p:grpSpPr>
        <p:sp>
          <p:nvSpPr>
            <p:cNvPr id="1047" name="Rectangle"/>
            <p:cNvSpPr/>
            <p:nvPr/>
          </p:nvSpPr>
          <p:spPr>
            <a:xfrm>
              <a:off x="-1" y="-1"/>
              <a:ext cx="4118189" cy="2817710"/>
            </a:xfrm>
            <a:prstGeom prst="rect">
              <a:avLst/>
            </a:prstGeom>
            <a:noFill/>
            <a:ln w="9525" cap="flat">
              <a:solidFill>
                <a:schemeClr val="accent1"/>
              </a:solidFill>
              <a:prstDash val="solid"/>
              <a:miter lim="800000"/>
            </a:ln>
            <a:effectLst/>
          </p:spPr>
          <p:txBody>
            <a:bodyPr wrap="square" lIns="50800" tIns="50800" rIns="50800" bIns="50800" numCol="1" anchor="t">
              <a:noAutofit/>
            </a:bodyPr>
            <a:lstStyle/>
            <a:p>
              <a:pPr algn="l"/>
              <a:endParaRPr/>
            </a:p>
          </p:txBody>
        </p:sp>
        <p:sp>
          <p:nvSpPr>
            <p:cNvPr id="1048" name="N = 4,000…"/>
            <p:cNvSpPr txBox="1"/>
            <p:nvPr/>
          </p:nvSpPr>
          <p:spPr>
            <a:xfrm>
              <a:off x="-1" y="-1"/>
              <a:ext cx="4118189" cy="25798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248351" indent="-248351" algn="l">
                <a:spcBef>
                  <a:spcPts val="800"/>
                </a:spcBef>
                <a:buClr>
                  <a:srgbClr val="000000"/>
                </a:buClr>
                <a:buSzPct val="100000"/>
                <a:buFont typeface="Trebuchet MS"/>
                <a:buChar char="•"/>
                <a:defRPr sz="3200" i="1">
                  <a:latin typeface="Calibri"/>
                  <a:ea typeface="Calibri"/>
                  <a:cs typeface="Calibri"/>
                  <a:sym typeface="Calibri"/>
                </a:defRPr>
              </a:pPr>
              <a:r>
                <a:t>N</a:t>
              </a:r>
              <a:r>
                <a:rPr i="0"/>
                <a:t> = 4,000</a:t>
              </a:r>
            </a:p>
            <a:p>
              <a:pPr marL="248351" indent="-248351" algn="l">
                <a:buClr>
                  <a:srgbClr val="000000"/>
                </a:buClr>
                <a:buSzPct val="100000"/>
                <a:buFont typeface="Trebuchet MS"/>
                <a:buChar char="•"/>
                <a:defRPr sz="3200">
                  <a:latin typeface="Calibri"/>
                  <a:ea typeface="Calibri"/>
                  <a:cs typeface="Calibri"/>
                  <a:sym typeface="Calibri"/>
                </a:defRPr>
              </a:pPr>
              <a:r>
                <a:t>Within 4% of Census</a:t>
              </a:r>
            </a:p>
            <a:p>
              <a:pPr marL="682625" lvl="1" indent="-279400" algn="l">
                <a:buClr>
                  <a:srgbClr val="000000"/>
                </a:buClr>
                <a:buSzPts val="3200"/>
                <a:buFont typeface="Trebuchet MS"/>
                <a:buChar char="–"/>
                <a:defRPr sz="3200">
                  <a:latin typeface="Calibri"/>
                  <a:ea typeface="Calibri"/>
                  <a:cs typeface="Calibri"/>
                  <a:sym typeface="Calibri"/>
                </a:defRPr>
              </a:pPr>
              <a:r>
                <a:t>Race/ethnicity</a:t>
              </a:r>
            </a:p>
            <a:p>
              <a:pPr marL="682625" lvl="1" indent="-279400" algn="l">
                <a:buClr>
                  <a:srgbClr val="000000"/>
                </a:buClr>
                <a:buSzPts val="3200"/>
                <a:buFont typeface="Trebuchet MS"/>
                <a:buChar char="–"/>
                <a:defRPr sz="3200">
                  <a:latin typeface="Calibri"/>
                  <a:ea typeface="Calibri"/>
                  <a:cs typeface="Calibri"/>
                  <a:sym typeface="Calibri"/>
                </a:defRPr>
              </a:pPr>
              <a:r>
                <a:t>Geographic region</a:t>
              </a:r>
            </a:p>
            <a:p>
              <a:pPr marL="682625" lvl="1" indent="-279400" algn="l">
                <a:buClr>
                  <a:srgbClr val="000000"/>
                </a:buClr>
                <a:buSzPts val="3200"/>
                <a:buFont typeface="Trebuchet MS"/>
                <a:buChar char="–"/>
                <a:defRPr sz="3200">
                  <a:latin typeface="Calibri"/>
                  <a:ea typeface="Calibri"/>
                  <a:cs typeface="Calibri"/>
                  <a:sym typeface="Calibri"/>
                </a:defRPr>
              </a:pPr>
              <a:r>
                <a:t>Education level</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10"/>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181" name="Title 1"/>
          <p:cNvSpPr txBox="1"/>
          <p:nvPr/>
        </p:nvSpPr>
        <p:spPr>
          <a:xfrm>
            <a:off x="95792"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Self-Regard</a:t>
            </a:r>
          </a:p>
        </p:txBody>
      </p:sp>
      <p:sp>
        <p:nvSpPr>
          <p:cNvPr id="182" name="Content Placeholder 4"/>
          <p:cNvSpPr txBox="1"/>
          <p:nvPr/>
        </p:nvSpPr>
        <p:spPr>
          <a:xfrm>
            <a:off x="95793" y="4219480"/>
            <a:ext cx="4324825" cy="39122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00000"/>
              </a:buClr>
              <a:buSzPct val="100000"/>
              <a:buFont typeface="Arial"/>
              <a:buChar char="•"/>
              <a:defRPr>
                <a:latin typeface="Calibri"/>
                <a:ea typeface="Calibri"/>
                <a:cs typeface="Calibri"/>
                <a:sym typeface="Calibri"/>
              </a:defRPr>
            </a:pPr>
            <a:r>
              <a:t>Self-doubting &amp; self-critical</a:t>
            </a:r>
          </a:p>
          <a:p>
            <a:pPr marL="809625" lvl="2" indent="-571500" algn="l">
              <a:buClr>
                <a:srgbClr val="C00000"/>
              </a:buClr>
              <a:buSzPct val="100000"/>
              <a:buFont typeface="Arial"/>
              <a:buChar char="•"/>
              <a:defRPr>
                <a:latin typeface="Calibri"/>
                <a:ea typeface="Calibri"/>
                <a:cs typeface="Calibri"/>
                <a:sym typeface="Calibri"/>
              </a:defRPr>
            </a:pPr>
            <a:r>
              <a:t>Disrespecting of yourself</a:t>
            </a:r>
          </a:p>
          <a:p>
            <a:pPr marL="809625" lvl="2" indent="-571500" algn="l">
              <a:buClr>
                <a:srgbClr val="C00000"/>
              </a:buClr>
              <a:buSzPct val="100000"/>
              <a:buFont typeface="Arial"/>
              <a:buChar char="•"/>
              <a:defRPr>
                <a:latin typeface="Calibri"/>
                <a:ea typeface="Calibri"/>
                <a:cs typeface="Calibri"/>
                <a:sym typeface="Calibri"/>
              </a:defRPr>
            </a:pPr>
            <a:r>
              <a:t>Insecure</a:t>
            </a:r>
          </a:p>
          <a:p>
            <a:pPr marL="809625" lvl="2" indent="-571500" algn="l">
              <a:buClr>
                <a:srgbClr val="C00000"/>
              </a:buClr>
              <a:buSzPct val="100000"/>
              <a:buFont typeface="Arial"/>
              <a:buChar char="•"/>
              <a:defRPr>
                <a:latin typeface="Calibri"/>
                <a:ea typeface="Calibri"/>
                <a:cs typeface="Calibri"/>
                <a:sym typeface="Calibri"/>
              </a:defRPr>
            </a:pPr>
            <a:r>
              <a:t>Lacking self-esteem</a:t>
            </a:r>
          </a:p>
        </p:txBody>
      </p:sp>
      <p:sp>
        <p:nvSpPr>
          <p:cNvPr id="183"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6 </a:t>
            </a:r>
          </a:p>
        </p:txBody>
      </p:sp>
      <p:sp>
        <p:nvSpPr>
          <p:cNvPr id="184" name="Content Placeholder 4"/>
          <p:cNvSpPr txBox="1"/>
          <p:nvPr/>
        </p:nvSpPr>
        <p:spPr>
          <a:xfrm>
            <a:off x="4691271" y="4219480"/>
            <a:ext cx="3337203" cy="39805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Reasonable levels of self-confidence—pleased with some aspects of self, less of others</a:t>
            </a:r>
          </a:p>
        </p:txBody>
      </p:sp>
      <p:pic>
        <p:nvPicPr>
          <p:cNvPr id="185" name="Picture 11" descr="Picture 11"/>
          <p:cNvPicPr>
            <a:picLocks noChangeAspect="1"/>
          </p:cNvPicPr>
          <p:nvPr/>
        </p:nvPicPr>
        <p:blipFill>
          <a:blip r:embed="rId2">
            <a:extLst/>
          </a:blip>
          <a:stretch>
            <a:fillRect/>
          </a:stretch>
        </p:blipFill>
        <p:spPr>
          <a:xfrm>
            <a:off x="201456" y="2686900"/>
            <a:ext cx="12572593" cy="584182"/>
          </a:xfrm>
          <a:prstGeom prst="rect">
            <a:avLst/>
          </a:prstGeom>
          <a:ln w="12700">
            <a:miter lim="400000"/>
          </a:ln>
        </p:spPr>
      </p:pic>
      <p:sp>
        <p:nvSpPr>
          <p:cNvPr id="186" name="Content Placeholder 4"/>
          <p:cNvSpPr txBox="1"/>
          <p:nvPr/>
        </p:nvSpPr>
        <p:spPr>
          <a:xfrm>
            <a:off x="5216014" y="3269770"/>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187" name="Content Placeholder 4"/>
          <p:cNvSpPr txBox="1"/>
          <p:nvPr/>
        </p:nvSpPr>
        <p:spPr>
          <a:xfrm>
            <a:off x="1086701" y="327702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187"/>
                                        </p:tgtEl>
                                        <p:attrNameLst>
                                          <p:attrName>style.opacity</p:attrName>
                                        </p:attrNameLst>
                                      </p:cBhvr>
                                      <p:to>
                                        <p:strVal val="0.50"/>
                                      </p:to>
                                    </p:set>
                                    <p:animEffect filter="image" prLst="opacity: 0.50; ">
                                      <p:cBhvr>
                                        <p:cTn id="7" dur="indefinite" fill="hold"/>
                                        <p:tgtEl>
                                          <p:spTgt spid="187"/>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182"/>
                                        </p:tgtEl>
                                        <p:attrNameLst>
                                          <p:attrName>style.opacity</p:attrName>
                                        </p:attrNameLst>
                                      </p:cBhvr>
                                      <p:to>
                                        <p:strVal val="0.50"/>
                                      </p:to>
                                    </p:set>
                                    <p:animEffect filter="image" prLst="opacity: 0.50; ">
                                      <p:cBhvr>
                                        <p:cTn id="11" dur="indefinite" fill="hold"/>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2" animBg="1" advAuto="0"/>
      <p:bldP spid="187" grpId="1" animBg="1" advAuto="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Title 1"/>
          <p:cNvSpPr txBox="1">
            <a:spLocks noGrp="1"/>
          </p:cNvSpPr>
          <p:nvPr>
            <p:ph type="title" idx="4294967295"/>
          </p:nvPr>
        </p:nvSpPr>
        <p:spPr>
          <a:xfrm>
            <a:off x="0" y="195262"/>
            <a:ext cx="11703050" cy="1625601"/>
          </a:xfrm>
          <a:prstGeom prst="rect">
            <a:avLst/>
          </a:prstGeom>
        </p:spPr>
        <p:txBody>
          <a:bodyPr>
            <a:normAutofit/>
          </a:bodyPr>
          <a:lstStyle>
            <a:lvl1pPr algn="l">
              <a:defRPr sz="6800">
                <a:solidFill>
                  <a:srgbClr val="FFFFFF"/>
                </a:solidFill>
              </a:defRPr>
            </a:lvl1pPr>
          </a:lstStyle>
          <a:p>
            <a:r>
              <a:t>Low Scores</a:t>
            </a:r>
          </a:p>
        </p:txBody>
      </p:sp>
      <p:sp>
        <p:nvSpPr>
          <p:cNvPr id="1055" name="Content Placeholder 2"/>
          <p:cNvSpPr txBox="1">
            <a:spLocks noGrp="1"/>
          </p:cNvSpPr>
          <p:nvPr>
            <p:ph type="body" idx="4294967295"/>
          </p:nvPr>
        </p:nvSpPr>
        <p:spPr>
          <a:xfrm>
            <a:off x="132670" y="2641596"/>
            <a:ext cx="12872131" cy="6400806"/>
          </a:xfrm>
          <a:prstGeom prst="rect">
            <a:avLst/>
          </a:prstGeom>
        </p:spPr>
        <p:txBody>
          <a:bodyPr>
            <a:normAutofit/>
          </a:bodyPr>
          <a:lstStyle/>
          <a:p>
            <a:pPr marL="422275" indent="-422275" defTabSz="554990">
              <a:spcBef>
                <a:spcPts val="3900"/>
              </a:spcBef>
              <a:defRPr sz="3800"/>
            </a:pPr>
            <a:r>
              <a:t>A score under 90 means you answered the questions reflecting less connection or attraction to the behaviors of that particular EQ element than about three-quarters of the population or norm group</a:t>
            </a:r>
          </a:p>
          <a:p>
            <a:pPr marL="422275" indent="-422275" defTabSz="554990">
              <a:spcBef>
                <a:spcPts val="3900"/>
              </a:spcBef>
              <a:defRPr sz="3800"/>
            </a:pPr>
            <a:r>
              <a:t>Low scores could reflect low skill and behavioral development in that area</a:t>
            </a:r>
          </a:p>
          <a:p>
            <a:pPr marL="422275" indent="-422275" defTabSz="554990">
              <a:spcBef>
                <a:spcPts val="3900"/>
              </a:spcBef>
              <a:defRPr sz="3800"/>
            </a:pPr>
            <a:r>
              <a:t>Low scores could also mean a general discounting of the element in importance OR an extreme selectivity in the exercising of this behavior or EQ element </a:t>
            </a:r>
          </a:p>
        </p:txBody>
      </p:sp>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Title 1"/>
          <p:cNvSpPr txBox="1">
            <a:spLocks noGrp="1"/>
          </p:cNvSpPr>
          <p:nvPr>
            <p:ph type="title" idx="4294967295"/>
          </p:nvPr>
        </p:nvSpPr>
        <p:spPr>
          <a:xfrm>
            <a:off x="0" y="195262"/>
            <a:ext cx="11703050" cy="1625601"/>
          </a:xfrm>
          <a:prstGeom prst="rect">
            <a:avLst/>
          </a:prstGeom>
        </p:spPr>
        <p:txBody>
          <a:bodyPr>
            <a:normAutofit/>
          </a:bodyPr>
          <a:lstStyle>
            <a:lvl1pPr algn="l">
              <a:defRPr sz="6800">
                <a:solidFill>
                  <a:srgbClr val="FFFFFF"/>
                </a:solidFill>
              </a:defRPr>
            </a:lvl1pPr>
          </a:lstStyle>
          <a:p>
            <a:r>
              <a:t>Moderate Scores</a:t>
            </a:r>
          </a:p>
        </p:txBody>
      </p:sp>
      <p:sp>
        <p:nvSpPr>
          <p:cNvPr id="1058" name="Content Placeholder 2"/>
          <p:cNvSpPr txBox="1">
            <a:spLocks noGrp="1"/>
          </p:cNvSpPr>
          <p:nvPr>
            <p:ph type="body" idx="4294967295"/>
          </p:nvPr>
        </p:nvSpPr>
        <p:spPr>
          <a:xfrm>
            <a:off x="0" y="2627084"/>
            <a:ext cx="13004800" cy="6516915"/>
          </a:xfrm>
          <a:prstGeom prst="rect">
            <a:avLst/>
          </a:prstGeom>
        </p:spPr>
        <p:txBody>
          <a:bodyPr>
            <a:normAutofit/>
          </a:bodyPr>
          <a:lstStyle/>
          <a:p>
            <a:pPr marL="440055" indent="-440055" defTabSz="578358">
              <a:spcBef>
                <a:spcPts val="4100"/>
              </a:spcBef>
              <a:defRPr sz="3959"/>
            </a:pPr>
            <a:r>
              <a:t>A score between 90 and 110 (100 is the mean score) indicates you answered the questions with the same intensity and frequency that most people did</a:t>
            </a:r>
          </a:p>
          <a:p>
            <a:pPr marL="440055" indent="-440055" defTabSz="578358">
              <a:spcBef>
                <a:spcPts val="4100"/>
              </a:spcBef>
              <a:defRPr sz="3959"/>
            </a:pPr>
            <a:r>
              <a:t>Remember that moderate scores could reflect moderate or average skill and behavioral development in that area</a:t>
            </a:r>
          </a:p>
          <a:p>
            <a:pPr marL="440055" indent="-440055" defTabSz="578358">
              <a:spcBef>
                <a:spcPts val="4100"/>
              </a:spcBef>
              <a:defRPr sz="3959"/>
            </a:pPr>
            <a:r>
              <a:t>Moderate scores can also mean effective use of the EQ element with a targeted group or inner-circle of people </a:t>
            </a:r>
          </a:p>
        </p:txBody>
      </p:sp>
    </p:spTree>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Title 1"/>
          <p:cNvSpPr txBox="1">
            <a:spLocks noGrp="1"/>
          </p:cNvSpPr>
          <p:nvPr>
            <p:ph type="title" idx="4294967295"/>
          </p:nvPr>
        </p:nvSpPr>
        <p:spPr>
          <a:xfrm>
            <a:off x="0" y="195262"/>
            <a:ext cx="11703050" cy="1625601"/>
          </a:xfrm>
          <a:prstGeom prst="rect">
            <a:avLst/>
          </a:prstGeom>
        </p:spPr>
        <p:txBody>
          <a:bodyPr>
            <a:normAutofit/>
          </a:bodyPr>
          <a:lstStyle>
            <a:lvl1pPr algn="l">
              <a:defRPr sz="6800">
                <a:solidFill>
                  <a:srgbClr val="FFFFFF"/>
                </a:solidFill>
              </a:defRPr>
            </a:lvl1pPr>
          </a:lstStyle>
          <a:p>
            <a:r>
              <a:t>High Scores</a:t>
            </a:r>
          </a:p>
        </p:txBody>
      </p:sp>
      <p:sp>
        <p:nvSpPr>
          <p:cNvPr id="1052" name="Content Placeholder 2"/>
          <p:cNvSpPr txBox="1">
            <a:spLocks noGrp="1"/>
          </p:cNvSpPr>
          <p:nvPr>
            <p:ph type="body" idx="4294967295"/>
          </p:nvPr>
        </p:nvSpPr>
        <p:spPr>
          <a:xfrm>
            <a:off x="174172" y="2772229"/>
            <a:ext cx="12700000" cy="6400801"/>
          </a:xfrm>
          <a:prstGeom prst="rect">
            <a:avLst/>
          </a:prstGeom>
        </p:spPr>
        <p:txBody>
          <a:bodyPr>
            <a:normAutofit/>
          </a:bodyPr>
          <a:lstStyle/>
          <a:p>
            <a:pPr>
              <a:defRPr sz="4000"/>
            </a:pPr>
            <a:r>
              <a:t>A score over 110 means you answered the questions reflecting more connection to or engagement with that particular EQ element than about three-quarters of the population or norm group.</a:t>
            </a:r>
          </a:p>
          <a:p>
            <a:pPr>
              <a:defRPr sz="4000"/>
            </a:pPr>
            <a:r>
              <a:t>High scores could reflect skill and behavioral development</a:t>
            </a:r>
          </a:p>
          <a:p>
            <a:pPr>
              <a:defRPr sz="4000"/>
            </a:pPr>
            <a:r>
              <a:t>High scores could also mean an overly developed, overdone or intense utilization of that EQ element </a:t>
            </a:r>
          </a:p>
        </p:txBody>
      </p:sp>
    </p:spTree>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 name="Title 1"/>
          <p:cNvSpPr txBox="1">
            <a:spLocks noGrp="1"/>
          </p:cNvSpPr>
          <p:nvPr>
            <p:ph type="title" idx="4294967295"/>
          </p:nvPr>
        </p:nvSpPr>
        <p:spPr>
          <a:xfrm>
            <a:off x="-2" y="195262"/>
            <a:ext cx="13962745" cy="1546453"/>
          </a:xfrm>
          <a:prstGeom prst="rect">
            <a:avLst/>
          </a:prstGeom>
        </p:spPr>
        <p:txBody>
          <a:bodyPr>
            <a:normAutofit/>
          </a:bodyPr>
          <a:lstStyle>
            <a:lvl1pPr algn="l">
              <a:defRPr sz="6800">
                <a:solidFill>
                  <a:srgbClr val="FFFFFF"/>
                </a:solidFill>
              </a:defRPr>
            </a:lvl1pPr>
          </a:lstStyle>
          <a:p>
            <a:r>
              <a:t>Interpreting Your EQ-i Report</a:t>
            </a:r>
          </a:p>
        </p:txBody>
      </p:sp>
      <p:sp>
        <p:nvSpPr>
          <p:cNvPr id="1061" name="Content Placeholder 2"/>
          <p:cNvSpPr txBox="1">
            <a:spLocks noGrp="1"/>
          </p:cNvSpPr>
          <p:nvPr>
            <p:ph type="body" idx="4294967295"/>
          </p:nvPr>
        </p:nvSpPr>
        <p:spPr>
          <a:xfrm>
            <a:off x="595086" y="3316287"/>
            <a:ext cx="11703051" cy="6437314"/>
          </a:xfrm>
          <a:prstGeom prst="rect">
            <a:avLst/>
          </a:prstGeom>
        </p:spPr>
        <p:txBody>
          <a:bodyPr>
            <a:normAutofit/>
          </a:bodyPr>
          <a:lstStyle/>
          <a:p>
            <a:pPr>
              <a:defRPr sz="4000"/>
            </a:pPr>
            <a:r>
              <a:t>After having done a self-assessment on each of the EQ scales, read over your EQ-i report.</a:t>
            </a:r>
          </a:p>
          <a:p>
            <a:pPr>
              <a:defRPr sz="4000"/>
            </a:pPr>
            <a:r>
              <a:t>Determine which of your scores are low (under 90), moderate (90 to 110) and high (over 110).</a:t>
            </a:r>
          </a:p>
          <a:p>
            <a:pPr>
              <a:defRPr sz="4000"/>
            </a:pPr>
            <a:r>
              <a:t>Which of these do not match your self-assessment?</a:t>
            </a:r>
          </a:p>
        </p:txBody>
      </p:sp>
    </p:spTree>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 name="Title 1"/>
          <p:cNvSpPr txBox="1"/>
          <p:nvPr/>
        </p:nvSpPr>
        <p:spPr>
          <a:xfrm>
            <a:off x="66760"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pPr algn="l">
              <a:defRPr sz="6600">
                <a:solidFill>
                  <a:srgbClr val="FFFFFF"/>
                </a:solidFill>
              </a:defRPr>
            </a:pPr>
            <a:r>
              <a:t>EQ-i</a:t>
            </a:r>
            <a:r>
              <a:rPr baseline="30000"/>
              <a:t>2.0</a:t>
            </a:r>
            <a:r>
              <a:t> Model</a:t>
            </a:r>
          </a:p>
        </p:txBody>
      </p:sp>
      <p:sp>
        <p:nvSpPr>
          <p:cNvPr id="1064" name="TextBox 1"/>
          <p:cNvSpPr/>
          <p:nvPr/>
        </p:nvSpPr>
        <p:spPr>
          <a:xfrm>
            <a:off x="10551886" y="7300686"/>
            <a:ext cx="2264229" cy="2332265"/>
          </a:xfrm>
          <a:prstGeom prst="rect">
            <a:avLst/>
          </a:prstGeom>
          <a:solidFill>
            <a:srgbClr val="FFFFFF"/>
          </a:solidFill>
          <a:ln w="12700">
            <a:miter lim="400000"/>
          </a:ln>
        </p:spPr>
        <p:txBody>
          <a:bodyPr lIns="50800" tIns="50800" rIns="50800" bIns="50800" anchor="ctr"/>
          <a:lstStyle/>
          <a:p>
            <a:endParaRPr/>
          </a:p>
        </p:txBody>
      </p:sp>
      <p:pic>
        <p:nvPicPr>
          <p:cNvPr id="1065" name="Picture 4" descr="Picture 4"/>
          <p:cNvPicPr>
            <a:picLocks noChangeAspect="1"/>
          </p:cNvPicPr>
          <p:nvPr/>
        </p:nvPicPr>
        <p:blipFill>
          <a:blip r:embed="rId2">
            <a:extLst/>
          </a:blip>
          <a:stretch>
            <a:fillRect/>
          </a:stretch>
        </p:blipFill>
        <p:spPr>
          <a:xfrm>
            <a:off x="3142826" y="2697716"/>
            <a:ext cx="6610775" cy="661077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Box 10"/>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190" name="Title 1"/>
          <p:cNvSpPr txBox="1"/>
          <p:nvPr/>
        </p:nvSpPr>
        <p:spPr>
          <a:xfrm>
            <a:off x="95792"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Self-Regard</a:t>
            </a:r>
          </a:p>
        </p:txBody>
      </p:sp>
      <p:sp>
        <p:nvSpPr>
          <p:cNvPr id="191" name="Content Placeholder 4"/>
          <p:cNvSpPr txBox="1"/>
          <p:nvPr/>
        </p:nvSpPr>
        <p:spPr>
          <a:xfrm>
            <a:off x="95793" y="4219480"/>
            <a:ext cx="4324825" cy="39122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00000"/>
              </a:buClr>
              <a:buSzPct val="100000"/>
              <a:buFont typeface="Arial"/>
              <a:buChar char="•"/>
              <a:defRPr>
                <a:latin typeface="Calibri"/>
                <a:ea typeface="Calibri"/>
                <a:cs typeface="Calibri"/>
                <a:sym typeface="Calibri"/>
              </a:defRPr>
            </a:pPr>
            <a:r>
              <a:t>Self-doubting &amp; self-critical</a:t>
            </a:r>
          </a:p>
          <a:p>
            <a:pPr marL="809625" lvl="2" indent="-571500" algn="l">
              <a:buClr>
                <a:srgbClr val="C00000"/>
              </a:buClr>
              <a:buSzPct val="100000"/>
              <a:buFont typeface="Arial"/>
              <a:buChar char="•"/>
              <a:defRPr>
                <a:latin typeface="Calibri"/>
                <a:ea typeface="Calibri"/>
                <a:cs typeface="Calibri"/>
                <a:sym typeface="Calibri"/>
              </a:defRPr>
            </a:pPr>
            <a:r>
              <a:t>Disrespecting of yourself</a:t>
            </a:r>
          </a:p>
          <a:p>
            <a:pPr marL="809625" lvl="2" indent="-571500" algn="l">
              <a:buClr>
                <a:srgbClr val="C00000"/>
              </a:buClr>
              <a:buSzPct val="100000"/>
              <a:buFont typeface="Arial"/>
              <a:buChar char="•"/>
              <a:defRPr>
                <a:latin typeface="Calibri"/>
                <a:ea typeface="Calibri"/>
                <a:cs typeface="Calibri"/>
                <a:sym typeface="Calibri"/>
              </a:defRPr>
            </a:pPr>
            <a:r>
              <a:t>Insecure</a:t>
            </a:r>
          </a:p>
          <a:p>
            <a:pPr marL="809625" lvl="2" indent="-571500" algn="l">
              <a:buClr>
                <a:srgbClr val="C00000"/>
              </a:buClr>
              <a:buSzPct val="100000"/>
              <a:buFont typeface="Arial"/>
              <a:buChar char="•"/>
              <a:defRPr>
                <a:latin typeface="Calibri"/>
                <a:ea typeface="Calibri"/>
                <a:cs typeface="Calibri"/>
                <a:sym typeface="Calibri"/>
              </a:defRPr>
            </a:pPr>
            <a:r>
              <a:t>Lacking self-esteem</a:t>
            </a:r>
          </a:p>
        </p:txBody>
      </p:sp>
      <p:sp>
        <p:nvSpPr>
          <p:cNvPr id="192"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6 </a:t>
            </a:r>
          </a:p>
        </p:txBody>
      </p:sp>
      <p:sp>
        <p:nvSpPr>
          <p:cNvPr id="194" name="Content Placeholder 4"/>
          <p:cNvSpPr txBox="1"/>
          <p:nvPr/>
        </p:nvSpPr>
        <p:spPr>
          <a:xfrm>
            <a:off x="8200389" y="4219480"/>
            <a:ext cx="4296048" cy="4470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C00000"/>
                </a:solidFill>
              </a:defRPr>
            </a:lvl1pPr>
          </a:lstStyle>
          <a:p>
            <a:r>
              <a:t>Self-assurance, respect and acceptance, self-esteem and confidence—you like and are        proud of                who you are</a:t>
            </a:r>
          </a:p>
        </p:txBody>
      </p:sp>
      <p:pic>
        <p:nvPicPr>
          <p:cNvPr id="195" name="Picture 11" descr="Picture 11"/>
          <p:cNvPicPr>
            <a:picLocks noChangeAspect="1"/>
          </p:cNvPicPr>
          <p:nvPr/>
        </p:nvPicPr>
        <p:blipFill>
          <a:blip r:embed="rId2">
            <a:extLst/>
          </a:blip>
          <a:stretch>
            <a:fillRect/>
          </a:stretch>
        </p:blipFill>
        <p:spPr>
          <a:xfrm>
            <a:off x="201456" y="2686900"/>
            <a:ext cx="12572593" cy="584182"/>
          </a:xfrm>
          <a:prstGeom prst="rect">
            <a:avLst/>
          </a:prstGeom>
          <a:ln w="12700">
            <a:miter lim="400000"/>
          </a:ln>
        </p:spPr>
      </p:pic>
      <p:sp>
        <p:nvSpPr>
          <p:cNvPr id="196" name="Content Placeholder 4"/>
          <p:cNvSpPr txBox="1"/>
          <p:nvPr/>
        </p:nvSpPr>
        <p:spPr>
          <a:xfrm>
            <a:off x="5216014" y="3269770"/>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197" name="Content Placeholder 4"/>
          <p:cNvSpPr txBox="1"/>
          <p:nvPr/>
        </p:nvSpPr>
        <p:spPr>
          <a:xfrm>
            <a:off x="8518014" y="327702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198" name="Content Placeholder 4"/>
          <p:cNvSpPr txBox="1"/>
          <p:nvPr/>
        </p:nvSpPr>
        <p:spPr>
          <a:xfrm>
            <a:off x="1086701" y="327702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sp>
        <p:nvSpPr>
          <p:cNvPr id="12" name="Content Placeholder 4"/>
          <p:cNvSpPr txBox="1"/>
          <p:nvPr/>
        </p:nvSpPr>
        <p:spPr>
          <a:xfrm>
            <a:off x="4691271" y="4219480"/>
            <a:ext cx="3337203" cy="39805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Reasonable levels of self-confidence—pleased with some aspects of self, less of others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198"/>
                                        </p:tgtEl>
                                        <p:attrNameLst>
                                          <p:attrName>style.opacity</p:attrName>
                                        </p:attrNameLst>
                                      </p:cBhvr>
                                      <p:to>
                                        <p:strVal val="0.50"/>
                                      </p:to>
                                    </p:set>
                                    <p:animEffect filter="image" prLst="opacity: 0.50; ">
                                      <p:cBhvr>
                                        <p:cTn id="7" dur="indefinite" fill="hold"/>
                                        <p:tgtEl>
                                          <p:spTgt spid="198"/>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196"/>
                                        </p:tgtEl>
                                        <p:attrNameLst>
                                          <p:attrName>style.opacity</p:attrName>
                                        </p:attrNameLst>
                                      </p:cBhvr>
                                      <p:to>
                                        <p:strVal val="0.50"/>
                                      </p:to>
                                    </p:set>
                                    <p:animEffect filter="image" prLst="opacity: 0.50; ">
                                      <p:cBhvr>
                                        <p:cTn id="11" dur="indefinite" fill="hold"/>
                                        <p:tgtEl>
                                          <p:spTgt spid="196"/>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191"/>
                                        </p:tgtEl>
                                        <p:attrNameLst>
                                          <p:attrName>style.opacity</p:attrName>
                                        </p:attrNameLst>
                                      </p:cBhvr>
                                      <p:to>
                                        <p:strVal val="0.50"/>
                                      </p:to>
                                    </p:set>
                                    <p:animEffect filter="image" prLst="opacity: 0.50; ">
                                      <p:cBhvr>
                                        <p:cTn id="15" dur="indefinite" fill="hold"/>
                                        <p:tgtEl>
                                          <p:spTgt spid="191"/>
                                        </p:tgtEl>
                                      </p:cBhvr>
                                    </p:animEffect>
                                  </p:childTnLst>
                                </p:cTn>
                              </p:par>
                              <p:par>
                                <p:cTn id="16" presetID="9" presetClass="emph" presetSubtype="0" nodeType="withEffect">
                                  <p:stCondLst>
                                    <p:cond delay="0"/>
                                  </p:stCondLst>
                                  <p:childTnLst>
                                    <p:set>
                                      <p:cBhvr rctx="PPT">
                                        <p:cTn id="17" dur="indefinite"/>
                                        <p:tgtEl>
                                          <p:spTgt spid="12">
                                            <p:txEl>
                                              <p:pRg st="0" end="0"/>
                                            </p:txEl>
                                          </p:spTgt>
                                        </p:tgtEl>
                                        <p:attrNameLst>
                                          <p:attrName>style.opacity</p:attrName>
                                        </p:attrNameLst>
                                      </p:cBhvr>
                                      <p:to>
                                        <p:strVal val="0.5"/>
                                      </p:to>
                                    </p:set>
                                    <p:animEffect filter="image" prLst="opacity: 0.5">
                                      <p:cBhvr rctx="IE">
                                        <p:cTn id="18" dur="indefinite"/>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3" animBg="1" advAuto="0"/>
      <p:bldP spid="196" grpId="2" animBg="1" advAuto="0"/>
      <p:bldP spid="198"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10"/>
          <p:cNvSpPr/>
          <p:nvPr/>
        </p:nvSpPr>
        <p:spPr>
          <a:xfrm>
            <a:off x="6338013" y="3061251"/>
            <a:ext cx="3955775" cy="3816627"/>
          </a:xfrm>
          <a:prstGeom prst="rect">
            <a:avLst/>
          </a:prstGeom>
          <a:solidFill>
            <a:srgbClr val="FFFFFF"/>
          </a:solidFill>
          <a:ln w="12700">
            <a:miter lim="400000"/>
          </a:ln>
        </p:spPr>
        <p:txBody>
          <a:bodyPr lIns="50800" tIns="50800" rIns="50800" bIns="50800" anchor="ctr"/>
          <a:lstStyle/>
          <a:p>
            <a:endParaRPr/>
          </a:p>
        </p:txBody>
      </p:sp>
      <p:sp>
        <p:nvSpPr>
          <p:cNvPr id="201" name="Title 1"/>
          <p:cNvSpPr txBox="1"/>
          <p:nvPr/>
        </p:nvSpPr>
        <p:spPr>
          <a:xfrm>
            <a:off x="95788"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Self-Regard</a:t>
            </a:r>
          </a:p>
        </p:txBody>
      </p:sp>
      <p:sp>
        <p:nvSpPr>
          <p:cNvPr id="202" name="TextBox 3"/>
          <p:cNvSpPr txBox="1"/>
          <p:nvPr/>
        </p:nvSpPr>
        <p:spPr>
          <a:xfrm>
            <a:off x="5283365" y="5451666"/>
            <a:ext cx="6105714" cy="37131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C00000"/>
              </a:buClr>
              <a:buSzPct val="100000"/>
              <a:buFont typeface="Arial"/>
              <a:buChar char="•"/>
              <a:defRPr sz="4000">
                <a:latin typeface="Calibri"/>
                <a:ea typeface="Calibri"/>
                <a:cs typeface="Calibri"/>
                <a:sym typeface="Calibri"/>
              </a:defRPr>
            </a:pPr>
            <a:r>
              <a:t>Arrogant</a:t>
            </a:r>
          </a:p>
          <a:p>
            <a:pPr marL="571500" indent="-571500" algn="l">
              <a:buClr>
                <a:srgbClr val="C00000"/>
              </a:buClr>
              <a:buSzPct val="100000"/>
              <a:buFont typeface="Arial"/>
              <a:buChar char="•"/>
              <a:defRPr sz="4000">
                <a:latin typeface="Calibri"/>
                <a:ea typeface="Calibri"/>
                <a:cs typeface="Calibri"/>
                <a:sym typeface="Calibri"/>
              </a:defRPr>
            </a:pPr>
            <a:r>
              <a:t>Vain &amp; conceited</a:t>
            </a:r>
          </a:p>
          <a:p>
            <a:pPr marL="571500" indent="-571500" algn="l">
              <a:buClr>
                <a:srgbClr val="C00000"/>
              </a:buClr>
              <a:buSzPct val="100000"/>
              <a:buFont typeface="Arial"/>
              <a:buChar char="•"/>
              <a:defRPr sz="4000">
                <a:latin typeface="Calibri"/>
                <a:ea typeface="Calibri"/>
                <a:cs typeface="Calibri"/>
                <a:sym typeface="Calibri"/>
              </a:defRPr>
            </a:pPr>
            <a:r>
              <a:t>Narcissistic</a:t>
            </a:r>
          </a:p>
          <a:p>
            <a:pPr marL="571500" indent="-571500" algn="l">
              <a:buClr>
                <a:srgbClr val="C00000"/>
              </a:buClr>
              <a:buSzPct val="100000"/>
              <a:buFont typeface="Arial"/>
              <a:buChar char="•"/>
              <a:defRPr sz="4000">
                <a:latin typeface="Calibri"/>
                <a:ea typeface="Calibri"/>
                <a:cs typeface="Calibri"/>
                <a:sym typeface="Calibri"/>
              </a:defRPr>
            </a:pPr>
            <a:r>
              <a:t>Over-confident</a:t>
            </a:r>
          </a:p>
          <a:p>
            <a:pPr marL="571500" indent="-571500" algn="l">
              <a:buClr>
                <a:srgbClr val="C00000"/>
              </a:buClr>
              <a:buSzPct val="100000"/>
              <a:buFont typeface="Arial"/>
              <a:buChar char="•"/>
              <a:defRPr sz="4000">
                <a:latin typeface="Calibri"/>
                <a:ea typeface="Calibri"/>
                <a:cs typeface="Calibri"/>
                <a:sym typeface="Calibri"/>
              </a:defRPr>
            </a:pPr>
            <a:r>
              <a:t>Burdensome with thoughts of superiority</a:t>
            </a:r>
          </a:p>
        </p:txBody>
      </p:sp>
      <p:sp>
        <p:nvSpPr>
          <p:cNvPr id="203" name="Content Placeholder 4"/>
          <p:cNvSpPr txBox="1">
            <a:spLocks noGrp="1"/>
          </p:cNvSpPr>
          <p:nvPr>
            <p:ph type="body" sz="quarter" idx="4294967295"/>
          </p:nvPr>
        </p:nvSpPr>
        <p:spPr>
          <a:xfrm>
            <a:off x="9252653" y="2825450"/>
            <a:ext cx="3410858" cy="1242864"/>
          </a:xfrm>
          <a:prstGeom prst="rect">
            <a:avLst/>
          </a:prstGeom>
        </p:spPr>
        <p:txBody>
          <a:bodyPr>
            <a:noAutofit/>
          </a:bodyPr>
          <a:lstStyle/>
          <a:p>
            <a:pPr marL="1467" indent="-1467" algn="r" defTabSz="379729">
              <a:spcBef>
                <a:spcPts val="2700"/>
              </a:spcBef>
              <a:buSzTx/>
              <a:buNone/>
              <a:defRPr sz="2600"/>
            </a:pPr>
            <a:r>
              <a:rPr sz="3440" dirty="0"/>
              <a:t>Too much </a:t>
            </a:r>
            <a:r>
              <a:rPr sz="3440" dirty="0">
                <a:solidFill>
                  <a:srgbClr val="A11A28"/>
                </a:solidFill>
              </a:rPr>
              <a:t>Self-Regard </a:t>
            </a:r>
            <a:r>
              <a:rPr sz="3440" dirty="0"/>
              <a:t>can be or look/sound:</a:t>
            </a:r>
          </a:p>
        </p:txBody>
      </p:sp>
      <p:sp>
        <p:nvSpPr>
          <p:cNvPr id="204"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6 </a:t>
            </a:r>
          </a:p>
        </p:txBody>
      </p:sp>
      <p:grpSp>
        <p:nvGrpSpPr>
          <p:cNvPr id="207" name="Group 4"/>
          <p:cNvGrpSpPr/>
          <p:nvPr/>
        </p:nvGrpSpPr>
        <p:grpSpPr>
          <a:xfrm>
            <a:off x="5612240" y="1448116"/>
            <a:ext cx="4223793" cy="3142229"/>
            <a:chOff x="0" y="0"/>
            <a:chExt cx="4223791" cy="3142227"/>
          </a:xfrm>
        </p:grpSpPr>
        <p:sp>
          <p:nvSpPr>
            <p:cNvPr id="205" name="Explosion 2 2"/>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206" name="TextBox 3"/>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
        <p:nvSpPr>
          <p:cNvPr id="208" name="Content Placeholder 4"/>
          <p:cNvSpPr txBox="1"/>
          <p:nvPr/>
        </p:nvSpPr>
        <p:spPr>
          <a:xfrm>
            <a:off x="423068" y="3551713"/>
            <a:ext cx="3641101" cy="4470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C00000"/>
                </a:solidFill>
              </a:defRPr>
            </a:lvl1pPr>
          </a:lstStyle>
          <a:p>
            <a:r>
              <a:t>Self-assurance, respect and acceptance, self-esteem and confidence—you like and are        proud of                who you are</a:t>
            </a:r>
          </a:p>
        </p:txBody>
      </p:sp>
      <p:pic>
        <p:nvPicPr>
          <p:cNvPr id="209" name="Picture 6" descr="Picture 6"/>
          <p:cNvPicPr>
            <a:picLocks noChangeAspect="1"/>
          </p:cNvPicPr>
          <p:nvPr/>
        </p:nvPicPr>
        <p:blipFill>
          <a:blip r:embed="rId2">
            <a:extLst/>
          </a:blip>
          <a:stretch>
            <a:fillRect/>
          </a:stretch>
        </p:blipFill>
        <p:spPr>
          <a:xfrm>
            <a:off x="-525920" y="2694734"/>
            <a:ext cx="6442757" cy="665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09"/>
                                        </p:tgtEl>
                                        <p:attrNameLst>
                                          <p:attrName>style.visibility</p:attrName>
                                        </p:attrNameLst>
                                      </p:cBhvr>
                                      <p:to>
                                        <p:strVal val="visible"/>
                                      </p:to>
                                    </p:set>
                                    <p:animEffect transition="in" filter="wipe(left)">
                                      <p:cBhvr>
                                        <p:cTn id="7" dur="500"/>
                                        <p:tgtEl>
                                          <p:spTgt spid="209"/>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208"/>
                                        </p:tgtEl>
                                        <p:attrNameLst>
                                          <p:attrName>style.visibility</p:attrName>
                                        </p:attrNameLst>
                                      </p:cBhvr>
                                      <p:to>
                                        <p:strVal val="visible"/>
                                      </p:to>
                                    </p:set>
                                    <p:animEffect transition="in" filter="dissolve">
                                      <p:cBhvr>
                                        <p:cTn id="11" dur="500"/>
                                        <p:tgtEl>
                                          <p:spTgt spid="208"/>
                                        </p:tgtEl>
                                      </p:cBhvr>
                                    </p:animEffect>
                                  </p:childTnLst>
                                </p:cTn>
                              </p:par>
                            </p:childTnLst>
                          </p:cTn>
                        </p:par>
                        <p:par>
                          <p:cTn id="12" fill="hold">
                            <p:stCondLst>
                              <p:cond delay="1000"/>
                            </p:stCondLst>
                            <p:childTnLst>
                              <p:par>
                                <p:cTn id="13" presetID="1" presetClass="entr" presetSubtype="0" fill="hold" grpId="3" nodeType="afterEffect">
                                  <p:stCondLst>
                                    <p:cond delay="0"/>
                                  </p:stCondLst>
                                  <p:iterate>
                                    <p:tmAbs val="0"/>
                                  </p:iterate>
                                  <p:childTnLst>
                                    <p:set>
                                      <p:cBhvr>
                                        <p:cTn id="14" fill="hold"/>
                                        <p:tgtEl>
                                          <p:spTgt spid="207"/>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1" fill="hold" grpId="4" nodeType="afterEffect">
                                  <p:stCondLst>
                                    <p:cond delay="0"/>
                                  </p:stCondLst>
                                  <p:iterate>
                                    <p:tmAbs val="0"/>
                                  </p:iterate>
                                  <p:childTnLst>
                                    <p:set>
                                      <p:cBhvr>
                                        <p:cTn id="17" fill="hold"/>
                                        <p:tgtEl>
                                          <p:spTgt spid="203"/>
                                        </p:tgtEl>
                                        <p:attrNameLst>
                                          <p:attrName>style.visibility</p:attrName>
                                        </p:attrNameLst>
                                      </p:cBhvr>
                                      <p:to>
                                        <p:strVal val="visible"/>
                                      </p:to>
                                    </p:set>
                                    <p:animEffect transition="in" filter="wipe(up)">
                                      <p:cBhvr>
                                        <p:cTn id="18" dur="500"/>
                                        <p:tgtEl>
                                          <p:spTgt spid="20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5" nodeType="clickEffect">
                                  <p:stCondLst>
                                    <p:cond delay="0"/>
                                  </p:stCondLst>
                                  <p:iterate>
                                    <p:tmAbs val="0"/>
                                  </p:iterate>
                                  <p:childTnLst>
                                    <p:set>
                                      <p:cBhvr>
                                        <p:cTn id="22" fill="hold"/>
                                        <p:tgtEl>
                                          <p:spTgt spid="202">
                                            <p:bg/>
                                          </p:spTgt>
                                        </p:tgtEl>
                                        <p:attrNameLst>
                                          <p:attrName>style.visibility</p:attrName>
                                        </p:attrNameLst>
                                      </p:cBhvr>
                                      <p:to>
                                        <p:strVal val="visible"/>
                                      </p:to>
                                    </p:set>
                                    <p:animEffect transition="in" filter="wipe(up)">
                                      <p:cBhvr>
                                        <p:cTn id="23" dur="500"/>
                                        <p:tgtEl>
                                          <p:spTgt spid="202">
                                            <p:bg/>
                                          </p:spTgt>
                                        </p:tgtEl>
                                      </p:cBhvr>
                                    </p:animEffect>
                                  </p:childTnLst>
                                </p:cTn>
                              </p:par>
                              <p:par>
                                <p:cTn id="24" presetID="22" presetClass="entr" presetSubtype="1" fill="hold" grpId="5" nodeType="withEffect">
                                  <p:stCondLst>
                                    <p:cond delay="0"/>
                                  </p:stCondLst>
                                  <p:iterate>
                                    <p:tmAbs val="0"/>
                                  </p:iterate>
                                  <p:childTnLst>
                                    <p:set>
                                      <p:cBhvr>
                                        <p:cTn id="25" fill="hold"/>
                                        <p:tgtEl>
                                          <p:spTgt spid="202">
                                            <p:txEl>
                                              <p:pRg st="0" end="0"/>
                                            </p:txEl>
                                          </p:spTgt>
                                        </p:tgtEl>
                                        <p:attrNameLst>
                                          <p:attrName>style.visibility</p:attrName>
                                        </p:attrNameLst>
                                      </p:cBhvr>
                                      <p:to>
                                        <p:strVal val="visible"/>
                                      </p:to>
                                    </p:set>
                                    <p:animEffect transition="in" filter="wipe(up)">
                                      <p:cBhvr>
                                        <p:cTn id="26" dur="500"/>
                                        <p:tgtEl>
                                          <p:spTgt spid="202">
                                            <p:txEl>
                                              <p:pRg st="0" end="0"/>
                                            </p:txEl>
                                          </p:spTgt>
                                        </p:tgtEl>
                                      </p:cBhvr>
                                    </p:animEffect>
                                  </p:childTnLst>
                                </p:cTn>
                              </p:par>
                            </p:childTnLst>
                          </p:cTn>
                        </p:par>
                        <p:par>
                          <p:cTn id="27" fill="hold">
                            <p:stCondLst>
                              <p:cond delay="500"/>
                            </p:stCondLst>
                            <p:childTnLst>
                              <p:par>
                                <p:cTn id="28" presetID="22" presetClass="entr" presetSubtype="1" fill="hold" grpId="5" nodeType="afterEffect">
                                  <p:stCondLst>
                                    <p:cond delay="0"/>
                                  </p:stCondLst>
                                  <p:iterate>
                                    <p:tmAbs val="0"/>
                                  </p:iterate>
                                  <p:childTnLst>
                                    <p:set>
                                      <p:cBhvr>
                                        <p:cTn id="29" fill="hold"/>
                                        <p:tgtEl>
                                          <p:spTgt spid="202">
                                            <p:txEl>
                                              <p:pRg st="1" end="1"/>
                                            </p:txEl>
                                          </p:spTgt>
                                        </p:tgtEl>
                                        <p:attrNameLst>
                                          <p:attrName>style.visibility</p:attrName>
                                        </p:attrNameLst>
                                      </p:cBhvr>
                                      <p:to>
                                        <p:strVal val="visible"/>
                                      </p:to>
                                    </p:set>
                                    <p:animEffect transition="in" filter="wipe(up)">
                                      <p:cBhvr>
                                        <p:cTn id="30" dur="500"/>
                                        <p:tgtEl>
                                          <p:spTgt spid="202">
                                            <p:txEl>
                                              <p:pRg st="1" end="1"/>
                                            </p:txEl>
                                          </p:spTgt>
                                        </p:tgtEl>
                                      </p:cBhvr>
                                    </p:animEffect>
                                  </p:childTnLst>
                                </p:cTn>
                              </p:par>
                            </p:childTnLst>
                          </p:cTn>
                        </p:par>
                        <p:par>
                          <p:cTn id="31" fill="hold">
                            <p:stCondLst>
                              <p:cond delay="1000"/>
                            </p:stCondLst>
                            <p:childTnLst>
                              <p:par>
                                <p:cTn id="32" presetID="22" presetClass="entr" presetSubtype="1" fill="hold" grpId="5" nodeType="afterEffect">
                                  <p:stCondLst>
                                    <p:cond delay="0"/>
                                  </p:stCondLst>
                                  <p:iterate>
                                    <p:tmAbs val="0"/>
                                  </p:iterate>
                                  <p:childTnLst>
                                    <p:set>
                                      <p:cBhvr>
                                        <p:cTn id="33" fill="hold"/>
                                        <p:tgtEl>
                                          <p:spTgt spid="202">
                                            <p:txEl>
                                              <p:pRg st="2" end="2"/>
                                            </p:txEl>
                                          </p:spTgt>
                                        </p:tgtEl>
                                        <p:attrNameLst>
                                          <p:attrName>style.visibility</p:attrName>
                                        </p:attrNameLst>
                                      </p:cBhvr>
                                      <p:to>
                                        <p:strVal val="visible"/>
                                      </p:to>
                                    </p:set>
                                    <p:animEffect transition="in" filter="wipe(up)">
                                      <p:cBhvr>
                                        <p:cTn id="34" dur="500"/>
                                        <p:tgtEl>
                                          <p:spTgt spid="202">
                                            <p:txEl>
                                              <p:pRg st="2" end="2"/>
                                            </p:txEl>
                                          </p:spTgt>
                                        </p:tgtEl>
                                      </p:cBhvr>
                                    </p:animEffect>
                                  </p:childTnLst>
                                </p:cTn>
                              </p:par>
                            </p:childTnLst>
                          </p:cTn>
                        </p:par>
                        <p:par>
                          <p:cTn id="35" fill="hold">
                            <p:stCondLst>
                              <p:cond delay="1500"/>
                            </p:stCondLst>
                            <p:childTnLst>
                              <p:par>
                                <p:cTn id="36" presetID="22" presetClass="entr" presetSubtype="1" fill="hold" grpId="5" nodeType="afterEffect">
                                  <p:stCondLst>
                                    <p:cond delay="0"/>
                                  </p:stCondLst>
                                  <p:iterate>
                                    <p:tmAbs val="0"/>
                                  </p:iterate>
                                  <p:childTnLst>
                                    <p:set>
                                      <p:cBhvr>
                                        <p:cTn id="37" fill="hold"/>
                                        <p:tgtEl>
                                          <p:spTgt spid="202">
                                            <p:txEl>
                                              <p:pRg st="3" end="3"/>
                                            </p:txEl>
                                          </p:spTgt>
                                        </p:tgtEl>
                                        <p:attrNameLst>
                                          <p:attrName>style.visibility</p:attrName>
                                        </p:attrNameLst>
                                      </p:cBhvr>
                                      <p:to>
                                        <p:strVal val="visible"/>
                                      </p:to>
                                    </p:set>
                                    <p:animEffect transition="in" filter="wipe(up)">
                                      <p:cBhvr>
                                        <p:cTn id="38" dur="500"/>
                                        <p:tgtEl>
                                          <p:spTgt spid="202">
                                            <p:txEl>
                                              <p:pRg st="3" end="3"/>
                                            </p:txEl>
                                          </p:spTgt>
                                        </p:tgtEl>
                                      </p:cBhvr>
                                    </p:animEffect>
                                  </p:childTnLst>
                                </p:cTn>
                              </p:par>
                            </p:childTnLst>
                          </p:cTn>
                        </p:par>
                        <p:par>
                          <p:cTn id="39" fill="hold">
                            <p:stCondLst>
                              <p:cond delay="2000"/>
                            </p:stCondLst>
                            <p:childTnLst>
                              <p:par>
                                <p:cTn id="40" presetID="22" presetClass="entr" presetSubtype="1" fill="hold" grpId="5" nodeType="afterEffect">
                                  <p:stCondLst>
                                    <p:cond delay="0"/>
                                  </p:stCondLst>
                                  <p:iterate>
                                    <p:tmAbs val="0"/>
                                  </p:iterate>
                                  <p:childTnLst>
                                    <p:set>
                                      <p:cBhvr>
                                        <p:cTn id="41" fill="hold"/>
                                        <p:tgtEl>
                                          <p:spTgt spid="202">
                                            <p:txEl>
                                              <p:pRg st="4" end="4"/>
                                            </p:txEl>
                                          </p:spTgt>
                                        </p:tgtEl>
                                        <p:attrNameLst>
                                          <p:attrName>style.visibility</p:attrName>
                                        </p:attrNameLst>
                                      </p:cBhvr>
                                      <p:to>
                                        <p:strVal val="visible"/>
                                      </p:to>
                                    </p:set>
                                    <p:animEffect transition="in" filter="wipe(up)">
                                      <p:cBhvr>
                                        <p:cTn id="42" dur="500"/>
                                        <p:tgtEl>
                                          <p:spTgt spid="2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5" build="p" bldLvl="5" animBg="1" advAuto="0"/>
      <p:bldP spid="203" grpId="4" animBg="1" advAuto="0"/>
      <p:bldP spid="207" grpId="3" animBg="1" advAuto="0"/>
      <p:bldP spid="208" grpId="2" animBg="1" advAuto="0"/>
      <p:bldP spid="209"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itle 1"/>
          <p:cNvSpPr txBox="1"/>
          <p:nvPr/>
        </p:nvSpPr>
        <p:spPr>
          <a:xfrm>
            <a:off x="95788"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Self-Regard</a:t>
            </a:r>
          </a:p>
        </p:txBody>
      </p:sp>
      <p:sp>
        <p:nvSpPr>
          <p:cNvPr id="212" name="TextBox 1"/>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213" name="Content Placeholder 4"/>
          <p:cNvSpPr txBox="1">
            <a:spLocks noGrp="1"/>
          </p:cNvSpPr>
          <p:nvPr>
            <p:ph type="body" sz="half" idx="4294967295"/>
          </p:nvPr>
        </p:nvSpPr>
        <p:spPr>
          <a:xfrm>
            <a:off x="735494" y="3061251"/>
            <a:ext cx="11630678" cy="3816627"/>
          </a:xfrm>
          <a:prstGeom prst="rect">
            <a:avLst/>
          </a:prstGeom>
        </p:spPr>
        <p:txBody>
          <a:bodyPr>
            <a:normAutofit/>
          </a:bodyPr>
          <a:lstStyle>
            <a:lvl1pPr marL="0" indent="0">
              <a:buSzTx/>
              <a:buNone/>
              <a:defRPr sz="4800"/>
            </a:lvl1pPr>
          </a:lstStyle>
          <a:p>
            <a:r>
              <a:t>the ability and the tendency for you— in full light of both your positive and negative qualities—to both like and have confidence in yourself</a:t>
            </a:r>
          </a:p>
        </p:txBody>
      </p:sp>
      <p:sp>
        <p:nvSpPr>
          <p:cNvPr id="214"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 </a:t>
            </a:r>
          </a:p>
        </p:txBody>
      </p:sp>
      <p:pic>
        <p:nvPicPr>
          <p:cNvPr id="215" name="Picture 2" descr="Picture 2"/>
          <p:cNvPicPr>
            <a:picLocks noChangeAspect="1"/>
          </p:cNvPicPr>
          <p:nvPr/>
        </p:nvPicPr>
        <p:blipFill>
          <a:blip r:embed="rId2">
            <a:extLst/>
          </a:blip>
          <a:stretch>
            <a:fillRect/>
          </a:stretch>
        </p:blipFill>
        <p:spPr>
          <a:xfrm>
            <a:off x="816730" y="6293696"/>
            <a:ext cx="6001060" cy="2362322"/>
          </a:xfrm>
          <a:prstGeom prst="rect">
            <a:avLst/>
          </a:prstGeom>
          <a:ln w="12700">
            <a:miter lim="400000"/>
          </a:ln>
        </p:spPr>
      </p:pic>
      <p:sp>
        <p:nvSpPr>
          <p:cNvPr id="216" name="TextBox 3"/>
          <p:cNvSpPr txBox="1"/>
          <p:nvPr/>
        </p:nvSpPr>
        <p:spPr>
          <a:xfrm>
            <a:off x="7387769" y="5946233"/>
            <a:ext cx="3396344" cy="3009901"/>
          </a:xfrm>
          <a:prstGeom prst="rect">
            <a:avLst/>
          </a:prstGeom>
          <a:ln w="12700">
            <a:solidFill>
              <a:srgbClr val="C000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C00000"/>
                </a:solidFill>
              </a:rPr>
              <a:t>Self-Regard</a:t>
            </a:r>
            <a:r>
              <a:t> on the front flap of your </a:t>
            </a:r>
            <a:r>
              <a:rPr i="1"/>
              <a:t>EQ Workbook</a:t>
            </a:r>
          </a:p>
        </p:txBody>
      </p:sp>
      <p:sp>
        <p:nvSpPr>
          <p:cNvPr id="217" name="Left Arrow 4"/>
          <p:cNvSpPr/>
          <p:nvPr/>
        </p:nvSpPr>
        <p:spPr>
          <a:xfrm>
            <a:off x="6821710" y="7010397"/>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213"/>
                                        </p:tgtEl>
                                        <p:attrNameLst>
                                          <p:attrName>style.opacity</p:attrName>
                                        </p:attrNameLst>
                                      </p:cBhvr>
                                      <p:to>
                                        <p:strVal val="0.50"/>
                                      </p:to>
                                    </p:set>
                                    <p:animEffect filter="image" prLst="opacity: 0.50; ">
                                      <p:cBhvr>
                                        <p:cTn id="7" dur="indefinite" fill="hold"/>
                                        <p:tgtEl>
                                          <p:spTgt spid="213"/>
                                        </p:tgtEl>
                                      </p:cBhvr>
                                    </p:animEffect>
                                  </p:childTnLst>
                                </p:cTn>
                              </p:par>
                            </p:childTnLst>
                          </p:cTn>
                        </p:par>
                        <p:par>
                          <p:cTn id="8" fill="hold">
                            <p:stCondLst>
                              <p:cond delay="0"/>
                            </p:stCondLst>
                            <p:childTnLst>
                              <p:par>
                                <p:cTn id="9" presetID="22" presetClass="entr" presetSubtype="8" fill="hold" grpId="2" nodeType="afterEffect">
                                  <p:stCondLst>
                                    <p:cond delay="0"/>
                                  </p:stCondLst>
                                  <p:iterate>
                                    <p:tmAbs val="0"/>
                                  </p:iterate>
                                  <p:childTnLst>
                                    <p:set>
                                      <p:cBhvr>
                                        <p:cTn id="10" fill="hold"/>
                                        <p:tgtEl>
                                          <p:spTgt spid="215"/>
                                        </p:tgtEl>
                                        <p:attrNameLst>
                                          <p:attrName>style.visibility</p:attrName>
                                        </p:attrNameLst>
                                      </p:cBhvr>
                                      <p:to>
                                        <p:strVal val="visible"/>
                                      </p:to>
                                    </p:set>
                                    <p:animEffect transition="in" filter="wipe(left)">
                                      <p:cBhvr>
                                        <p:cTn id="11" dur="500"/>
                                        <p:tgtEl>
                                          <p:spTgt spid="215"/>
                                        </p:tgtEl>
                                      </p:cBhvr>
                                    </p:animEffect>
                                  </p:childTnLst>
                                </p:cTn>
                              </p:par>
                              <p:par>
                                <p:cTn id="12" presetID="22" presetClass="entr" presetSubtype="8" fill="hold" grpId="3" nodeType="withEffect">
                                  <p:stCondLst>
                                    <p:cond delay="0"/>
                                  </p:stCondLst>
                                  <p:iterate>
                                    <p:tmAbs val="0"/>
                                  </p:iterate>
                                  <p:childTnLst>
                                    <p:set>
                                      <p:cBhvr>
                                        <p:cTn id="13" fill="hold"/>
                                        <p:tgtEl>
                                          <p:spTgt spid="216"/>
                                        </p:tgtEl>
                                        <p:attrNameLst>
                                          <p:attrName>style.visibility</p:attrName>
                                        </p:attrNameLst>
                                      </p:cBhvr>
                                      <p:to>
                                        <p:strVal val="visible"/>
                                      </p:to>
                                    </p:set>
                                    <p:animEffect transition="in" filter="wipe(left)">
                                      <p:cBhvr>
                                        <p:cTn id="14" dur="500"/>
                                        <p:tgtEl>
                                          <p:spTgt spid="216"/>
                                        </p:tgtEl>
                                      </p:cBhvr>
                                    </p:animEffect>
                                  </p:childTnLst>
                                </p:cTn>
                              </p:par>
                              <p:par>
                                <p:cTn id="15" presetID="22" presetClass="entr" presetSubtype="2" fill="hold" grpId="4" nodeType="withEffect">
                                  <p:stCondLst>
                                    <p:cond delay="0"/>
                                  </p:stCondLst>
                                  <p:iterate>
                                    <p:tmAbs val="0"/>
                                  </p:iterate>
                                  <p:childTnLst>
                                    <p:set>
                                      <p:cBhvr>
                                        <p:cTn id="16" fill="hold"/>
                                        <p:tgtEl>
                                          <p:spTgt spid="217"/>
                                        </p:tgtEl>
                                        <p:attrNameLst>
                                          <p:attrName>style.visibility</p:attrName>
                                        </p:attrNameLst>
                                      </p:cBhvr>
                                      <p:to>
                                        <p:strVal val="visible"/>
                                      </p:to>
                                    </p:set>
                                    <p:animEffect transition="in" filter="wipe(right)">
                                      <p:cBhvr>
                                        <p:cTn id="1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animBg="1" advAuto="0"/>
      <p:bldP spid="215" grpId="2" animBg="1" advAuto="0"/>
      <p:bldP spid="216" grpId="3" animBg="1" advAuto="0"/>
      <p:bldP spid="217" grpId="4"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le 1"/>
          <p:cNvSpPr txBox="1"/>
          <p:nvPr/>
        </p:nvSpPr>
        <p:spPr>
          <a:xfrm>
            <a:off x="95788"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Self-Regard</a:t>
            </a:r>
          </a:p>
        </p:txBody>
      </p:sp>
      <p:sp>
        <p:nvSpPr>
          <p:cNvPr id="220" name="TextBox 1"/>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221" name="Content Placeholder 4"/>
          <p:cNvSpPr txBox="1">
            <a:spLocks noGrp="1"/>
          </p:cNvSpPr>
          <p:nvPr>
            <p:ph type="body" sz="half" idx="4294967295"/>
          </p:nvPr>
        </p:nvSpPr>
        <p:spPr>
          <a:xfrm>
            <a:off x="735494" y="3061251"/>
            <a:ext cx="11630678" cy="3816627"/>
          </a:xfrm>
          <a:prstGeom prst="rect">
            <a:avLst/>
          </a:prstGeom>
        </p:spPr>
        <p:txBody>
          <a:bodyPr>
            <a:normAutofit/>
          </a:bodyPr>
          <a:lstStyle>
            <a:lvl1pPr marL="0" indent="0">
              <a:buSzTx/>
              <a:buNone/>
              <a:defRPr sz="4800"/>
            </a:lvl1pPr>
          </a:lstStyle>
          <a:p>
            <a:r>
              <a:t>the ability and the tendency for you— in full light of both your positive and negative qualities—to both like and have confidence in yourself</a:t>
            </a:r>
          </a:p>
        </p:txBody>
      </p:sp>
      <p:sp>
        <p:nvSpPr>
          <p:cNvPr id="222"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7 </a:t>
            </a:r>
          </a:p>
        </p:txBody>
      </p:sp>
      <p:sp>
        <p:nvSpPr>
          <p:cNvPr id="223" name="TextBox 3"/>
          <p:cNvSpPr txBox="1"/>
          <p:nvPr/>
        </p:nvSpPr>
        <p:spPr>
          <a:xfrm>
            <a:off x="1175654" y="7063833"/>
            <a:ext cx="8853718" cy="1079501"/>
          </a:xfrm>
          <a:prstGeom prst="rect">
            <a:avLst/>
          </a:prstGeom>
          <a:ln w="12700">
            <a:solidFill>
              <a:srgbClr val="C000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C00000"/>
                </a:solidFill>
              </a:defRPr>
            </a:lvl1pPr>
          </a:lstStyle>
          <a:p>
            <a:r>
              <a:rPr dirty="0"/>
              <a:t>What exercises, practices, or behaviors could activate and strengthen </a:t>
            </a:r>
            <a:r>
              <a:rPr b="1" dirty="0"/>
              <a:t>Self-Regard</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wipe(left)">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1"/>
          <p:cNvSpPr txBox="1"/>
          <p:nvPr/>
        </p:nvSpPr>
        <p:spPr>
          <a:xfrm>
            <a:off x="298989"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Self-Actualization</a:t>
            </a:r>
          </a:p>
        </p:txBody>
      </p:sp>
      <p:sp>
        <p:nvSpPr>
          <p:cNvPr id="226" name="TextBox 6"/>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227" name="Content Placeholder 4"/>
          <p:cNvSpPr txBox="1">
            <a:spLocks noGrp="1"/>
          </p:cNvSpPr>
          <p:nvPr>
            <p:ph type="body" idx="4294967295"/>
          </p:nvPr>
        </p:nvSpPr>
        <p:spPr>
          <a:xfrm>
            <a:off x="1104180" y="2970691"/>
            <a:ext cx="11595453" cy="6313568"/>
          </a:xfrm>
          <a:prstGeom prst="rect">
            <a:avLst/>
          </a:prstGeom>
        </p:spPr>
        <p:txBody>
          <a:bodyPr>
            <a:normAutofit/>
          </a:bodyPr>
          <a:lstStyle>
            <a:lvl1pPr marL="0" indent="0">
              <a:buSzTx/>
              <a:buNone/>
              <a:defRPr sz="4800"/>
            </a:lvl1pPr>
          </a:lstStyle>
          <a:p>
            <a:r>
              <a:rPr dirty="0"/>
              <a:t>your ability and tendency to want to grow, stretch and strive–to see your potential, set meaningful goals and work toward your betterment and fulfillment</a:t>
            </a:r>
          </a:p>
        </p:txBody>
      </p:sp>
      <p:sp>
        <p:nvSpPr>
          <p:cNvPr id="228" name="TextBox 7"/>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8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Box 10"/>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231" name="Title 1"/>
          <p:cNvSpPr txBox="1"/>
          <p:nvPr/>
        </p:nvSpPr>
        <p:spPr>
          <a:xfrm>
            <a:off x="95792"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Self-Actualization</a:t>
            </a:r>
          </a:p>
        </p:txBody>
      </p:sp>
      <p:sp>
        <p:nvSpPr>
          <p:cNvPr id="232" name="Content Placeholder 4"/>
          <p:cNvSpPr txBox="1"/>
          <p:nvPr/>
        </p:nvSpPr>
        <p:spPr>
          <a:xfrm>
            <a:off x="95793" y="4219480"/>
            <a:ext cx="4324825"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00000"/>
              </a:buClr>
              <a:buSzPct val="100000"/>
              <a:buFont typeface="Arial"/>
              <a:buChar char="•"/>
              <a:defRPr>
                <a:latin typeface="Calibri"/>
                <a:ea typeface="Calibri"/>
                <a:cs typeface="Calibri"/>
                <a:sym typeface="Calibri"/>
              </a:defRPr>
            </a:pPr>
            <a:r>
              <a:t>Unambitious or underperforming</a:t>
            </a:r>
          </a:p>
          <a:p>
            <a:pPr marL="809625" lvl="2" indent="-571500" algn="l">
              <a:buClr>
                <a:srgbClr val="C00000"/>
              </a:buClr>
              <a:buSzPct val="100000"/>
              <a:buFont typeface="Arial"/>
              <a:buChar char="•"/>
              <a:defRPr>
                <a:latin typeface="Calibri"/>
                <a:ea typeface="Calibri"/>
                <a:cs typeface="Calibri"/>
                <a:sym typeface="Calibri"/>
              </a:defRPr>
            </a:pPr>
            <a:r>
              <a:t>Lazy</a:t>
            </a:r>
          </a:p>
          <a:p>
            <a:pPr marL="809625" lvl="2" indent="-571500" algn="l">
              <a:buClr>
                <a:srgbClr val="C00000"/>
              </a:buClr>
              <a:buSzPct val="100000"/>
              <a:buFont typeface="Arial"/>
              <a:buChar char="•"/>
              <a:defRPr>
                <a:latin typeface="Calibri"/>
                <a:ea typeface="Calibri"/>
                <a:cs typeface="Calibri"/>
                <a:sym typeface="Calibri"/>
              </a:defRPr>
            </a:pPr>
            <a:r>
              <a:t>Bored &amp; uninspired</a:t>
            </a:r>
          </a:p>
          <a:p>
            <a:pPr marL="809625" lvl="2" indent="-571500" algn="l">
              <a:buClr>
                <a:srgbClr val="C00000"/>
              </a:buClr>
              <a:buSzPct val="100000"/>
              <a:buFont typeface="Arial"/>
              <a:buChar char="•"/>
              <a:defRPr>
                <a:latin typeface="Calibri"/>
                <a:ea typeface="Calibri"/>
                <a:cs typeface="Calibri"/>
                <a:sym typeface="Calibri"/>
              </a:defRPr>
            </a:pPr>
            <a:r>
              <a:t>Ignorant—closed to learning and development</a:t>
            </a:r>
          </a:p>
        </p:txBody>
      </p:sp>
      <p:sp>
        <p:nvSpPr>
          <p:cNvPr id="233"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8 </a:t>
            </a:r>
          </a:p>
        </p:txBody>
      </p:sp>
      <p:pic>
        <p:nvPicPr>
          <p:cNvPr id="234" name="Picture 11" descr="Picture 11"/>
          <p:cNvPicPr>
            <a:picLocks noChangeAspect="1"/>
          </p:cNvPicPr>
          <p:nvPr/>
        </p:nvPicPr>
        <p:blipFill>
          <a:blip r:embed="rId2">
            <a:extLst/>
          </a:blip>
          <a:stretch>
            <a:fillRect/>
          </a:stretch>
        </p:blipFill>
        <p:spPr>
          <a:xfrm>
            <a:off x="201456" y="2686900"/>
            <a:ext cx="12572593" cy="584182"/>
          </a:xfrm>
          <a:prstGeom prst="rect">
            <a:avLst/>
          </a:prstGeom>
          <a:ln w="12700">
            <a:miter lim="400000"/>
          </a:ln>
        </p:spPr>
      </p:pic>
      <p:sp>
        <p:nvSpPr>
          <p:cNvPr id="235" name="Content Placeholder 4"/>
          <p:cNvSpPr txBox="1"/>
          <p:nvPr/>
        </p:nvSpPr>
        <p:spPr>
          <a:xfrm>
            <a:off x="1086701" y="327702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 name="Title 1"/>
          <p:cNvSpPr txBox="1"/>
          <p:nvPr/>
        </p:nvSpPr>
        <p:spPr>
          <a:xfrm>
            <a:off x="81279"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rPr lang="en-US" dirty="0"/>
              <a:t>OKA’s EQ-</a:t>
            </a:r>
            <a:r>
              <a:rPr lang="en-US" dirty="0" err="1"/>
              <a:t>i</a:t>
            </a:r>
            <a:r>
              <a:rPr lang="en-US" dirty="0"/>
              <a:t> Introduction Slides –Terms/Expectations of Use</a:t>
            </a:r>
            <a:endParaRPr dirty="0"/>
          </a:p>
        </p:txBody>
      </p:sp>
      <p:sp>
        <p:nvSpPr>
          <p:cNvPr id="152" name="TextBox 1"/>
          <p:cNvSpPr/>
          <p:nvPr/>
        </p:nvSpPr>
        <p:spPr>
          <a:xfrm>
            <a:off x="10551886" y="7300686"/>
            <a:ext cx="2264229" cy="2332265"/>
          </a:xfrm>
          <a:prstGeom prst="rect">
            <a:avLst/>
          </a:prstGeom>
          <a:solidFill>
            <a:srgbClr val="FFFFFF"/>
          </a:solidFill>
          <a:ln w="12700">
            <a:miter lim="400000"/>
          </a:ln>
        </p:spPr>
        <p:txBody>
          <a:bodyPr lIns="50800" tIns="50800" rIns="50800" bIns="50800" anchor="ctr"/>
          <a:lstStyle/>
          <a:p>
            <a:endParaRPr/>
          </a:p>
        </p:txBody>
      </p:sp>
      <p:sp>
        <p:nvSpPr>
          <p:cNvPr id="153" name="Content Placeholder 2"/>
          <p:cNvSpPr txBox="1">
            <a:spLocks noGrp="1"/>
          </p:cNvSpPr>
          <p:nvPr>
            <p:ph type="body" idx="4294967295"/>
          </p:nvPr>
        </p:nvSpPr>
        <p:spPr>
          <a:xfrm>
            <a:off x="326773" y="3000368"/>
            <a:ext cx="12341330" cy="6521223"/>
          </a:xfrm>
          <a:prstGeom prst="rect">
            <a:avLst/>
          </a:prstGeom>
        </p:spPr>
        <p:txBody>
          <a:bodyPr>
            <a:normAutofit/>
          </a:bodyPr>
          <a:lstStyle/>
          <a:p>
            <a:pPr>
              <a:spcBef>
                <a:spcPts val="0"/>
              </a:spcBef>
              <a:defRPr sz="4000"/>
            </a:pPr>
            <a:r>
              <a:rPr lang="en-US" dirty="0"/>
              <a:t>OKA firmly believes that slides should serve and follow a good trainer or consultant, not the other way around. To this end, OKA presents these slides in PowerPoint (as opposed to a PDF format) to allow you to add slides of your own in addition to deleting any words/phrases with which you are not comfortable.</a:t>
            </a:r>
          </a:p>
          <a:p>
            <a:pPr>
              <a:spcBef>
                <a:spcPts val="0"/>
              </a:spcBef>
              <a:defRPr sz="4000"/>
            </a:pPr>
            <a:r>
              <a:rPr lang="en-US" dirty="0"/>
              <a:t>These materials are intended for use by those certified by OKA or those purchasing these materials separately. </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Box 10"/>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238" name="Title 1"/>
          <p:cNvSpPr txBox="1"/>
          <p:nvPr/>
        </p:nvSpPr>
        <p:spPr>
          <a:xfrm>
            <a:off x="95792"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Self-Actualization</a:t>
            </a:r>
          </a:p>
        </p:txBody>
      </p:sp>
      <p:sp>
        <p:nvSpPr>
          <p:cNvPr id="239" name="Content Placeholder 4"/>
          <p:cNvSpPr txBox="1"/>
          <p:nvPr/>
        </p:nvSpPr>
        <p:spPr>
          <a:xfrm>
            <a:off x="95793" y="4219480"/>
            <a:ext cx="4324825"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00000"/>
              </a:buClr>
              <a:buSzPct val="100000"/>
              <a:buFont typeface="Arial"/>
              <a:buChar char="•"/>
              <a:defRPr>
                <a:latin typeface="Calibri"/>
                <a:ea typeface="Calibri"/>
                <a:cs typeface="Calibri"/>
                <a:sym typeface="Calibri"/>
              </a:defRPr>
            </a:pPr>
            <a:r>
              <a:t>Unambitious or underperforming</a:t>
            </a:r>
          </a:p>
          <a:p>
            <a:pPr marL="809625" lvl="2" indent="-571500" algn="l">
              <a:buClr>
                <a:srgbClr val="C00000"/>
              </a:buClr>
              <a:buSzPct val="100000"/>
              <a:buFont typeface="Arial"/>
              <a:buChar char="•"/>
              <a:defRPr>
                <a:latin typeface="Calibri"/>
                <a:ea typeface="Calibri"/>
                <a:cs typeface="Calibri"/>
                <a:sym typeface="Calibri"/>
              </a:defRPr>
            </a:pPr>
            <a:r>
              <a:t>Lazy</a:t>
            </a:r>
          </a:p>
          <a:p>
            <a:pPr marL="809625" lvl="2" indent="-571500" algn="l">
              <a:buClr>
                <a:srgbClr val="C00000"/>
              </a:buClr>
              <a:buSzPct val="100000"/>
              <a:buFont typeface="Arial"/>
              <a:buChar char="•"/>
              <a:defRPr>
                <a:latin typeface="Calibri"/>
                <a:ea typeface="Calibri"/>
                <a:cs typeface="Calibri"/>
                <a:sym typeface="Calibri"/>
              </a:defRPr>
            </a:pPr>
            <a:r>
              <a:t>Bored &amp; uninspired</a:t>
            </a:r>
          </a:p>
          <a:p>
            <a:pPr marL="809625" lvl="2" indent="-571500" algn="l">
              <a:buClr>
                <a:srgbClr val="C00000"/>
              </a:buClr>
              <a:buSzPct val="100000"/>
              <a:buFont typeface="Arial"/>
              <a:buChar char="•"/>
              <a:defRPr>
                <a:latin typeface="Calibri"/>
                <a:ea typeface="Calibri"/>
                <a:cs typeface="Calibri"/>
                <a:sym typeface="Calibri"/>
              </a:defRPr>
            </a:pPr>
            <a:r>
              <a:t>Ignorant—closed to learning and development</a:t>
            </a:r>
          </a:p>
        </p:txBody>
      </p:sp>
      <p:sp>
        <p:nvSpPr>
          <p:cNvPr id="240"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8 </a:t>
            </a:r>
          </a:p>
        </p:txBody>
      </p:sp>
      <p:sp>
        <p:nvSpPr>
          <p:cNvPr id="241" name="Content Placeholder 4"/>
          <p:cNvSpPr txBox="1"/>
          <p:nvPr/>
        </p:nvSpPr>
        <p:spPr>
          <a:xfrm>
            <a:off x="4691271" y="4219480"/>
            <a:ext cx="3685123" cy="45345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A</a:t>
            </a:r>
            <a:r>
              <a:rPr dirty="0"/>
              <a:t>t times interested in and open to learning, advancement &amp; development, but bored and complacent just as often</a:t>
            </a:r>
          </a:p>
        </p:txBody>
      </p:sp>
      <p:pic>
        <p:nvPicPr>
          <p:cNvPr id="242" name="Picture 11" descr="Picture 11"/>
          <p:cNvPicPr>
            <a:picLocks noChangeAspect="1"/>
          </p:cNvPicPr>
          <p:nvPr/>
        </p:nvPicPr>
        <p:blipFill>
          <a:blip r:embed="rId2">
            <a:extLst/>
          </a:blip>
          <a:stretch>
            <a:fillRect/>
          </a:stretch>
        </p:blipFill>
        <p:spPr>
          <a:xfrm>
            <a:off x="201456" y="2686900"/>
            <a:ext cx="12572593" cy="584182"/>
          </a:xfrm>
          <a:prstGeom prst="rect">
            <a:avLst/>
          </a:prstGeom>
          <a:ln w="12700">
            <a:miter lim="400000"/>
          </a:ln>
        </p:spPr>
      </p:pic>
      <p:sp>
        <p:nvSpPr>
          <p:cNvPr id="243" name="Content Placeholder 4"/>
          <p:cNvSpPr txBox="1"/>
          <p:nvPr/>
        </p:nvSpPr>
        <p:spPr>
          <a:xfrm>
            <a:off x="5216014" y="3269770"/>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244" name="Content Placeholder 4"/>
          <p:cNvSpPr txBox="1"/>
          <p:nvPr/>
        </p:nvSpPr>
        <p:spPr>
          <a:xfrm>
            <a:off x="1086701" y="327702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244"/>
                                        </p:tgtEl>
                                        <p:attrNameLst>
                                          <p:attrName>style.opacity</p:attrName>
                                        </p:attrNameLst>
                                      </p:cBhvr>
                                      <p:to>
                                        <p:strVal val="0.50"/>
                                      </p:to>
                                    </p:set>
                                    <p:animEffect filter="image" prLst="opacity: 0.50; ">
                                      <p:cBhvr>
                                        <p:cTn id="7" dur="indefinite" fill="hold"/>
                                        <p:tgtEl>
                                          <p:spTgt spid="244"/>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239"/>
                                        </p:tgtEl>
                                        <p:attrNameLst>
                                          <p:attrName>style.opacity</p:attrName>
                                        </p:attrNameLst>
                                      </p:cBhvr>
                                      <p:to>
                                        <p:strVal val="0.50"/>
                                      </p:to>
                                    </p:set>
                                    <p:animEffect filter="image" prLst="opacity: 0.50; ">
                                      <p:cBhvr>
                                        <p:cTn id="11" dur="indefinite" fill="hold"/>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2" animBg="1" advAuto="0"/>
      <p:bldP spid="244"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Box 10"/>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247" name="Title 1"/>
          <p:cNvSpPr txBox="1"/>
          <p:nvPr/>
        </p:nvSpPr>
        <p:spPr>
          <a:xfrm>
            <a:off x="95792"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Self-Actualization</a:t>
            </a:r>
          </a:p>
        </p:txBody>
      </p:sp>
      <p:sp>
        <p:nvSpPr>
          <p:cNvPr id="248" name="Content Placeholder 4"/>
          <p:cNvSpPr txBox="1"/>
          <p:nvPr/>
        </p:nvSpPr>
        <p:spPr>
          <a:xfrm>
            <a:off x="95793" y="4219480"/>
            <a:ext cx="4324825"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00000"/>
              </a:buClr>
              <a:buSzPct val="100000"/>
              <a:buFont typeface="Arial"/>
              <a:buChar char="•"/>
              <a:defRPr>
                <a:latin typeface="Calibri"/>
                <a:ea typeface="Calibri"/>
                <a:cs typeface="Calibri"/>
                <a:sym typeface="Calibri"/>
              </a:defRPr>
            </a:pPr>
            <a:r>
              <a:t>Unambitious or underperforming</a:t>
            </a:r>
          </a:p>
          <a:p>
            <a:pPr marL="809625" lvl="2" indent="-571500" algn="l">
              <a:buClr>
                <a:srgbClr val="C00000"/>
              </a:buClr>
              <a:buSzPct val="100000"/>
              <a:buFont typeface="Arial"/>
              <a:buChar char="•"/>
              <a:defRPr>
                <a:latin typeface="Calibri"/>
                <a:ea typeface="Calibri"/>
                <a:cs typeface="Calibri"/>
                <a:sym typeface="Calibri"/>
              </a:defRPr>
            </a:pPr>
            <a:r>
              <a:t>Lazy</a:t>
            </a:r>
          </a:p>
          <a:p>
            <a:pPr marL="809625" lvl="2" indent="-571500" algn="l">
              <a:buClr>
                <a:srgbClr val="C00000"/>
              </a:buClr>
              <a:buSzPct val="100000"/>
              <a:buFont typeface="Arial"/>
              <a:buChar char="•"/>
              <a:defRPr>
                <a:latin typeface="Calibri"/>
                <a:ea typeface="Calibri"/>
                <a:cs typeface="Calibri"/>
                <a:sym typeface="Calibri"/>
              </a:defRPr>
            </a:pPr>
            <a:r>
              <a:t>Bored &amp; uninspired</a:t>
            </a:r>
          </a:p>
          <a:p>
            <a:pPr marL="809625" lvl="2" indent="-571500" algn="l">
              <a:buClr>
                <a:srgbClr val="C00000"/>
              </a:buClr>
              <a:buSzPct val="100000"/>
              <a:buFont typeface="Arial"/>
              <a:buChar char="•"/>
              <a:defRPr>
                <a:latin typeface="Calibri"/>
                <a:ea typeface="Calibri"/>
                <a:cs typeface="Calibri"/>
                <a:sym typeface="Calibri"/>
              </a:defRPr>
            </a:pPr>
            <a:r>
              <a:t>Ignorant—closed to learning and development</a:t>
            </a:r>
          </a:p>
        </p:txBody>
      </p:sp>
      <p:sp>
        <p:nvSpPr>
          <p:cNvPr id="249"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8 </a:t>
            </a:r>
          </a:p>
        </p:txBody>
      </p:sp>
      <p:sp>
        <p:nvSpPr>
          <p:cNvPr id="251" name="Content Placeholder 4"/>
          <p:cNvSpPr txBox="1"/>
          <p:nvPr/>
        </p:nvSpPr>
        <p:spPr>
          <a:xfrm>
            <a:off x="8377308" y="4219480"/>
            <a:ext cx="3884701" cy="5016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C00000"/>
                </a:solidFill>
              </a:defRPr>
            </a:lvl1pPr>
          </a:lstStyle>
          <a:p>
            <a:r>
              <a:t>Healthy drive toward self-improvement and the pursuit of satisfaction through meaningful       work and           play</a:t>
            </a:r>
          </a:p>
        </p:txBody>
      </p:sp>
      <p:pic>
        <p:nvPicPr>
          <p:cNvPr id="252" name="Picture 11" descr="Picture 11"/>
          <p:cNvPicPr>
            <a:picLocks noChangeAspect="1"/>
          </p:cNvPicPr>
          <p:nvPr/>
        </p:nvPicPr>
        <p:blipFill>
          <a:blip r:embed="rId2">
            <a:extLst/>
          </a:blip>
          <a:stretch>
            <a:fillRect/>
          </a:stretch>
        </p:blipFill>
        <p:spPr>
          <a:xfrm>
            <a:off x="201456" y="2686900"/>
            <a:ext cx="12572593" cy="584182"/>
          </a:xfrm>
          <a:prstGeom prst="rect">
            <a:avLst/>
          </a:prstGeom>
          <a:ln w="12700">
            <a:miter lim="400000"/>
          </a:ln>
        </p:spPr>
      </p:pic>
      <p:sp>
        <p:nvSpPr>
          <p:cNvPr id="253" name="Content Placeholder 4"/>
          <p:cNvSpPr txBox="1"/>
          <p:nvPr/>
        </p:nvSpPr>
        <p:spPr>
          <a:xfrm>
            <a:off x="5216014" y="3269770"/>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254" name="Content Placeholder 4"/>
          <p:cNvSpPr txBox="1"/>
          <p:nvPr/>
        </p:nvSpPr>
        <p:spPr>
          <a:xfrm>
            <a:off x="8518014" y="327702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255" name="Content Placeholder 4"/>
          <p:cNvSpPr txBox="1"/>
          <p:nvPr/>
        </p:nvSpPr>
        <p:spPr>
          <a:xfrm>
            <a:off x="1086701" y="327702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sp>
        <p:nvSpPr>
          <p:cNvPr id="12" name="Content Placeholder 4"/>
          <p:cNvSpPr txBox="1"/>
          <p:nvPr/>
        </p:nvSpPr>
        <p:spPr>
          <a:xfrm>
            <a:off x="4691271" y="4219480"/>
            <a:ext cx="3685123" cy="45345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A</a:t>
            </a:r>
            <a:r>
              <a:rPr dirty="0"/>
              <a:t>t times interested in and open to learning, advancement &amp; development, but bored and complacent just as often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255"/>
                                        </p:tgtEl>
                                        <p:attrNameLst>
                                          <p:attrName>style.opacity</p:attrName>
                                        </p:attrNameLst>
                                      </p:cBhvr>
                                      <p:to>
                                        <p:strVal val="0.50"/>
                                      </p:to>
                                    </p:set>
                                    <p:animEffect filter="image" prLst="opacity: 0.50; ">
                                      <p:cBhvr>
                                        <p:cTn id="7" dur="indefinite" fill="hold"/>
                                        <p:tgtEl>
                                          <p:spTgt spid="255"/>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248"/>
                                        </p:tgtEl>
                                        <p:attrNameLst>
                                          <p:attrName>style.opacity</p:attrName>
                                        </p:attrNameLst>
                                      </p:cBhvr>
                                      <p:to>
                                        <p:strVal val="0.50"/>
                                      </p:to>
                                    </p:set>
                                    <p:animEffect filter="image" prLst="opacity: 0.50; ">
                                      <p:cBhvr>
                                        <p:cTn id="11" dur="indefinite" fill="hold"/>
                                        <p:tgtEl>
                                          <p:spTgt spid="248"/>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253"/>
                                        </p:tgtEl>
                                        <p:attrNameLst>
                                          <p:attrName>style.opacity</p:attrName>
                                        </p:attrNameLst>
                                      </p:cBhvr>
                                      <p:to>
                                        <p:strVal val="0.50"/>
                                      </p:to>
                                    </p:set>
                                    <p:animEffect filter="image" prLst="opacity: 0.50; ">
                                      <p:cBhvr>
                                        <p:cTn id="15" dur="indefinite" fill="hold"/>
                                        <p:tgtEl>
                                          <p:spTgt spid="253"/>
                                        </p:tgtEl>
                                      </p:cBhvr>
                                    </p:animEffect>
                                  </p:childTnLst>
                                </p:cTn>
                              </p:par>
                              <p:par>
                                <p:cTn id="16" presetID="9" presetClass="emph" presetSubtype="0" nodeType="withEffect">
                                  <p:stCondLst>
                                    <p:cond delay="0"/>
                                  </p:stCondLst>
                                  <p:childTnLst>
                                    <p:set>
                                      <p:cBhvr rctx="PPT">
                                        <p:cTn id="17" dur="indefinite"/>
                                        <p:tgtEl>
                                          <p:spTgt spid="12">
                                            <p:txEl>
                                              <p:pRg st="0" end="0"/>
                                            </p:txEl>
                                          </p:spTgt>
                                        </p:tgtEl>
                                        <p:attrNameLst>
                                          <p:attrName>style.opacity</p:attrName>
                                        </p:attrNameLst>
                                      </p:cBhvr>
                                      <p:to>
                                        <p:strVal val="0.5"/>
                                      </p:to>
                                    </p:set>
                                    <p:animEffect filter="image" prLst="opacity: 0.5">
                                      <p:cBhvr rctx="IE">
                                        <p:cTn id="18" dur="indefinite"/>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2" animBg="1" advAuto="0"/>
      <p:bldP spid="253" grpId="3" animBg="1" advAuto="0"/>
      <p:bldP spid="255"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Box 10"/>
          <p:cNvSpPr/>
          <p:nvPr/>
        </p:nvSpPr>
        <p:spPr>
          <a:xfrm>
            <a:off x="6338013" y="3061251"/>
            <a:ext cx="3955775" cy="3816627"/>
          </a:xfrm>
          <a:prstGeom prst="rect">
            <a:avLst/>
          </a:prstGeom>
          <a:solidFill>
            <a:srgbClr val="FFFFFF"/>
          </a:solidFill>
          <a:ln w="12700">
            <a:miter lim="400000"/>
          </a:ln>
        </p:spPr>
        <p:txBody>
          <a:bodyPr lIns="50800" tIns="50800" rIns="50800" bIns="50800" anchor="ctr"/>
          <a:lstStyle/>
          <a:p>
            <a:endParaRPr/>
          </a:p>
        </p:txBody>
      </p:sp>
      <p:sp>
        <p:nvSpPr>
          <p:cNvPr id="258" name="Title 1"/>
          <p:cNvSpPr txBox="1"/>
          <p:nvPr/>
        </p:nvSpPr>
        <p:spPr>
          <a:xfrm>
            <a:off x="95788"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Self-Actualization</a:t>
            </a:r>
          </a:p>
        </p:txBody>
      </p:sp>
      <p:sp>
        <p:nvSpPr>
          <p:cNvPr id="259" name="Content Placeholder 4"/>
          <p:cNvSpPr txBox="1">
            <a:spLocks noGrp="1"/>
          </p:cNvSpPr>
          <p:nvPr>
            <p:ph type="body" sz="quarter" idx="4294967295"/>
          </p:nvPr>
        </p:nvSpPr>
        <p:spPr>
          <a:xfrm>
            <a:off x="8665330" y="2694826"/>
            <a:ext cx="4179818" cy="1329549"/>
          </a:xfrm>
          <a:prstGeom prst="rect">
            <a:avLst/>
          </a:prstGeom>
        </p:spPr>
        <p:txBody>
          <a:bodyPr>
            <a:noAutofit/>
          </a:bodyPr>
          <a:lstStyle/>
          <a:p>
            <a:pPr marL="1558" indent="-1558" algn="r" defTabSz="403097">
              <a:spcBef>
                <a:spcPts val="2800"/>
              </a:spcBef>
              <a:buSzTx/>
              <a:buNone/>
              <a:defRPr sz="2760"/>
            </a:pPr>
            <a:r>
              <a:rPr sz="3440" dirty="0"/>
              <a:t>Too much </a:t>
            </a:r>
            <a:r>
              <a:rPr sz="3440" dirty="0">
                <a:solidFill>
                  <a:srgbClr val="A11A28"/>
                </a:solidFill>
              </a:rPr>
              <a:t>Self-Actualization </a:t>
            </a:r>
            <a:r>
              <a:rPr sz="3440" dirty="0"/>
              <a:t>can be or look/sound:</a:t>
            </a:r>
          </a:p>
        </p:txBody>
      </p:sp>
      <p:sp>
        <p:nvSpPr>
          <p:cNvPr id="260"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8 </a:t>
            </a:r>
          </a:p>
        </p:txBody>
      </p:sp>
      <p:grpSp>
        <p:nvGrpSpPr>
          <p:cNvPr id="263" name="Group 4"/>
          <p:cNvGrpSpPr/>
          <p:nvPr/>
        </p:nvGrpSpPr>
        <p:grpSpPr>
          <a:xfrm>
            <a:off x="5365493" y="1448116"/>
            <a:ext cx="4223793" cy="3142229"/>
            <a:chOff x="0" y="0"/>
            <a:chExt cx="4223791" cy="3142227"/>
          </a:xfrm>
        </p:grpSpPr>
        <p:sp>
          <p:nvSpPr>
            <p:cNvPr id="261" name="Explosion 2 2"/>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262" name="TextBox 3"/>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pic>
        <p:nvPicPr>
          <p:cNvPr id="264" name="Picture 6" descr="Picture 6"/>
          <p:cNvPicPr>
            <a:picLocks noChangeAspect="1"/>
          </p:cNvPicPr>
          <p:nvPr/>
        </p:nvPicPr>
        <p:blipFill>
          <a:blip r:embed="rId2">
            <a:extLst/>
          </a:blip>
          <a:stretch>
            <a:fillRect/>
          </a:stretch>
        </p:blipFill>
        <p:spPr>
          <a:xfrm>
            <a:off x="-772667" y="2694734"/>
            <a:ext cx="6442757" cy="665060"/>
          </a:xfrm>
          <a:prstGeom prst="rect">
            <a:avLst/>
          </a:prstGeom>
          <a:ln w="12700">
            <a:miter lim="400000"/>
          </a:ln>
        </p:spPr>
      </p:pic>
      <p:sp>
        <p:nvSpPr>
          <p:cNvPr id="265" name="Content Placeholder 4"/>
          <p:cNvSpPr txBox="1"/>
          <p:nvPr/>
        </p:nvSpPr>
        <p:spPr>
          <a:xfrm>
            <a:off x="395106" y="3655138"/>
            <a:ext cx="3683410" cy="5016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C00000"/>
                </a:solidFill>
              </a:defRPr>
            </a:lvl1pPr>
          </a:lstStyle>
          <a:p>
            <a:r>
              <a:t>Healthy drive toward self-improvement and the pursuit of satisfaction through meaningful       work and           play</a:t>
            </a:r>
          </a:p>
        </p:txBody>
      </p:sp>
      <p:sp>
        <p:nvSpPr>
          <p:cNvPr id="266" name="TextBox 3"/>
          <p:cNvSpPr txBox="1"/>
          <p:nvPr/>
        </p:nvSpPr>
        <p:spPr>
          <a:xfrm>
            <a:off x="4236034" y="4987973"/>
            <a:ext cx="8834706" cy="43354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C00000"/>
              </a:buClr>
              <a:buSzPct val="100000"/>
              <a:buFont typeface="Arial"/>
              <a:buChar char="•"/>
              <a:defRPr sz="4000">
                <a:latin typeface="Calibri"/>
                <a:ea typeface="Calibri"/>
                <a:cs typeface="Calibri"/>
                <a:sym typeface="Calibri"/>
              </a:defRPr>
            </a:pPr>
            <a:r>
              <a:rPr dirty="0"/>
              <a:t>Perpetually dissatisfied with the status quo</a:t>
            </a:r>
          </a:p>
          <a:p>
            <a:pPr marL="571500" indent="-571500" algn="l">
              <a:buClr>
                <a:srgbClr val="C00000"/>
              </a:buClr>
              <a:buSzPct val="100000"/>
              <a:buFont typeface="Arial"/>
              <a:buChar char="•"/>
              <a:defRPr sz="4000">
                <a:latin typeface="Calibri"/>
                <a:ea typeface="Calibri"/>
                <a:cs typeface="Calibri"/>
                <a:sym typeface="Calibri"/>
              </a:defRPr>
            </a:pPr>
            <a:r>
              <a:rPr dirty="0"/>
              <a:t>Overly goal-driven—too intense</a:t>
            </a:r>
          </a:p>
          <a:p>
            <a:pPr marL="571500" indent="-571500" algn="l">
              <a:buClr>
                <a:srgbClr val="C00000"/>
              </a:buClr>
              <a:buSzPct val="100000"/>
              <a:buFont typeface="Arial"/>
              <a:buChar char="•"/>
              <a:defRPr sz="4000">
                <a:latin typeface="Calibri"/>
                <a:ea typeface="Calibri"/>
                <a:cs typeface="Calibri"/>
                <a:sym typeface="Calibri"/>
              </a:defRPr>
            </a:pPr>
            <a:r>
              <a:rPr dirty="0"/>
              <a:t>Overly exuberant with your activities and points of passion</a:t>
            </a:r>
          </a:p>
          <a:p>
            <a:pPr marL="571500" indent="-571500" algn="l">
              <a:buClr>
                <a:srgbClr val="C00000"/>
              </a:buClr>
              <a:buSzPct val="100000"/>
              <a:buFont typeface="Arial"/>
              <a:buChar char="•"/>
              <a:defRPr sz="4000">
                <a:latin typeface="Calibri"/>
                <a:ea typeface="Calibri"/>
                <a:cs typeface="Calibri"/>
                <a:sym typeface="Calibri"/>
              </a:defRPr>
            </a:pPr>
            <a:r>
              <a:rPr dirty="0"/>
              <a:t>Self-centered—blind to the            needs and interests of others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64"/>
                                        </p:tgtEl>
                                        <p:attrNameLst>
                                          <p:attrName>style.visibility</p:attrName>
                                        </p:attrNameLst>
                                      </p:cBhvr>
                                      <p:to>
                                        <p:strVal val="visible"/>
                                      </p:to>
                                    </p:set>
                                    <p:animEffect transition="in" filter="wipe(left)">
                                      <p:cBhvr>
                                        <p:cTn id="7" dur="500"/>
                                        <p:tgtEl>
                                          <p:spTgt spid="264"/>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265"/>
                                        </p:tgtEl>
                                        <p:attrNameLst>
                                          <p:attrName>style.visibility</p:attrName>
                                        </p:attrNameLst>
                                      </p:cBhvr>
                                      <p:to>
                                        <p:strVal val="visible"/>
                                      </p:to>
                                    </p:set>
                                    <p:animEffect transition="in" filter="dissolve">
                                      <p:cBhvr>
                                        <p:cTn id="11" dur="500"/>
                                        <p:tgtEl>
                                          <p:spTgt spid="265"/>
                                        </p:tgtEl>
                                      </p:cBhvr>
                                    </p:animEffect>
                                  </p:childTnLst>
                                </p:cTn>
                              </p:par>
                            </p:childTnLst>
                          </p:cTn>
                        </p:par>
                        <p:par>
                          <p:cTn id="12" fill="hold">
                            <p:stCondLst>
                              <p:cond delay="1000"/>
                            </p:stCondLst>
                            <p:childTnLst>
                              <p:par>
                                <p:cTn id="13" presetID="1" presetClass="entr" presetSubtype="0" fill="hold" grpId="3" nodeType="afterEffect">
                                  <p:stCondLst>
                                    <p:cond delay="0"/>
                                  </p:stCondLst>
                                  <p:iterate>
                                    <p:tmAbs val="0"/>
                                  </p:iterate>
                                  <p:childTnLst>
                                    <p:set>
                                      <p:cBhvr>
                                        <p:cTn id="14" fill="hold"/>
                                        <p:tgtEl>
                                          <p:spTgt spid="263"/>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1" fill="hold" grpId="4" nodeType="afterEffect">
                                  <p:stCondLst>
                                    <p:cond delay="0"/>
                                  </p:stCondLst>
                                  <p:iterate>
                                    <p:tmAbs val="0"/>
                                  </p:iterate>
                                  <p:childTnLst>
                                    <p:set>
                                      <p:cBhvr>
                                        <p:cTn id="17" fill="hold"/>
                                        <p:tgtEl>
                                          <p:spTgt spid="259"/>
                                        </p:tgtEl>
                                        <p:attrNameLst>
                                          <p:attrName>style.visibility</p:attrName>
                                        </p:attrNameLst>
                                      </p:cBhvr>
                                      <p:to>
                                        <p:strVal val="visible"/>
                                      </p:to>
                                    </p:set>
                                    <p:animEffect transition="in" filter="wipe(up)">
                                      <p:cBhvr>
                                        <p:cTn id="18" dur="500"/>
                                        <p:tgtEl>
                                          <p:spTgt spid="25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5" nodeType="clickEffect">
                                  <p:stCondLst>
                                    <p:cond delay="0"/>
                                  </p:stCondLst>
                                  <p:iterate>
                                    <p:tmAbs val="0"/>
                                  </p:iterate>
                                  <p:childTnLst>
                                    <p:set>
                                      <p:cBhvr>
                                        <p:cTn id="22" fill="hold"/>
                                        <p:tgtEl>
                                          <p:spTgt spid="266">
                                            <p:bg/>
                                          </p:spTgt>
                                        </p:tgtEl>
                                        <p:attrNameLst>
                                          <p:attrName>style.visibility</p:attrName>
                                        </p:attrNameLst>
                                      </p:cBhvr>
                                      <p:to>
                                        <p:strVal val="visible"/>
                                      </p:to>
                                    </p:set>
                                    <p:animEffect transition="in" filter="wipe(up)">
                                      <p:cBhvr>
                                        <p:cTn id="23" dur="500"/>
                                        <p:tgtEl>
                                          <p:spTgt spid="266">
                                            <p:bg/>
                                          </p:spTgt>
                                        </p:tgtEl>
                                      </p:cBhvr>
                                    </p:animEffect>
                                  </p:childTnLst>
                                </p:cTn>
                              </p:par>
                              <p:par>
                                <p:cTn id="24" presetID="22" presetClass="entr" presetSubtype="1" fill="hold" grpId="5" nodeType="withEffect">
                                  <p:stCondLst>
                                    <p:cond delay="0"/>
                                  </p:stCondLst>
                                  <p:iterate>
                                    <p:tmAbs val="0"/>
                                  </p:iterate>
                                  <p:childTnLst>
                                    <p:set>
                                      <p:cBhvr>
                                        <p:cTn id="25" fill="hold"/>
                                        <p:tgtEl>
                                          <p:spTgt spid="266">
                                            <p:txEl>
                                              <p:pRg st="0" end="0"/>
                                            </p:txEl>
                                          </p:spTgt>
                                        </p:tgtEl>
                                        <p:attrNameLst>
                                          <p:attrName>style.visibility</p:attrName>
                                        </p:attrNameLst>
                                      </p:cBhvr>
                                      <p:to>
                                        <p:strVal val="visible"/>
                                      </p:to>
                                    </p:set>
                                    <p:animEffect transition="in" filter="wipe(up)">
                                      <p:cBhvr>
                                        <p:cTn id="26" dur="500"/>
                                        <p:tgtEl>
                                          <p:spTgt spid="266">
                                            <p:txEl>
                                              <p:pRg st="0" end="0"/>
                                            </p:txEl>
                                          </p:spTgt>
                                        </p:tgtEl>
                                      </p:cBhvr>
                                    </p:animEffect>
                                  </p:childTnLst>
                                </p:cTn>
                              </p:par>
                            </p:childTnLst>
                          </p:cTn>
                        </p:par>
                        <p:par>
                          <p:cTn id="27" fill="hold">
                            <p:stCondLst>
                              <p:cond delay="500"/>
                            </p:stCondLst>
                            <p:childTnLst>
                              <p:par>
                                <p:cTn id="28" presetID="22" presetClass="entr" presetSubtype="1" fill="hold" grpId="5" nodeType="afterEffect">
                                  <p:stCondLst>
                                    <p:cond delay="0"/>
                                  </p:stCondLst>
                                  <p:iterate>
                                    <p:tmAbs val="0"/>
                                  </p:iterate>
                                  <p:childTnLst>
                                    <p:set>
                                      <p:cBhvr>
                                        <p:cTn id="29" fill="hold"/>
                                        <p:tgtEl>
                                          <p:spTgt spid="266">
                                            <p:txEl>
                                              <p:pRg st="1" end="1"/>
                                            </p:txEl>
                                          </p:spTgt>
                                        </p:tgtEl>
                                        <p:attrNameLst>
                                          <p:attrName>style.visibility</p:attrName>
                                        </p:attrNameLst>
                                      </p:cBhvr>
                                      <p:to>
                                        <p:strVal val="visible"/>
                                      </p:to>
                                    </p:set>
                                    <p:animEffect transition="in" filter="wipe(up)">
                                      <p:cBhvr>
                                        <p:cTn id="30" dur="500"/>
                                        <p:tgtEl>
                                          <p:spTgt spid="266">
                                            <p:txEl>
                                              <p:pRg st="1" end="1"/>
                                            </p:txEl>
                                          </p:spTgt>
                                        </p:tgtEl>
                                      </p:cBhvr>
                                    </p:animEffect>
                                  </p:childTnLst>
                                </p:cTn>
                              </p:par>
                            </p:childTnLst>
                          </p:cTn>
                        </p:par>
                        <p:par>
                          <p:cTn id="31" fill="hold">
                            <p:stCondLst>
                              <p:cond delay="1000"/>
                            </p:stCondLst>
                            <p:childTnLst>
                              <p:par>
                                <p:cTn id="32" presetID="22" presetClass="entr" presetSubtype="1" fill="hold" grpId="5" nodeType="afterEffect">
                                  <p:stCondLst>
                                    <p:cond delay="0"/>
                                  </p:stCondLst>
                                  <p:iterate>
                                    <p:tmAbs val="0"/>
                                  </p:iterate>
                                  <p:childTnLst>
                                    <p:set>
                                      <p:cBhvr>
                                        <p:cTn id="33" fill="hold"/>
                                        <p:tgtEl>
                                          <p:spTgt spid="266">
                                            <p:txEl>
                                              <p:pRg st="2" end="2"/>
                                            </p:txEl>
                                          </p:spTgt>
                                        </p:tgtEl>
                                        <p:attrNameLst>
                                          <p:attrName>style.visibility</p:attrName>
                                        </p:attrNameLst>
                                      </p:cBhvr>
                                      <p:to>
                                        <p:strVal val="visible"/>
                                      </p:to>
                                    </p:set>
                                    <p:animEffect transition="in" filter="wipe(up)">
                                      <p:cBhvr>
                                        <p:cTn id="34" dur="500"/>
                                        <p:tgtEl>
                                          <p:spTgt spid="266">
                                            <p:txEl>
                                              <p:pRg st="2" end="2"/>
                                            </p:txEl>
                                          </p:spTgt>
                                        </p:tgtEl>
                                      </p:cBhvr>
                                    </p:animEffect>
                                  </p:childTnLst>
                                </p:cTn>
                              </p:par>
                            </p:childTnLst>
                          </p:cTn>
                        </p:par>
                        <p:par>
                          <p:cTn id="35" fill="hold">
                            <p:stCondLst>
                              <p:cond delay="1500"/>
                            </p:stCondLst>
                            <p:childTnLst>
                              <p:par>
                                <p:cTn id="36" presetID="22" presetClass="entr" presetSubtype="1" fill="hold" grpId="5" nodeType="afterEffect">
                                  <p:stCondLst>
                                    <p:cond delay="0"/>
                                  </p:stCondLst>
                                  <p:iterate>
                                    <p:tmAbs val="0"/>
                                  </p:iterate>
                                  <p:childTnLst>
                                    <p:set>
                                      <p:cBhvr>
                                        <p:cTn id="37" fill="hold"/>
                                        <p:tgtEl>
                                          <p:spTgt spid="266">
                                            <p:txEl>
                                              <p:pRg st="3" end="3"/>
                                            </p:txEl>
                                          </p:spTgt>
                                        </p:tgtEl>
                                        <p:attrNameLst>
                                          <p:attrName>style.visibility</p:attrName>
                                        </p:attrNameLst>
                                      </p:cBhvr>
                                      <p:to>
                                        <p:strVal val="visible"/>
                                      </p:to>
                                    </p:set>
                                    <p:animEffect transition="in" filter="wipe(up)">
                                      <p:cBhvr>
                                        <p:cTn id="38" dur="500"/>
                                        <p:tgtEl>
                                          <p:spTgt spid="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4" animBg="1" advAuto="0"/>
      <p:bldP spid="263" grpId="3" animBg="1" advAuto="0"/>
      <p:bldP spid="264" grpId="1" animBg="1" advAuto="0"/>
      <p:bldP spid="265" grpId="2" animBg="1" advAuto="0"/>
      <p:bldP spid="266" grpId="5"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p:nvPr/>
        </p:nvSpPr>
        <p:spPr>
          <a:xfrm>
            <a:off x="298989"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Self-Actualization</a:t>
            </a:r>
          </a:p>
        </p:txBody>
      </p:sp>
      <p:sp>
        <p:nvSpPr>
          <p:cNvPr id="269" name="TextBox 6"/>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270" name="Content Placeholder 4"/>
          <p:cNvSpPr txBox="1">
            <a:spLocks noGrp="1"/>
          </p:cNvSpPr>
          <p:nvPr>
            <p:ph type="body" idx="4294967295"/>
          </p:nvPr>
        </p:nvSpPr>
        <p:spPr>
          <a:xfrm>
            <a:off x="1104180" y="2844568"/>
            <a:ext cx="11595453" cy="6313568"/>
          </a:xfrm>
          <a:prstGeom prst="rect">
            <a:avLst/>
          </a:prstGeom>
        </p:spPr>
        <p:txBody>
          <a:bodyPr>
            <a:normAutofit/>
          </a:bodyPr>
          <a:lstStyle>
            <a:lvl1pPr marL="0" indent="0">
              <a:buSzTx/>
              <a:buNone/>
              <a:defRPr sz="4800"/>
            </a:lvl1pPr>
          </a:lstStyle>
          <a:p>
            <a:r>
              <a:rPr dirty="0"/>
              <a:t>your ability and tendency to want to grow, stretch and strive–to see your potential, set meaningful goals and work toward your betterment and fulfillment</a:t>
            </a:r>
          </a:p>
        </p:txBody>
      </p:sp>
      <p:sp>
        <p:nvSpPr>
          <p:cNvPr id="271" name="TextBox 8"/>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 </a:t>
            </a:r>
          </a:p>
        </p:txBody>
      </p:sp>
      <p:pic>
        <p:nvPicPr>
          <p:cNvPr id="272" name="Picture 9" descr="Picture 9"/>
          <p:cNvPicPr>
            <a:picLocks noChangeAspect="1"/>
          </p:cNvPicPr>
          <p:nvPr/>
        </p:nvPicPr>
        <p:blipFill>
          <a:blip r:embed="rId2">
            <a:extLst/>
          </a:blip>
          <a:stretch>
            <a:fillRect/>
          </a:stretch>
        </p:blipFill>
        <p:spPr>
          <a:xfrm>
            <a:off x="816730" y="6293696"/>
            <a:ext cx="6001060" cy="2362322"/>
          </a:xfrm>
          <a:prstGeom prst="rect">
            <a:avLst/>
          </a:prstGeom>
          <a:ln w="12700">
            <a:miter lim="400000"/>
          </a:ln>
        </p:spPr>
      </p:pic>
      <p:sp>
        <p:nvSpPr>
          <p:cNvPr id="273" name="TextBox 10"/>
          <p:cNvSpPr txBox="1"/>
          <p:nvPr/>
        </p:nvSpPr>
        <p:spPr>
          <a:xfrm>
            <a:off x="7387769" y="5946233"/>
            <a:ext cx="3396344" cy="3492501"/>
          </a:xfrm>
          <a:prstGeom prst="rect">
            <a:avLst/>
          </a:prstGeom>
          <a:ln w="12700">
            <a:solidFill>
              <a:srgbClr val="C000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C00000"/>
                </a:solidFill>
              </a:rPr>
              <a:t>Self-Actualization</a:t>
            </a:r>
            <a:r>
              <a:t> on the front flap of your </a:t>
            </a:r>
            <a:r>
              <a:rPr i="1"/>
              <a:t>EQ Workbook</a:t>
            </a:r>
          </a:p>
        </p:txBody>
      </p:sp>
      <p:sp>
        <p:nvSpPr>
          <p:cNvPr id="274" name="Left Arrow 11"/>
          <p:cNvSpPr/>
          <p:nvPr/>
        </p:nvSpPr>
        <p:spPr>
          <a:xfrm>
            <a:off x="6821710" y="7576456"/>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270"/>
                                        </p:tgtEl>
                                        <p:attrNameLst>
                                          <p:attrName>style.opacity</p:attrName>
                                        </p:attrNameLst>
                                      </p:cBhvr>
                                      <p:to>
                                        <p:strVal val="0.50"/>
                                      </p:to>
                                    </p:set>
                                    <p:animEffect filter="image" prLst="opacity: 0.50; ">
                                      <p:cBhvr>
                                        <p:cTn id="7" dur="indefinite" fill="hold"/>
                                        <p:tgtEl>
                                          <p:spTgt spid="270"/>
                                        </p:tgtEl>
                                      </p:cBhvr>
                                    </p:animEffect>
                                  </p:childTnLst>
                                </p:cTn>
                              </p:par>
                              <p:par>
                                <p:cTn id="8" presetID="22" presetClass="entr" presetSubtype="8" fill="hold" grpId="2" nodeType="withEffect">
                                  <p:stCondLst>
                                    <p:cond delay="0"/>
                                  </p:stCondLst>
                                  <p:iterate>
                                    <p:tmAbs val="0"/>
                                  </p:iterate>
                                  <p:childTnLst>
                                    <p:set>
                                      <p:cBhvr>
                                        <p:cTn id="9" fill="hold"/>
                                        <p:tgtEl>
                                          <p:spTgt spid="272"/>
                                        </p:tgtEl>
                                        <p:attrNameLst>
                                          <p:attrName>style.visibility</p:attrName>
                                        </p:attrNameLst>
                                      </p:cBhvr>
                                      <p:to>
                                        <p:strVal val="visible"/>
                                      </p:to>
                                    </p:set>
                                    <p:animEffect transition="in" filter="wipe(left)">
                                      <p:cBhvr>
                                        <p:cTn id="10" dur="500"/>
                                        <p:tgtEl>
                                          <p:spTgt spid="272"/>
                                        </p:tgtEl>
                                      </p:cBhvr>
                                    </p:animEffect>
                                  </p:childTnLst>
                                </p:cTn>
                              </p:par>
                              <p:par>
                                <p:cTn id="11" presetID="22" presetClass="entr" presetSubtype="8" fill="hold" grpId="3" nodeType="withEffect">
                                  <p:stCondLst>
                                    <p:cond delay="0"/>
                                  </p:stCondLst>
                                  <p:iterate>
                                    <p:tmAbs val="0"/>
                                  </p:iterate>
                                  <p:childTnLst>
                                    <p:set>
                                      <p:cBhvr>
                                        <p:cTn id="12" fill="hold"/>
                                        <p:tgtEl>
                                          <p:spTgt spid="273"/>
                                        </p:tgtEl>
                                        <p:attrNameLst>
                                          <p:attrName>style.visibility</p:attrName>
                                        </p:attrNameLst>
                                      </p:cBhvr>
                                      <p:to>
                                        <p:strVal val="visible"/>
                                      </p:to>
                                    </p:set>
                                    <p:animEffect transition="in" filter="wipe(left)">
                                      <p:cBhvr>
                                        <p:cTn id="13" dur="500"/>
                                        <p:tgtEl>
                                          <p:spTgt spid="273"/>
                                        </p:tgtEl>
                                      </p:cBhvr>
                                    </p:animEffect>
                                  </p:childTnLst>
                                </p:cTn>
                              </p:par>
                              <p:par>
                                <p:cTn id="14" presetID="22" presetClass="entr" presetSubtype="2" fill="hold" grpId="4" nodeType="withEffect">
                                  <p:stCondLst>
                                    <p:cond delay="0"/>
                                  </p:stCondLst>
                                  <p:iterate>
                                    <p:tmAbs val="0"/>
                                  </p:iterate>
                                  <p:childTnLst>
                                    <p:set>
                                      <p:cBhvr>
                                        <p:cTn id="15" fill="hold"/>
                                        <p:tgtEl>
                                          <p:spTgt spid="274"/>
                                        </p:tgtEl>
                                        <p:attrNameLst>
                                          <p:attrName>style.visibility</p:attrName>
                                        </p:attrNameLst>
                                      </p:cBhvr>
                                      <p:to>
                                        <p:strVal val="visible"/>
                                      </p:to>
                                    </p:set>
                                    <p:animEffect transition="in" filter="wipe(right)">
                                      <p:cBhvr>
                                        <p:cTn id="16"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1" animBg="1" advAuto="0"/>
      <p:bldP spid="272" grpId="2" animBg="1" advAuto="0"/>
      <p:bldP spid="273" grpId="3" animBg="1" advAuto="0"/>
      <p:bldP spid="274" grpId="4"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p:nvPr/>
        </p:nvSpPr>
        <p:spPr>
          <a:xfrm>
            <a:off x="298989"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Self-Actualization</a:t>
            </a:r>
          </a:p>
        </p:txBody>
      </p:sp>
      <p:sp>
        <p:nvSpPr>
          <p:cNvPr id="277" name="TextBox 6"/>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278" name="Content Placeholder 4"/>
          <p:cNvSpPr txBox="1">
            <a:spLocks noGrp="1"/>
          </p:cNvSpPr>
          <p:nvPr>
            <p:ph type="body" idx="4294967295"/>
          </p:nvPr>
        </p:nvSpPr>
        <p:spPr>
          <a:xfrm>
            <a:off x="1056882" y="2844568"/>
            <a:ext cx="11595453" cy="6313568"/>
          </a:xfrm>
          <a:prstGeom prst="rect">
            <a:avLst/>
          </a:prstGeom>
        </p:spPr>
        <p:txBody>
          <a:bodyPr>
            <a:normAutofit/>
          </a:bodyPr>
          <a:lstStyle>
            <a:lvl1pPr marL="0" indent="0">
              <a:buSzTx/>
              <a:buNone/>
              <a:defRPr sz="4800"/>
            </a:lvl1pPr>
          </a:lstStyle>
          <a:p>
            <a:r>
              <a:rPr dirty="0"/>
              <a:t>your ability and tendency to want to grow, stretch and strive–to see your potential, set meaningful goals and work toward your betterment and fulfillment</a:t>
            </a:r>
          </a:p>
        </p:txBody>
      </p:sp>
      <p:sp>
        <p:nvSpPr>
          <p:cNvPr id="279" name="TextBox 12"/>
          <p:cNvSpPr txBox="1"/>
          <p:nvPr/>
        </p:nvSpPr>
        <p:spPr>
          <a:xfrm>
            <a:off x="1175654" y="7063833"/>
            <a:ext cx="8853718" cy="1079501"/>
          </a:xfrm>
          <a:prstGeom prst="rect">
            <a:avLst/>
          </a:prstGeom>
          <a:ln w="12700">
            <a:solidFill>
              <a:srgbClr val="C000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C00000"/>
                </a:solidFill>
              </a:defRPr>
            </a:lvl1pPr>
          </a:lstStyle>
          <a:p>
            <a:r>
              <a:rPr dirty="0"/>
              <a:t>What exercises, practices, or behaviors could activate and strengthen </a:t>
            </a:r>
            <a:r>
              <a:rPr b="1" dirty="0"/>
              <a:t>Self-Actualization</a:t>
            </a:r>
            <a:r>
              <a:rPr dirty="0"/>
              <a:t>?</a:t>
            </a:r>
          </a:p>
        </p:txBody>
      </p:sp>
      <p:sp>
        <p:nvSpPr>
          <p:cNvPr id="280" name="TextBox 13"/>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9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79"/>
                                        </p:tgtEl>
                                        <p:attrNameLst>
                                          <p:attrName>style.visibility</p:attrName>
                                        </p:attrNameLst>
                                      </p:cBhvr>
                                      <p:to>
                                        <p:strVal val="visible"/>
                                      </p:to>
                                    </p:set>
                                    <p:animEffect transition="in" filter="wipe(left)">
                                      <p:cBhvr>
                                        <p:cTn id="7"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800">
                <a:solidFill>
                  <a:srgbClr val="FFFFFF"/>
                </a:solidFill>
              </a:defRPr>
            </a:lvl1pPr>
          </a:lstStyle>
          <a:p>
            <a:r>
              <a:t>Emotional Self-Awareness</a:t>
            </a:r>
          </a:p>
        </p:txBody>
      </p:sp>
      <p:sp>
        <p:nvSpPr>
          <p:cNvPr id="283" name="TextBox 6"/>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284" name="Content Placeholder 4"/>
          <p:cNvSpPr txBox="1">
            <a:spLocks noGrp="1"/>
          </p:cNvSpPr>
          <p:nvPr>
            <p:ph type="body" idx="4294967295"/>
          </p:nvPr>
        </p:nvSpPr>
        <p:spPr>
          <a:xfrm>
            <a:off x="511445" y="2950935"/>
            <a:ext cx="11709583" cy="6207580"/>
          </a:xfrm>
          <a:prstGeom prst="rect">
            <a:avLst/>
          </a:prstGeom>
        </p:spPr>
        <p:txBody>
          <a:bodyPr>
            <a:normAutofit/>
          </a:bodyPr>
          <a:lstStyle>
            <a:lvl1pPr marL="0" indent="0">
              <a:buSzTx/>
              <a:buNone/>
              <a:defRPr sz="4800"/>
            </a:lvl1pPr>
          </a:lstStyle>
          <a:p>
            <a:r>
              <a:t>the degree to which you are in touch with your feelings and emotions, are able to distinguish one emotion from another, and understand why that emotion has resulted</a:t>
            </a:r>
          </a:p>
        </p:txBody>
      </p:sp>
      <p:sp>
        <p:nvSpPr>
          <p:cNvPr id="285" name="TextBox 7"/>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10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Box 10"/>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288" name="Title 1"/>
          <p:cNvSpPr txBox="1"/>
          <p:nvPr/>
        </p:nvSpPr>
        <p:spPr>
          <a:xfrm>
            <a:off x="95792"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Emotional Self-Awareness</a:t>
            </a:r>
          </a:p>
        </p:txBody>
      </p:sp>
      <p:sp>
        <p:nvSpPr>
          <p:cNvPr id="289" name="Content Placeholder 4"/>
          <p:cNvSpPr txBox="1"/>
          <p:nvPr/>
        </p:nvSpPr>
        <p:spPr>
          <a:xfrm>
            <a:off x="95793" y="4219480"/>
            <a:ext cx="4324825"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00000"/>
              </a:buClr>
              <a:buSzPct val="100000"/>
              <a:buFont typeface="Arial"/>
              <a:buChar char="•"/>
              <a:defRPr>
                <a:latin typeface="Calibri"/>
                <a:ea typeface="Calibri"/>
                <a:cs typeface="Calibri"/>
                <a:sym typeface="Calibri"/>
              </a:defRPr>
            </a:pPr>
            <a:r>
              <a:t>Emotionally unaware</a:t>
            </a:r>
          </a:p>
          <a:p>
            <a:pPr marL="809625" lvl="2" indent="-571500" algn="l">
              <a:buClr>
                <a:srgbClr val="C00000"/>
              </a:buClr>
              <a:buSzPct val="100000"/>
              <a:buFont typeface="Arial"/>
              <a:buChar char="•"/>
              <a:defRPr>
                <a:latin typeface="Calibri"/>
                <a:ea typeface="Calibri"/>
                <a:cs typeface="Calibri"/>
                <a:sym typeface="Calibri"/>
              </a:defRPr>
            </a:pPr>
            <a:r>
              <a:t>Immature</a:t>
            </a:r>
          </a:p>
          <a:p>
            <a:pPr marL="809625" lvl="2" indent="-571500" algn="l">
              <a:buClr>
                <a:srgbClr val="C00000"/>
              </a:buClr>
              <a:buSzPct val="100000"/>
              <a:buFont typeface="Arial"/>
              <a:buChar char="•"/>
              <a:defRPr>
                <a:latin typeface="Calibri"/>
                <a:ea typeface="Calibri"/>
                <a:cs typeface="Calibri"/>
                <a:sym typeface="Calibri"/>
              </a:defRPr>
            </a:pPr>
            <a:r>
              <a:t>Misunderstanding of others</a:t>
            </a:r>
          </a:p>
          <a:p>
            <a:pPr marL="809625" lvl="2" indent="-571500" algn="l">
              <a:buClr>
                <a:srgbClr val="C00000"/>
              </a:buClr>
              <a:buSzPct val="100000"/>
              <a:buFont typeface="Arial"/>
              <a:buChar char="•"/>
              <a:defRPr>
                <a:latin typeface="Calibri"/>
                <a:ea typeface="Calibri"/>
                <a:cs typeface="Calibri"/>
                <a:sym typeface="Calibri"/>
              </a:defRPr>
            </a:pPr>
            <a:r>
              <a:t>Ignorant of your emotional needs and motivations</a:t>
            </a:r>
          </a:p>
        </p:txBody>
      </p:sp>
      <p:sp>
        <p:nvSpPr>
          <p:cNvPr id="290"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10 </a:t>
            </a:r>
          </a:p>
        </p:txBody>
      </p:sp>
      <p:pic>
        <p:nvPicPr>
          <p:cNvPr id="291" name="Picture 11" descr="Picture 11"/>
          <p:cNvPicPr>
            <a:picLocks noChangeAspect="1"/>
          </p:cNvPicPr>
          <p:nvPr/>
        </p:nvPicPr>
        <p:blipFill>
          <a:blip r:embed="rId2">
            <a:extLst/>
          </a:blip>
          <a:stretch>
            <a:fillRect/>
          </a:stretch>
        </p:blipFill>
        <p:spPr>
          <a:xfrm>
            <a:off x="201456" y="2686900"/>
            <a:ext cx="12572593" cy="584182"/>
          </a:xfrm>
          <a:prstGeom prst="rect">
            <a:avLst/>
          </a:prstGeom>
          <a:ln w="12700">
            <a:miter lim="400000"/>
          </a:ln>
        </p:spPr>
      </p:pic>
      <p:sp>
        <p:nvSpPr>
          <p:cNvPr id="292" name="Content Placeholder 4"/>
          <p:cNvSpPr txBox="1"/>
          <p:nvPr/>
        </p:nvSpPr>
        <p:spPr>
          <a:xfrm>
            <a:off x="1086701" y="327702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Box 10"/>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295" name="Title 1"/>
          <p:cNvSpPr txBox="1"/>
          <p:nvPr/>
        </p:nvSpPr>
        <p:spPr>
          <a:xfrm>
            <a:off x="95792"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Emotional Self-Awareness</a:t>
            </a:r>
          </a:p>
        </p:txBody>
      </p:sp>
      <p:sp>
        <p:nvSpPr>
          <p:cNvPr id="296" name="Content Placeholder 4"/>
          <p:cNvSpPr txBox="1"/>
          <p:nvPr/>
        </p:nvSpPr>
        <p:spPr>
          <a:xfrm>
            <a:off x="95793" y="4219480"/>
            <a:ext cx="4324825"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00000"/>
              </a:buClr>
              <a:buSzPct val="100000"/>
              <a:buFont typeface="Arial"/>
              <a:buChar char="•"/>
              <a:defRPr>
                <a:latin typeface="Calibri"/>
                <a:ea typeface="Calibri"/>
                <a:cs typeface="Calibri"/>
                <a:sym typeface="Calibri"/>
              </a:defRPr>
            </a:pPr>
            <a:r>
              <a:t>Emotionally unaware</a:t>
            </a:r>
          </a:p>
          <a:p>
            <a:pPr marL="809625" lvl="2" indent="-571500" algn="l">
              <a:buClr>
                <a:srgbClr val="C00000"/>
              </a:buClr>
              <a:buSzPct val="100000"/>
              <a:buFont typeface="Arial"/>
              <a:buChar char="•"/>
              <a:defRPr>
                <a:latin typeface="Calibri"/>
                <a:ea typeface="Calibri"/>
                <a:cs typeface="Calibri"/>
                <a:sym typeface="Calibri"/>
              </a:defRPr>
            </a:pPr>
            <a:r>
              <a:t>Immature</a:t>
            </a:r>
          </a:p>
          <a:p>
            <a:pPr marL="809625" lvl="2" indent="-571500" algn="l">
              <a:buClr>
                <a:srgbClr val="C00000"/>
              </a:buClr>
              <a:buSzPct val="100000"/>
              <a:buFont typeface="Arial"/>
              <a:buChar char="•"/>
              <a:defRPr>
                <a:latin typeface="Calibri"/>
                <a:ea typeface="Calibri"/>
                <a:cs typeface="Calibri"/>
                <a:sym typeface="Calibri"/>
              </a:defRPr>
            </a:pPr>
            <a:r>
              <a:t>Misunderstanding of others</a:t>
            </a:r>
          </a:p>
          <a:p>
            <a:pPr marL="809625" lvl="2" indent="-571500" algn="l">
              <a:buClr>
                <a:srgbClr val="C00000"/>
              </a:buClr>
              <a:buSzPct val="100000"/>
              <a:buFont typeface="Arial"/>
              <a:buChar char="•"/>
              <a:defRPr>
                <a:latin typeface="Calibri"/>
                <a:ea typeface="Calibri"/>
                <a:cs typeface="Calibri"/>
                <a:sym typeface="Calibri"/>
              </a:defRPr>
            </a:pPr>
            <a:r>
              <a:t>Ignorant of your emotional needs and motivations</a:t>
            </a:r>
          </a:p>
        </p:txBody>
      </p:sp>
      <p:sp>
        <p:nvSpPr>
          <p:cNvPr id="297"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10 </a:t>
            </a:r>
          </a:p>
        </p:txBody>
      </p:sp>
      <p:sp>
        <p:nvSpPr>
          <p:cNvPr id="298" name="Content Placeholder 4"/>
          <p:cNvSpPr txBox="1"/>
          <p:nvPr/>
        </p:nvSpPr>
        <p:spPr>
          <a:xfrm>
            <a:off x="4691271" y="4205738"/>
            <a:ext cx="3685123"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W</a:t>
            </a:r>
            <a:r>
              <a:rPr dirty="0"/>
              <a:t>hen you pay attention, you generally know what you are feeling and why, but you don’t often take the time to consider your inner life</a:t>
            </a:r>
          </a:p>
        </p:txBody>
      </p:sp>
      <p:pic>
        <p:nvPicPr>
          <p:cNvPr id="299" name="Picture 11" descr="Picture 11"/>
          <p:cNvPicPr>
            <a:picLocks noChangeAspect="1"/>
          </p:cNvPicPr>
          <p:nvPr/>
        </p:nvPicPr>
        <p:blipFill>
          <a:blip r:embed="rId2">
            <a:extLst/>
          </a:blip>
          <a:stretch>
            <a:fillRect/>
          </a:stretch>
        </p:blipFill>
        <p:spPr>
          <a:xfrm>
            <a:off x="201456" y="2686900"/>
            <a:ext cx="12572593" cy="584182"/>
          </a:xfrm>
          <a:prstGeom prst="rect">
            <a:avLst/>
          </a:prstGeom>
          <a:ln w="12700">
            <a:miter lim="400000"/>
          </a:ln>
        </p:spPr>
      </p:pic>
      <p:sp>
        <p:nvSpPr>
          <p:cNvPr id="300" name="Content Placeholder 4"/>
          <p:cNvSpPr txBox="1"/>
          <p:nvPr/>
        </p:nvSpPr>
        <p:spPr>
          <a:xfrm>
            <a:off x="5216014" y="3269770"/>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301" name="Content Placeholder 4"/>
          <p:cNvSpPr txBox="1"/>
          <p:nvPr/>
        </p:nvSpPr>
        <p:spPr>
          <a:xfrm>
            <a:off x="1086701" y="327702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301"/>
                                        </p:tgtEl>
                                        <p:attrNameLst>
                                          <p:attrName>style.opacity</p:attrName>
                                        </p:attrNameLst>
                                      </p:cBhvr>
                                      <p:to>
                                        <p:strVal val="0.50"/>
                                      </p:to>
                                    </p:set>
                                    <p:animEffect filter="image" prLst="opacity: 0.50; ">
                                      <p:cBhvr>
                                        <p:cTn id="7" dur="indefinite" fill="hold"/>
                                        <p:tgtEl>
                                          <p:spTgt spid="301"/>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296"/>
                                        </p:tgtEl>
                                        <p:attrNameLst>
                                          <p:attrName>style.opacity</p:attrName>
                                        </p:attrNameLst>
                                      </p:cBhvr>
                                      <p:to>
                                        <p:strVal val="0.50"/>
                                      </p:to>
                                    </p:set>
                                    <p:animEffect filter="image" prLst="opacity: 0.50; ">
                                      <p:cBhvr>
                                        <p:cTn id="11" dur="indefinite" fill="hold"/>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2" animBg="1" advAuto="0"/>
      <p:bldP spid="301"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extBox 10"/>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304" name="Title 1"/>
          <p:cNvSpPr txBox="1"/>
          <p:nvPr/>
        </p:nvSpPr>
        <p:spPr>
          <a:xfrm>
            <a:off x="95792"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Emotional Self-Awareness</a:t>
            </a:r>
          </a:p>
        </p:txBody>
      </p:sp>
      <p:sp>
        <p:nvSpPr>
          <p:cNvPr id="305" name="Content Placeholder 4"/>
          <p:cNvSpPr txBox="1"/>
          <p:nvPr/>
        </p:nvSpPr>
        <p:spPr>
          <a:xfrm>
            <a:off x="95793" y="4219480"/>
            <a:ext cx="4324825"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00000"/>
              </a:buClr>
              <a:buSzPct val="100000"/>
              <a:buFont typeface="Arial"/>
              <a:buChar char="•"/>
              <a:defRPr>
                <a:latin typeface="Calibri"/>
                <a:ea typeface="Calibri"/>
                <a:cs typeface="Calibri"/>
                <a:sym typeface="Calibri"/>
              </a:defRPr>
            </a:pPr>
            <a:r>
              <a:t>Emotionally unaware</a:t>
            </a:r>
          </a:p>
          <a:p>
            <a:pPr marL="809625" lvl="2" indent="-571500" algn="l">
              <a:buClr>
                <a:srgbClr val="C00000"/>
              </a:buClr>
              <a:buSzPct val="100000"/>
              <a:buFont typeface="Arial"/>
              <a:buChar char="•"/>
              <a:defRPr>
                <a:latin typeface="Calibri"/>
                <a:ea typeface="Calibri"/>
                <a:cs typeface="Calibri"/>
                <a:sym typeface="Calibri"/>
              </a:defRPr>
            </a:pPr>
            <a:r>
              <a:t>Immature</a:t>
            </a:r>
          </a:p>
          <a:p>
            <a:pPr marL="809625" lvl="2" indent="-571500" algn="l">
              <a:buClr>
                <a:srgbClr val="C00000"/>
              </a:buClr>
              <a:buSzPct val="100000"/>
              <a:buFont typeface="Arial"/>
              <a:buChar char="•"/>
              <a:defRPr>
                <a:latin typeface="Calibri"/>
                <a:ea typeface="Calibri"/>
                <a:cs typeface="Calibri"/>
                <a:sym typeface="Calibri"/>
              </a:defRPr>
            </a:pPr>
            <a:r>
              <a:t>Misunderstanding of others</a:t>
            </a:r>
          </a:p>
          <a:p>
            <a:pPr marL="809625" lvl="2" indent="-571500" algn="l">
              <a:buClr>
                <a:srgbClr val="C00000"/>
              </a:buClr>
              <a:buSzPct val="100000"/>
              <a:buFont typeface="Arial"/>
              <a:buChar char="•"/>
              <a:defRPr>
                <a:latin typeface="Calibri"/>
                <a:ea typeface="Calibri"/>
                <a:cs typeface="Calibri"/>
                <a:sym typeface="Calibri"/>
              </a:defRPr>
            </a:pPr>
            <a:r>
              <a:t>Ignorant of your emotional needs and motivations</a:t>
            </a:r>
          </a:p>
        </p:txBody>
      </p:sp>
      <p:sp>
        <p:nvSpPr>
          <p:cNvPr id="306"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10 </a:t>
            </a:r>
          </a:p>
        </p:txBody>
      </p:sp>
      <p:sp>
        <p:nvSpPr>
          <p:cNvPr id="308" name="Content Placeholder 4"/>
          <p:cNvSpPr txBox="1"/>
          <p:nvPr/>
        </p:nvSpPr>
        <p:spPr>
          <a:xfrm>
            <a:off x="8259853" y="4221193"/>
            <a:ext cx="4296048" cy="3378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C00000"/>
                </a:solidFill>
              </a:defRPr>
            </a:lvl1pPr>
          </a:lstStyle>
          <a:p>
            <a:r>
              <a:rPr dirty="0"/>
              <a:t>Understanding feelings, why you are feeling them, and an ability to differentiate one feeling from another</a:t>
            </a:r>
          </a:p>
        </p:txBody>
      </p:sp>
      <p:pic>
        <p:nvPicPr>
          <p:cNvPr id="309" name="Picture 11" descr="Picture 11"/>
          <p:cNvPicPr>
            <a:picLocks noChangeAspect="1"/>
          </p:cNvPicPr>
          <p:nvPr/>
        </p:nvPicPr>
        <p:blipFill>
          <a:blip r:embed="rId2">
            <a:extLst/>
          </a:blip>
          <a:stretch>
            <a:fillRect/>
          </a:stretch>
        </p:blipFill>
        <p:spPr>
          <a:xfrm>
            <a:off x="201456" y="2686900"/>
            <a:ext cx="12572593" cy="584182"/>
          </a:xfrm>
          <a:prstGeom prst="rect">
            <a:avLst/>
          </a:prstGeom>
          <a:ln w="12700">
            <a:miter lim="400000"/>
          </a:ln>
        </p:spPr>
      </p:pic>
      <p:sp>
        <p:nvSpPr>
          <p:cNvPr id="310" name="Content Placeholder 4"/>
          <p:cNvSpPr txBox="1"/>
          <p:nvPr/>
        </p:nvSpPr>
        <p:spPr>
          <a:xfrm>
            <a:off x="5216014" y="3269770"/>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311" name="Content Placeholder 4"/>
          <p:cNvSpPr txBox="1"/>
          <p:nvPr/>
        </p:nvSpPr>
        <p:spPr>
          <a:xfrm>
            <a:off x="8518014" y="327702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312" name="Content Placeholder 4"/>
          <p:cNvSpPr txBox="1"/>
          <p:nvPr/>
        </p:nvSpPr>
        <p:spPr>
          <a:xfrm>
            <a:off x="1086701" y="327702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sp>
        <p:nvSpPr>
          <p:cNvPr id="12" name="Content Placeholder 4"/>
          <p:cNvSpPr txBox="1"/>
          <p:nvPr/>
        </p:nvSpPr>
        <p:spPr>
          <a:xfrm>
            <a:off x="4691271" y="4205738"/>
            <a:ext cx="3685123"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W</a:t>
            </a:r>
            <a:r>
              <a:rPr dirty="0"/>
              <a:t>hen you pay attention, you generally know what you are feeling and why, but you don’t often take the time to consider your inner life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312"/>
                                        </p:tgtEl>
                                        <p:attrNameLst>
                                          <p:attrName>style.opacity</p:attrName>
                                        </p:attrNameLst>
                                      </p:cBhvr>
                                      <p:to>
                                        <p:strVal val="0.50"/>
                                      </p:to>
                                    </p:set>
                                    <p:animEffect filter="image" prLst="opacity: 0.50; ">
                                      <p:cBhvr>
                                        <p:cTn id="7" dur="indefinite" fill="hold"/>
                                        <p:tgtEl>
                                          <p:spTgt spid="312"/>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305"/>
                                        </p:tgtEl>
                                        <p:attrNameLst>
                                          <p:attrName>style.opacity</p:attrName>
                                        </p:attrNameLst>
                                      </p:cBhvr>
                                      <p:to>
                                        <p:strVal val="0.50"/>
                                      </p:to>
                                    </p:set>
                                    <p:animEffect filter="image" prLst="opacity: 0.50; ">
                                      <p:cBhvr>
                                        <p:cTn id="11" dur="indefinite" fill="hold"/>
                                        <p:tgtEl>
                                          <p:spTgt spid="305"/>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310"/>
                                        </p:tgtEl>
                                        <p:attrNameLst>
                                          <p:attrName>style.opacity</p:attrName>
                                        </p:attrNameLst>
                                      </p:cBhvr>
                                      <p:to>
                                        <p:strVal val="0.50"/>
                                      </p:to>
                                    </p:set>
                                    <p:animEffect filter="image" prLst="opacity: 0.50; ">
                                      <p:cBhvr>
                                        <p:cTn id="15" dur="indefinite" fill="hold"/>
                                        <p:tgtEl>
                                          <p:spTgt spid="310"/>
                                        </p:tgtEl>
                                      </p:cBhvr>
                                    </p:animEffect>
                                  </p:childTnLst>
                                </p:cTn>
                              </p:par>
                              <p:par>
                                <p:cTn id="16" presetID="9" presetClass="emph" presetSubtype="0" nodeType="withEffect">
                                  <p:stCondLst>
                                    <p:cond delay="0"/>
                                  </p:stCondLst>
                                  <p:childTnLst>
                                    <p:set>
                                      <p:cBhvr rctx="PPT">
                                        <p:cTn id="17" dur="indefinite"/>
                                        <p:tgtEl>
                                          <p:spTgt spid="12">
                                            <p:txEl>
                                              <p:pRg st="0" end="0"/>
                                            </p:txEl>
                                          </p:spTgt>
                                        </p:tgtEl>
                                        <p:attrNameLst>
                                          <p:attrName>style.opacity</p:attrName>
                                        </p:attrNameLst>
                                      </p:cBhvr>
                                      <p:to>
                                        <p:strVal val="0.5"/>
                                      </p:to>
                                    </p:set>
                                    <p:animEffect filter="image" prLst="opacity: 0.5">
                                      <p:cBhvr rctx="IE">
                                        <p:cTn id="18" dur="indefinite"/>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2" animBg="1" advAuto="0"/>
      <p:bldP spid="310" grpId="3" animBg="1" advAuto="0"/>
      <p:bldP spid="312"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Box 10"/>
          <p:cNvSpPr/>
          <p:nvPr/>
        </p:nvSpPr>
        <p:spPr>
          <a:xfrm>
            <a:off x="6338013" y="3061251"/>
            <a:ext cx="3955775" cy="3816627"/>
          </a:xfrm>
          <a:prstGeom prst="rect">
            <a:avLst/>
          </a:prstGeom>
          <a:solidFill>
            <a:srgbClr val="FFFFFF"/>
          </a:solidFill>
          <a:ln w="12700">
            <a:miter lim="400000"/>
          </a:ln>
        </p:spPr>
        <p:txBody>
          <a:bodyPr lIns="50800" tIns="50800" rIns="50800" bIns="50800" anchor="ctr"/>
          <a:lstStyle/>
          <a:p>
            <a:endParaRPr/>
          </a:p>
        </p:txBody>
      </p:sp>
      <p:sp>
        <p:nvSpPr>
          <p:cNvPr id="315" name="Title 1"/>
          <p:cNvSpPr txBox="1"/>
          <p:nvPr/>
        </p:nvSpPr>
        <p:spPr>
          <a:xfrm>
            <a:off x="95788"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Emotional Self-Awareness</a:t>
            </a:r>
          </a:p>
        </p:txBody>
      </p:sp>
      <p:sp>
        <p:nvSpPr>
          <p:cNvPr id="316" name="Content Placeholder 4"/>
          <p:cNvSpPr txBox="1">
            <a:spLocks noGrp="1"/>
          </p:cNvSpPr>
          <p:nvPr>
            <p:ph type="body" sz="quarter" idx="4294967295"/>
          </p:nvPr>
        </p:nvSpPr>
        <p:spPr>
          <a:xfrm>
            <a:off x="7917692" y="2744211"/>
            <a:ext cx="4803930" cy="1670487"/>
          </a:xfrm>
          <a:prstGeom prst="rect">
            <a:avLst/>
          </a:prstGeom>
        </p:spPr>
        <p:txBody>
          <a:bodyPr>
            <a:normAutofit/>
          </a:bodyPr>
          <a:lstStyle/>
          <a:p>
            <a:pPr marL="1941" indent="-1941" algn="r" defTabSz="502412">
              <a:spcBef>
                <a:spcPts val="3600"/>
              </a:spcBef>
              <a:buSzTx/>
              <a:buNone/>
              <a:defRPr sz="3440"/>
            </a:pPr>
            <a:r>
              <a:rPr dirty="0"/>
              <a:t>Too much </a:t>
            </a:r>
            <a:r>
              <a:rPr dirty="0">
                <a:solidFill>
                  <a:srgbClr val="A11A28"/>
                </a:solidFill>
              </a:rPr>
              <a:t>Emotional Self-Awareness </a:t>
            </a:r>
            <a:r>
              <a:rPr dirty="0"/>
              <a:t>can be or look/sound:</a:t>
            </a:r>
          </a:p>
        </p:txBody>
      </p:sp>
      <p:sp>
        <p:nvSpPr>
          <p:cNvPr id="317" name="TextBox 1"/>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10 </a:t>
            </a:r>
          </a:p>
        </p:txBody>
      </p:sp>
      <p:grpSp>
        <p:nvGrpSpPr>
          <p:cNvPr id="320" name="Group 4"/>
          <p:cNvGrpSpPr/>
          <p:nvPr/>
        </p:nvGrpSpPr>
        <p:grpSpPr>
          <a:xfrm>
            <a:off x="4872010" y="1448116"/>
            <a:ext cx="4223793" cy="3142229"/>
            <a:chOff x="0" y="0"/>
            <a:chExt cx="4223791" cy="3142227"/>
          </a:xfrm>
        </p:grpSpPr>
        <p:sp>
          <p:nvSpPr>
            <p:cNvPr id="318" name="Explosion 2 2"/>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319" name="TextBox 3"/>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pic>
        <p:nvPicPr>
          <p:cNvPr id="321" name="Picture 6" descr="Picture 6"/>
          <p:cNvPicPr>
            <a:picLocks noChangeAspect="1"/>
          </p:cNvPicPr>
          <p:nvPr/>
        </p:nvPicPr>
        <p:blipFill>
          <a:blip r:embed="rId2">
            <a:extLst/>
          </a:blip>
          <a:stretch>
            <a:fillRect/>
          </a:stretch>
        </p:blipFill>
        <p:spPr>
          <a:xfrm>
            <a:off x="-1266149" y="2694734"/>
            <a:ext cx="6442756" cy="665060"/>
          </a:xfrm>
          <a:prstGeom prst="rect">
            <a:avLst/>
          </a:prstGeom>
          <a:ln w="12700">
            <a:miter lim="400000"/>
          </a:ln>
        </p:spPr>
      </p:pic>
      <p:sp>
        <p:nvSpPr>
          <p:cNvPr id="322" name="Content Placeholder 4"/>
          <p:cNvSpPr txBox="1"/>
          <p:nvPr/>
        </p:nvSpPr>
        <p:spPr>
          <a:xfrm>
            <a:off x="322532" y="3684165"/>
            <a:ext cx="3886612" cy="3924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C00000"/>
                </a:solidFill>
              </a:defRPr>
            </a:lvl1pPr>
          </a:lstStyle>
          <a:p>
            <a:r>
              <a:t>Understanding feelings, why you are feeling them, and an ability to differentiate one feeling from another</a:t>
            </a:r>
          </a:p>
        </p:txBody>
      </p:sp>
      <p:sp>
        <p:nvSpPr>
          <p:cNvPr id="323" name="TextBox 3"/>
          <p:cNvSpPr txBox="1"/>
          <p:nvPr/>
        </p:nvSpPr>
        <p:spPr>
          <a:xfrm>
            <a:off x="4518066" y="5036514"/>
            <a:ext cx="8834706" cy="37131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C00000"/>
              </a:buClr>
              <a:buSzPct val="100000"/>
              <a:buFont typeface="Arial"/>
              <a:buChar char="•"/>
              <a:defRPr sz="4000">
                <a:latin typeface="Calibri"/>
                <a:ea typeface="Calibri"/>
                <a:cs typeface="Calibri"/>
                <a:sym typeface="Calibri"/>
              </a:defRPr>
            </a:pPr>
            <a:r>
              <a:rPr dirty="0"/>
              <a:t>Self-consumed—seeing things unrelated to you only through your own emotional filters</a:t>
            </a:r>
          </a:p>
          <a:p>
            <a:pPr marL="571500" indent="-571500" algn="l">
              <a:buClr>
                <a:srgbClr val="C00000"/>
              </a:buClr>
              <a:buSzPct val="100000"/>
              <a:buFont typeface="Arial"/>
              <a:buChar char="•"/>
              <a:defRPr sz="4000">
                <a:latin typeface="Calibri"/>
                <a:ea typeface="Calibri"/>
                <a:cs typeface="Calibri"/>
                <a:sym typeface="Calibri"/>
              </a:defRPr>
            </a:pPr>
            <a:r>
              <a:rPr dirty="0"/>
              <a:t>Self-centered and self-indulgent</a:t>
            </a:r>
          </a:p>
          <a:p>
            <a:pPr marL="571500" indent="-571500" algn="l">
              <a:buClr>
                <a:srgbClr val="C00000"/>
              </a:buClr>
              <a:buSzPct val="100000"/>
              <a:buFont typeface="Arial"/>
              <a:buChar char="•"/>
              <a:defRPr sz="4000">
                <a:latin typeface="Calibri"/>
                <a:ea typeface="Calibri"/>
                <a:cs typeface="Calibri"/>
                <a:sym typeface="Calibri"/>
              </a:defRPr>
            </a:pPr>
            <a:r>
              <a:rPr dirty="0"/>
              <a:t>Hypersensitive to your own     emotions</a:t>
            </a:r>
          </a:p>
          <a:p>
            <a:pPr marL="571500" indent="-571500" algn="l">
              <a:buClr>
                <a:srgbClr val="C00000"/>
              </a:buClr>
              <a:buSzPct val="100000"/>
              <a:buFont typeface="Arial"/>
              <a:buChar char="•"/>
              <a:defRPr sz="4000">
                <a:latin typeface="Calibri"/>
                <a:ea typeface="Calibri"/>
                <a:cs typeface="Calibri"/>
                <a:sym typeface="Calibri"/>
              </a:defRPr>
            </a:pPr>
            <a:r>
              <a:rPr dirty="0"/>
              <a:t>Insensitive to others’ needs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321"/>
                                        </p:tgtEl>
                                        <p:attrNameLst>
                                          <p:attrName>style.visibility</p:attrName>
                                        </p:attrNameLst>
                                      </p:cBhvr>
                                      <p:to>
                                        <p:strVal val="visible"/>
                                      </p:to>
                                    </p:set>
                                    <p:animEffect transition="in" filter="wipe(left)">
                                      <p:cBhvr>
                                        <p:cTn id="7" dur="500"/>
                                        <p:tgtEl>
                                          <p:spTgt spid="321"/>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322"/>
                                        </p:tgtEl>
                                        <p:attrNameLst>
                                          <p:attrName>style.visibility</p:attrName>
                                        </p:attrNameLst>
                                      </p:cBhvr>
                                      <p:to>
                                        <p:strVal val="visible"/>
                                      </p:to>
                                    </p:set>
                                    <p:animEffect transition="in" filter="dissolve">
                                      <p:cBhvr>
                                        <p:cTn id="11" dur="500"/>
                                        <p:tgtEl>
                                          <p:spTgt spid="322"/>
                                        </p:tgtEl>
                                      </p:cBhvr>
                                    </p:animEffect>
                                  </p:childTnLst>
                                </p:cTn>
                              </p:par>
                            </p:childTnLst>
                          </p:cTn>
                        </p:par>
                        <p:par>
                          <p:cTn id="12" fill="hold">
                            <p:stCondLst>
                              <p:cond delay="1000"/>
                            </p:stCondLst>
                            <p:childTnLst>
                              <p:par>
                                <p:cTn id="13" presetID="1" presetClass="entr" presetSubtype="0" fill="hold" grpId="3" nodeType="afterEffect">
                                  <p:stCondLst>
                                    <p:cond delay="0"/>
                                  </p:stCondLst>
                                  <p:iterate>
                                    <p:tmAbs val="0"/>
                                  </p:iterate>
                                  <p:childTnLst>
                                    <p:set>
                                      <p:cBhvr>
                                        <p:cTn id="14" fill="hold"/>
                                        <p:tgtEl>
                                          <p:spTgt spid="320"/>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1" fill="hold" grpId="4" nodeType="afterEffect">
                                  <p:stCondLst>
                                    <p:cond delay="0"/>
                                  </p:stCondLst>
                                  <p:iterate>
                                    <p:tmAbs val="0"/>
                                  </p:iterate>
                                  <p:childTnLst>
                                    <p:set>
                                      <p:cBhvr>
                                        <p:cTn id="17" fill="hold"/>
                                        <p:tgtEl>
                                          <p:spTgt spid="316"/>
                                        </p:tgtEl>
                                        <p:attrNameLst>
                                          <p:attrName>style.visibility</p:attrName>
                                        </p:attrNameLst>
                                      </p:cBhvr>
                                      <p:to>
                                        <p:strVal val="visible"/>
                                      </p:to>
                                    </p:set>
                                    <p:animEffect transition="in" filter="wipe(up)">
                                      <p:cBhvr>
                                        <p:cTn id="18" dur="500"/>
                                        <p:tgtEl>
                                          <p:spTgt spid="3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5" nodeType="clickEffect">
                                  <p:stCondLst>
                                    <p:cond delay="0"/>
                                  </p:stCondLst>
                                  <p:iterate>
                                    <p:tmAbs val="0"/>
                                  </p:iterate>
                                  <p:childTnLst>
                                    <p:set>
                                      <p:cBhvr>
                                        <p:cTn id="22" fill="hold"/>
                                        <p:tgtEl>
                                          <p:spTgt spid="323">
                                            <p:bg/>
                                          </p:spTgt>
                                        </p:tgtEl>
                                        <p:attrNameLst>
                                          <p:attrName>style.visibility</p:attrName>
                                        </p:attrNameLst>
                                      </p:cBhvr>
                                      <p:to>
                                        <p:strVal val="visible"/>
                                      </p:to>
                                    </p:set>
                                    <p:animEffect transition="in" filter="wipe(up)">
                                      <p:cBhvr>
                                        <p:cTn id="23" dur="500"/>
                                        <p:tgtEl>
                                          <p:spTgt spid="323">
                                            <p:bg/>
                                          </p:spTgt>
                                        </p:tgtEl>
                                      </p:cBhvr>
                                    </p:animEffect>
                                  </p:childTnLst>
                                </p:cTn>
                              </p:par>
                              <p:par>
                                <p:cTn id="24" presetID="22" presetClass="entr" presetSubtype="1" fill="hold" grpId="5" nodeType="withEffect">
                                  <p:stCondLst>
                                    <p:cond delay="0"/>
                                  </p:stCondLst>
                                  <p:iterate>
                                    <p:tmAbs val="0"/>
                                  </p:iterate>
                                  <p:childTnLst>
                                    <p:set>
                                      <p:cBhvr>
                                        <p:cTn id="25" fill="hold"/>
                                        <p:tgtEl>
                                          <p:spTgt spid="323">
                                            <p:txEl>
                                              <p:pRg st="0" end="0"/>
                                            </p:txEl>
                                          </p:spTgt>
                                        </p:tgtEl>
                                        <p:attrNameLst>
                                          <p:attrName>style.visibility</p:attrName>
                                        </p:attrNameLst>
                                      </p:cBhvr>
                                      <p:to>
                                        <p:strVal val="visible"/>
                                      </p:to>
                                    </p:set>
                                    <p:animEffect transition="in" filter="wipe(up)">
                                      <p:cBhvr>
                                        <p:cTn id="26" dur="500"/>
                                        <p:tgtEl>
                                          <p:spTgt spid="323">
                                            <p:txEl>
                                              <p:pRg st="0" end="0"/>
                                            </p:txEl>
                                          </p:spTgt>
                                        </p:tgtEl>
                                      </p:cBhvr>
                                    </p:animEffect>
                                  </p:childTnLst>
                                </p:cTn>
                              </p:par>
                            </p:childTnLst>
                          </p:cTn>
                        </p:par>
                        <p:par>
                          <p:cTn id="27" fill="hold">
                            <p:stCondLst>
                              <p:cond delay="500"/>
                            </p:stCondLst>
                            <p:childTnLst>
                              <p:par>
                                <p:cTn id="28" presetID="22" presetClass="entr" presetSubtype="1" fill="hold" grpId="5" nodeType="afterEffect">
                                  <p:stCondLst>
                                    <p:cond delay="0"/>
                                  </p:stCondLst>
                                  <p:iterate>
                                    <p:tmAbs val="0"/>
                                  </p:iterate>
                                  <p:childTnLst>
                                    <p:set>
                                      <p:cBhvr>
                                        <p:cTn id="29" fill="hold"/>
                                        <p:tgtEl>
                                          <p:spTgt spid="323">
                                            <p:txEl>
                                              <p:pRg st="1" end="1"/>
                                            </p:txEl>
                                          </p:spTgt>
                                        </p:tgtEl>
                                        <p:attrNameLst>
                                          <p:attrName>style.visibility</p:attrName>
                                        </p:attrNameLst>
                                      </p:cBhvr>
                                      <p:to>
                                        <p:strVal val="visible"/>
                                      </p:to>
                                    </p:set>
                                    <p:animEffect transition="in" filter="wipe(up)">
                                      <p:cBhvr>
                                        <p:cTn id="30" dur="500"/>
                                        <p:tgtEl>
                                          <p:spTgt spid="323">
                                            <p:txEl>
                                              <p:pRg st="1" end="1"/>
                                            </p:txEl>
                                          </p:spTgt>
                                        </p:tgtEl>
                                      </p:cBhvr>
                                    </p:animEffect>
                                  </p:childTnLst>
                                </p:cTn>
                              </p:par>
                            </p:childTnLst>
                          </p:cTn>
                        </p:par>
                        <p:par>
                          <p:cTn id="31" fill="hold">
                            <p:stCondLst>
                              <p:cond delay="1000"/>
                            </p:stCondLst>
                            <p:childTnLst>
                              <p:par>
                                <p:cTn id="32" presetID="22" presetClass="entr" presetSubtype="1" fill="hold" grpId="5" nodeType="afterEffect">
                                  <p:stCondLst>
                                    <p:cond delay="0"/>
                                  </p:stCondLst>
                                  <p:iterate>
                                    <p:tmAbs val="0"/>
                                  </p:iterate>
                                  <p:childTnLst>
                                    <p:set>
                                      <p:cBhvr>
                                        <p:cTn id="33" fill="hold"/>
                                        <p:tgtEl>
                                          <p:spTgt spid="323">
                                            <p:txEl>
                                              <p:pRg st="2" end="2"/>
                                            </p:txEl>
                                          </p:spTgt>
                                        </p:tgtEl>
                                        <p:attrNameLst>
                                          <p:attrName>style.visibility</p:attrName>
                                        </p:attrNameLst>
                                      </p:cBhvr>
                                      <p:to>
                                        <p:strVal val="visible"/>
                                      </p:to>
                                    </p:set>
                                    <p:animEffect transition="in" filter="wipe(up)">
                                      <p:cBhvr>
                                        <p:cTn id="34" dur="500"/>
                                        <p:tgtEl>
                                          <p:spTgt spid="323">
                                            <p:txEl>
                                              <p:pRg st="2" end="2"/>
                                            </p:txEl>
                                          </p:spTgt>
                                        </p:tgtEl>
                                      </p:cBhvr>
                                    </p:animEffect>
                                  </p:childTnLst>
                                </p:cTn>
                              </p:par>
                            </p:childTnLst>
                          </p:cTn>
                        </p:par>
                        <p:par>
                          <p:cTn id="35" fill="hold">
                            <p:stCondLst>
                              <p:cond delay="1500"/>
                            </p:stCondLst>
                            <p:childTnLst>
                              <p:par>
                                <p:cTn id="36" presetID="22" presetClass="entr" presetSubtype="1" fill="hold" grpId="5" nodeType="afterEffect">
                                  <p:stCondLst>
                                    <p:cond delay="0"/>
                                  </p:stCondLst>
                                  <p:iterate>
                                    <p:tmAbs val="0"/>
                                  </p:iterate>
                                  <p:childTnLst>
                                    <p:set>
                                      <p:cBhvr>
                                        <p:cTn id="37" fill="hold"/>
                                        <p:tgtEl>
                                          <p:spTgt spid="323">
                                            <p:txEl>
                                              <p:pRg st="3" end="3"/>
                                            </p:txEl>
                                          </p:spTgt>
                                        </p:tgtEl>
                                        <p:attrNameLst>
                                          <p:attrName>style.visibility</p:attrName>
                                        </p:attrNameLst>
                                      </p:cBhvr>
                                      <p:to>
                                        <p:strVal val="visible"/>
                                      </p:to>
                                    </p:set>
                                    <p:animEffect transition="in" filter="wipe(up)">
                                      <p:cBhvr>
                                        <p:cTn id="38" dur="500"/>
                                        <p:tgtEl>
                                          <p:spTgt spid="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4" animBg="1" advAuto="0"/>
      <p:bldP spid="320" grpId="3" animBg="1" advAuto="0"/>
      <p:bldP spid="321" grpId="1" animBg="1" advAuto="0"/>
      <p:bldP spid="322" grpId="2" animBg="1" advAuto="0"/>
      <p:bldP spid="323" grpId="5"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 name="Title 1"/>
          <p:cNvSpPr txBox="1"/>
          <p:nvPr/>
        </p:nvSpPr>
        <p:spPr>
          <a:xfrm>
            <a:off x="81279"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rPr lang="en-US" dirty="0"/>
              <a:t>OKA’s EQ-</a:t>
            </a:r>
            <a:r>
              <a:rPr lang="en-US" dirty="0" err="1"/>
              <a:t>i</a:t>
            </a:r>
            <a:r>
              <a:rPr lang="en-US" dirty="0"/>
              <a:t> Introduction Slides –Terms/Expectations of Use</a:t>
            </a:r>
            <a:endParaRPr dirty="0"/>
          </a:p>
        </p:txBody>
      </p:sp>
      <p:sp>
        <p:nvSpPr>
          <p:cNvPr id="152" name="TextBox 1"/>
          <p:cNvSpPr/>
          <p:nvPr/>
        </p:nvSpPr>
        <p:spPr>
          <a:xfrm>
            <a:off x="10551886" y="7300686"/>
            <a:ext cx="2264229" cy="2332265"/>
          </a:xfrm>
          <a:prstGeom prst="rect">
            <a:avLst/>
          </a:prstGeom>
          <a:solidFill>
            <a:srgbClr val="FFFFFF"/>
          </a:solidFill>
          <a:ln w="12700">
            <a:miter lim="400000"/>
          </a:ln>
        </p:spPr>
        <p:txBody>
          <a:bodyPr lIns="50800" tIns="50800" rIns="50800" bIns="50800" anchor="ctr"/>
          <a:lstStyle/>
          <a:p>
            <a:endParaRPr/>
          </a:p>
        </p:txBody>
      </p:sp>
      <p:sp>
        <p:nvSpPr>
          <p:cNvPr id="153" name="Content Placeholder 2"/>
          <p:cNvSpPr txBox="1">
            <a:spLocks noGrp="1"/>
          </p:cNvSpPr>
          <p:nvPr>
            <p:ph type="body" idx="4294967295"/>
          </p:nvPr>
        </p:nvSpPr>
        <p:spPr>
          <a:xfrm>
            <a:off x="326773" y="3000368"/>
            <a:ext cx="12341330" cy="6521223"/>
          </a:xfrm>
          <a:prstGeom prst="rect">
            <a:avLst/>
          </a:prstGeom>
        </p:spPr>
        <p:txBody>
          <a:bodyPr>
            <a:normAutofit lnSpcReduction="10000"/>
          </a:bodyPr>
          <a:lstStyle/>
          <a:p>
            <a:pPr>
              <a:spcBef>
                <a:spcPts val="0"/>
              </a:spcBef>
              <a:defRPr sz="4000"/>
            </a:pPr>
            <a:r>
              <a:rPr lang="en-US" dirty="0"/>
              <a:t>These slides are for use in your own work and </a:t>
            </a:r>
            <a:r>
              <a:rPr lang="en-US" b="1" dirty="0"/>
              <a:t>not</a:t>
            </a:r>
            <a:r>
              <a:rPr lang="en-US" dirty="0"/>
              <a:t> to be further distributed.</a:t>
            </a:r>
          </a:p>
          <a:p>
            <a:pPr>
              <a:spcBef>
                <a:spcPts val="0"/>
              </a:spcBef>
              <a:defRPr sz="4000"/>
            </a:pPr>
            <a:r>
              <a:rPr lang="en-US" dirty="0"/>
              <a:t>These slides are designed and intended to be used with OKA’s </a:t>
            </a:r>
            <a:r>
              <a:rPr lang="en-US" i="1" dirty="0"/>
              <a:t>EQ Workbook</a:t>
            </a:r>
            <a:r>
              <a:rPr lang="en-US" dirty="0"/>
              <a:t>. </a:t>
            </a:r>
          </a:p>
          <a:p>
            <a:pPr>
              <a:spcBef>
                <a:spcPts val="0"/>
              </a:spcBef>
              <a:defRPr sz="4000"/>
            </a:pPr>
            <a:r>
              <a:rPr lang="en-US" dirty="0"/>
              <a:t>Since different PowerPoint versions and different aspect/display settings can disrupt the placement or positioning of certain graphics and animations, you are encouraged to review the slides in presentation mode before using them in any presentation—and make any needed formatting adjustments. </a:t>
            </a:r>
          </a:p>
          <a:p>
            <a:pPr>
              <a:spcBef>
                <a:spcPts val="0"/>
              </a:spcBef>
              <a:defRPr sz="4000"/>
            </a:pPr>
            <a:endParaRPr dirty="0"/>
          </a:p>
        </p:txBody>
      </p:sp>
    </p:spTree>
    <p:extLst>
      <p:ext uri="{BB962C8B-B14F-4D97-AF65-F5344CB8AC3E}">
        <p14:creationId xmlns:p14="http://schemas.microsoft.com/office/powerpoint/2010/main" val="45037113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800">
                <a:solidFill>
                  <a:srgbClr val="FFFFFF"/>
                </a:solidFill>
              </a:defRPr>
            </a:lvl1pPr>
          </a:lstStyle>
          <a:p>
            <a:r>
              <a:t>Emotional Self-Awareness</a:t>
            </a:r>
          </a:p>
        </p:txBody>
      </p:sp>
      <p:sp>
        <p:nvSpPr>
          <p:cNvPr id="326" name="TextBox 6"/>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327" name="Content Placeholder 4"/>
          <p:cNvSpPr txBox="1">
            <a:spLocks noGrp="1"/>
          </p:cNvSpPr>
          <p:nvPr>
            <p:ph type="body" idx="4294967295"/>
          </p:nvPr>
        </p:nvSpPr>
        <p:spPr>
          <a:xfrm>
            <a:off x="511445" y="2950935"/>
            <a:ext cx="11709583" cy="6207580"/>
          </a:xfrm>
          <a:prstGeom prst="rect">
            <a:avLst/>
          </a:prstGeom>
        </p:spPr>
        <p:txBody>
          <a:bodyPr>
            <a:normAutofit/>
          </a:bodyPr>
          <a:lstStyle>
            <a:lvl1pPr marL="0" indent="0">
              <a:buSzTx/>
              <a:buNone/>
              <a:defRPr sz="4800"/>
            </a:lvl1pPr>
          </a:lstStyle>
          <a:p>
            <a:r>
              <a:t>the degree to which you are in touch with your feelings and emotions, are able to distinguish one emotion from another, and understand why that emotion has resulted</a:t>
            </a:r>
          </a:p>
        </p:txBody>
      </p:sp>
      <p:sp>
        <p:nvSpPr>
          <p:cNvPr id="328" name="TextBox 8"/>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 </a:t>
            </a:r>
          </a:p>
        </p:txBody>
      </p:sp>
      <p:pic>
        <p:nvPicPr>
          <p:cNvPr id="329" name="Picture 9" descr="Picture 9"/>
          <p:cNvPicPr>
            <a:picLocks noChangeAspect="1"/>
          </p:cNvPicPr>
          <p:nvPr/>
        </p:nvPicPr>
        <p:blipFill>
          <a:blip r:embed="rId2">
            <a:extLst/>
          </a:blip>
          <a:stretch>
            <a:fillRect/>
          </a:stretch>
        </p:blipFill>
        <p:spPr>
          <a:xfrm>
            <a:off x="617456" y="6456769"/>
            <a:ext cx="6001060" cy="2362322"/>
          </a:xfrm>
          <a:prstGeom prst="rect">
            <a:avLst/>
          </a:prstGeom>
          <a:ln w="12700">
            <a:miter lim="400000"/>
          </a:ln>
        </p:spPr>
      </p:pic>
      <p:sp>
        <p:nvSpPr>
          <p:cNvPr id="330" name="TextBox 10"/>
          <p:cNvSpPr txBox="1"/>
          <p:nvPr/>
        </p:nvSpPr>
        <p:spPr>
          <a:xfrm>
            <a:off x="7184573" y="6229636"/>
            <a:ext cx="3599546" cy="3009901"/>
          </a:xfrm>
          <a:prstGeom prst="rect">
            <a:avLst/>
          </a:prstGeom>
          <a:ln w="12700">
            <a:solidFill>
              <a:srgbClr val="C000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C00000"/>
                </a:solidFill>
              </a:rPr>
              <a:t>Emotional Self-Awareness </a:t>
            </a:r>
            <a:r>
              <a:t>on the front flap of your </a:t>
            </a:r>
            <a:r>
              <a:rPr i="1"/>
              <a:t>EQ Workbook</a:t>
            </a:r>
          </a:p>
        </p:txBody>
      </p:sp>
      <p:sp>
        <p:nvSpPr>
          <p:cNvPr id="331" name="Left Arrow 11"/>
          <p:cNvSpPr/>
          <p:nvPr/>
        </p:nvSpPr>
        <p:spPr>
          <a:xfrm>
            <a:off x="6618514" y="8319692"/>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327"/>
                                        </p:tgtEl>
                                        <p:attrNameLst>
                                          <p:attrName>style.opacity</p:attrName>
                                        </p:attrNameLst>
                                      </p:cBhvr>
                                      <p:to>
                                        <p:strVal val="0.50"/>
                                      </p:to>
                                    </p:set>
                                    <p:animEffect filter="image" prLst="opacity: 0.50; ">
                                      <p:cBhvr>
                                        <p:cTn id="7" dur="indefinite" fill="hold"/>
                                        <p:tgtEl>
                                          <p:spTgt spid="327"/>
                                        </p:tgtEl>
                                      </p:cBhvr>
                                    </p:animEffect>
                                  </p:childTnLst>
                                </p:cTn>
                              </p:par>
                              <p:par>
                                <p:cTn id="8" presetID="22" presetClass="entr" presetSubtype="8" fill="hold" grpId="2" nodeType="withEffect">
                                  <p:stCondLst>
                                    <p:cond delay="0"/>
                                  </p:stCondLst>
                                  <p:iterate>
                                    <p:tmAbs val="0"/>
                                  </p:iterate>
                                  <p:childTnLst>
                                    <p:set>
                                      <p:cBhvr>
                                        <p:cTn id="9" fill="hold"/>
                                        <p:tgtEl>
                                          <p:spTgt spid="329"/>
                                        </p:tgtEl>
                                        <p:attrNameLst>
                                          <p:attrName>style.visibility</p:attrName>
                                        </p:attrNameLst>
                                      </p:cBhvr>
                                      <p:to>
                                        <p:strVal val="visible"/>
                                      </p:to>
                                    </p:set>
                                    <p:animEffect transition="in" filter="wipe(left)">
                                      <p:cBhvr>
                                        <p:cTn id="10" dur="500"/>
                                        <p:tgtEl>
                                          <p:spTgt spid="329"/>
                                        </p:tgtEl>
                                      </p:cBhvr>
                                    </p:animEffect>
                                  </p:childTnLst>
                                </p:cTn>
                              </p:par>
                              <p:par>
                                <p:cTn id="11" presetID="22" presetClass="entr" presetSubtype="8" fill="hold" grpId="3" nodeType="withEffect">
                                  <p:stCondLst>
                                    <p:cond delay="0"/>
                                  </p:stCondLst>
                                  <p:iterate>
                                    <p:tmAbs val="0"/>
                                  </p:iterate>
                                  <p:childTnLst>
                                    <p:set>
                                      <p:cBhvr>
                                        <p:cTn id="12" fill="hold"/>
                                        <p:tgtEl>
                                          <p:spTgt spid="330"/>
                                        </p:tgtEl>
                                        <p:attrNameLst>
                                          <p:attrName>style.visibility</p:attrName>
                                        </p:attrNameLst>
                                      </p:cBhvr>
                                      <p:to>
                                        <p:strVal val="visible"/>
                                      </p:to>
                                    </p:set>
                                    <p:animEffect transition="in" filter="wipe(left)">
                                      <p:cBhvr>
                                        <p:cTn id="13" dur="500"/>
                                        <p:tgtEl>
                                          <p:spTgt spid="330"/>
                                        </p:tgtEl>
                                      </p:cBhvr>
                                    </p:animEffect>
                                  </p:childTnLst>
                                </p:cTn>
                              </p:par>
                              <p:par>
                                <p:cTn id="14" presetID="22" presetClass="entr" presetSubtype="2" fill="hold" grpId="4" nodeType="withEffect">
                                  <p:stCondLst>
                                    <p:cond delay="0"/>
                                  </p:stCondLst>
                                  <p:iterate>
                                    <p:tmAbs val="0"/>
                                  </p:iterate>
                                  <p:childTnLst>
                                    <p:set>
                                      <p:cBhvr>
                                        <p:cTn id="15" fill="hold"/>
                                        <p:tgtEl>
                                          <p:spTgt spid="331"/>
                                        </p:tgtEl>
                                        <p:attrNameLst>
                                          <p:attrName>style.visibility</p:attrName>
                                        </p:attrNameLst>
                                      </p:cBhvr>
                                      <p:to>
                                        <p:strVal val="visible"/>
                                      </p:to>
                                    </p:set>
                                    <p:animEffect transition="in" filter="wipe(right)">
                                      <p:cBhvr>
                                        <p:cTn id="16"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1" animBg="1" advAuto="0"/>
      <p:bldP spid="329" grpId="2" animBg="1" advAuto="0"/>
      <p:bldP spid="330" grpId="3" animBg="1" advAuto="0"/>
      <p:bldP spid="331" grpId="4"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800">
                <a:solidFill>
                  <a:srgbClr val="FFFFFF"/>
                </a:solidFill>
              </a:defRPr>
            </a:lvl1pPr>
          </a:lstStyle>
          <a:p>
            <a:r>
              <a:t>Emotional Self-Awareness</a:t>
            </a:r>
          </a:p>
        </p:txBody>
      </p:sp>
      <p:sp>
        <p:nvSpPr>
          <p:cNvPr id="334" name="TextBox 6"/>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335" name="Content Placeholder 4"/>
          <p:cNvSpPr txBox="1">
            <a:spLocks noGrp="1"/>
          </p:cNvSpPr>
          <p:nvPr>
            <p:ph type="body" idx="4294967295"/>
          </p:nvPr>
        </p:nvSpPr>
        <p:spPr>
          <a:xfrm>
            <a:off x="511445" y="2950935"/>
            <a:ext cx="11709583" cy="6207580"/>
          </a:xfrm>
          <a:prstGeom prst="rect">
            <a:avLst/>
          </a:prstGeom>
        </p:spPr>
        <p:txBody>
          <a:bodyPr>
            <a:normAutofit/>
          </a:bodyPr>
          <a:lstStyle>
            <a:lvl1pPr marL="0" indent="0">
              <a:buSzTx/>
              <a:buNone/>
              <a:defRPr sz="4800"/>
            </a:lvl1pPr>
          </a:lstStyle>
          <a:p>
            <a:r>
              <a:t>the degree to which you are in touch with your feelings and emotions, are able to distinguish one emotion from another, and understand why that emotion has resulted</a:t>
            </a:r>
          </a:p>
        </p:txBody>
      </p:sp>
      <p:sp>
        <p:nvSpPr>
          <p:cNvPr id="336" name="TextBox 9"/>
          <p:cNvSpPr txBox="1"/>
          <p:nvPr/>
        </p:nvSpPr>
        <p:spPr>
          <a:xfrm>
            <a:off x="1175654" y="7063833"/>
            <a:ext cx="8853718" cy="1579920"/>
          </a:xfrm>
          <a:prstGeom prst="rect">
            <a:avLst/>
          </a:prstGeom>
          <a:ln w="12700">
            <a:solidFill>
              <a:srgbClr val="C000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C00000"/>
                </a:solidFill>
              </a:defRPr>
            </a:lvl1pPr>
          </a:lstStyle>
          <a:p>
            <a:r>
              <a:rPr dirty="0"/>
              <a:t>What exercises, practices, or behaviors could activate and strengthen </a:t>
            </a:r>
            <a:r>
              <a:rPr b="1" dirty="0"/>
              <a:t>Emotional Self-Awareness</a:t>
            </a:r>
            <a:r>
              <a:rPr dirty="0"/>
              <a:t>?</a:t>
            </a:r>
          </a:p>
        </p:txBody>
      </p:sp>
      <p:sp>
        <p:nvSpPr>
          <p:cNvPr id="337" name="TextBox 10"/>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11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336"/>
                                        </p:tgtEl>
                                        <p:attrNameLst>
                                          <p:attrName>style.visibility</p:attrName>
                                        </p:attrNameLst>
                                      </p:cBhvr>
                                      <p:to>
                                        <p:strVal val="visible"/>
                                      </p:to>
                                    </p:set>
                                    <p:animEffect transition="in" filter="wipe(left)">
                                      <p:cBhvr>
                                        <p:cTn id="7"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Picture 7" descr="Picture 7"/>
          <p:cNvPicPr>
            <a:picLocks noChangeAspect="1"/>
          </p:cNvPicPr>
          <p:nvPr/>
        </p:nvPicPr>
        <p:blipFill>
          <a:blip r:embed="rId2">
            <a:extLst/>
          </a:blip>
          <a:stretch>
            <a:fillRect/>
          </a:stretch>
        </p:blipFill>
        <p:spPr>
          <a:xfrm>
            <a:off x="6303690" y="2822224"/>
            <a:ext cx="6567424" cy="6619521"/>
          </a:xfrm>
          <a:prstGeom prst="rect">
            <a:avLst/>
          </a:prstGeom>
          <a:ln w="12700">
            <a:miter lim="400000"/>
          </a:ln>
        </p:spPr>
      </p:pic>
      <p:sp>
        <p:nvSpPr>
          <p:cNvPr id="340" name="TextBox 1"/>
          <p:cNvSpPr/>
          <p:nvPr/>
        </p:nvSpPr>
        <p:spPr>
          <a:xfrm>
            <a:off x="130629" y="108825"/>
            <a:ext cx="5413830" cy="1908662"/>
          </a:xfrm>
          <a:prstGeom prst="rect">
            <a:avLst/>
          </a:prstGeom>
          <a:solidFill>
            <a:srgbClr val="A85400"/>
          </a:solidFill>
          <a:ln w="12700">
            <a:miter lim="400000"/>
          </a:ln>
        </p:spPr>
        <p:txBody>
          <a:bodyPr lIns="50800" tIns="50800" rIns="50800" bIns="50800" anchor="ctr"/>
          <a:lstStyle/>
          <a:p>
            <a:endParaRPr/>
          </a:p>
        </p:txBody>
      </p:sp>
      <p:sp>
        <p:nvSpPr>
          <p:cNvPr id="341" name="Title 1"/>
          <p:cNvSpPr txBox="1"/>
          <p:nvPr/>
        </p:nvSpPr>
        <p:spPr>
          <a:xfrm>
            <a:off x="95792"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Self-Expression Composite</a:t>
            </a:r>
          </a:p>
        </p:txBody>
      </p:sp>
      <p:sp>
        <p:nvSpPr>
          <p:cNvPr id="342" name="TextBox 11"/>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343" name="Content Placeholder 2"/>
          <p:cNvSpPr txBox="1"/>
          <p:nvPr/>
        </p:nvSpPr>
        <p:spPr>
          <a:xfrm>
            <a:off x="735496" y="4417121"/>
            <a:ext cx="7842447" cy="216408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lvl="2" indent="-457200" algn="l">
              <a:spcBef>
                <a:spcPts val="900"/>
              </a:spcBef>
              <a:buClr>
                <a:srgbClr val="CB6E35"/>
              </a:buClr>
              <a:buSzPct val="100000"/>
              <a:buChar char="➢"/>
              <a:defRPr sz="3400">
                <a:solidFill>
                  <a:srgbClr val="A50021"/>
                </a:solidFill>
              </a:defRPr>
            </a:pPr>
            <a:r>
              <a:t> </a:t>
            </a:r>
            <a:r>
              <a:rPr sz="4000">
                <a:solidFill>
                  <a:srgbClr val="CB6E35"/>
                </a:solidFill>
              </a:rPr>
              <a:t>Emotional Expression</a:t>
            </a:r>
          </a:p>
          <a:p>
            <a:pPr marL="457200" lvl="2" indent="-457200" algn="l">
              <a:spcBef>
                <a:spcPts val="900"/>
              </a:spcBef>
              <a:buClr>
                <a:srgbClr val="CB6E35"/>
              </a:buClr>
              <a:buSzPct val="100000"/>
              <a:buChar char="➢"/>
              <a:defRPr sz="4000">
                <a:solidFill>
                  <a:srgbClr val="CB6E35"/>
                </a:solidFill>
              </a:defRPr>
            </a:pPr>
            <a:r>
              <a:t> Assertiveness</a:t>
            </a:r>
          </a:p>
          <a:p>
            <a:pPr marL="457200" lvl="2" indent="-457200" algn="l">
              <a:spcBef>
                <a:spcPts val="900"/>
              </a:spcBef>
              <a:buClr>
                <a:srgbClr val="CB6E35"/>
              </a:buClr>
              <a:buSzPct val="100000"/>
              <a:buChar char="➢"/>
              <a:defRPr sz="4000">
                <a:solidFill>
                  <a:srgbClr val="CB6E35"/>
                </a:solidFill>
              </a:defRPr>
            </a:pPr>
            <a:r>
              <a:t> Independence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346"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400">
                <a:solidFill>
                  <a:srgbClr val="FFFFFF"/>
                </a:solidFill>
              </a:defRPr>
            </a:lvl1pPr>
          </a:lstStyle>
          <a:p>
            <a:r>
              <a:t>Emotional Expression</a:t>
            </a:r>
          </a:p>
        </p:txBody>
      </p:sp>
      <p:sp>
        <p:nvSpPr>
          <p:cNvPr id="347" name="TextBox 3"/>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348"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12 </a:t>
            </a:r>
          </a:p>
        </p:txBody>
      </p:sp>
      <p:sp>
        <p:nvSpPr>
          <p:cNvPr id="349"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the degree to which you share, communicate and remain transparent with your feelings and emotions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352"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400">
                <a:solidFill>
                  <a:srgbClr val="FFFFFF"/>
                </a:solidFill>
              </a:defRPr>
            </a:lvl1pPr>
          </a:lstStyle>
          <a:p>
            <a:r>
              <a:t>Emotional Expression</a:t>
            </a:r>
          </a:p>
        </p:txBody>
      </p:sp>
      <p:sp>
        <p:nvSpPr>
          <p:cNvPr id="353" name="TextBox 3"/>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354"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12 </a:t>
            </a:r>
          </a:p>
        </p:txBody>
      </p:sp>
      <p:sp>
        <p:nvSpPr>
          <p:cNvPr id="355" name="Content Placeholder 4"/>
          <p:cNvSpPr txBox="1"/>
          <p:nvPr/>
        </p:nvSpPr>
        <p:spPr>
          <a:xfrm>
            <a:off x="95791" y="4160956"/>
            <a:ext cx="4595479" cy="55886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B6E35"/>
              </a:buClr>
              <a:buSzPct val="100000"/>
              <a:buFont typeface="Arial"/>
              <a:buChar char="•"/>
              <a:defRPr>
                <a:latin typeface="Calibri"/>
                <a:ea typeface="Calibri"/>
                <a:cs typeface="Calibri"/>
                <a:sym typeface="Calibri"/>
              </a:defRPr>
            </a:pPr>
            <a:r>
              <a:t>Emotionally unaware/immature</a:t>
            </a:r>
          </a:p>
          <a:p>
            <a:pPr marL="809625" lvl="2" indent="-571500" algn="l">
              <a:buClr>
                <a:srgbClr val="CB6E35"/>
              </a:buClr>
              <a:buSzPct val="100000"/>
              <a:buFont typeface="Arial"/>
              <a:buChar char="•"/>
              <a:defRPr>
                <a:latin typeface="Calibri"/>
                <a:ea typeface="Calibri"/>
                <a:cs typeface="Calibri"/>
                <a:sym typeface="Calibri"/>
              </a:defRPr>
            </a:pPr>
            <a:r>
              <a:t>Distrusting or isolated</a:t>
            </a:r>
          </a:p>
          <a:p>
            <a:pPr marL="809625" lvl="2" indent="-571500" algn="l">
              <a:buClr>
                <a:srgbClr val="CB6E35"/>
              </a:buClr>
              <a:buSzPct val="100000"/>
              <a:buFont typeface="Arial"/>
              <a:buChar char="•"/>
              <a:defRPr>
                <a:latin typeface="Calibri"/>
                <a:ea typeface="Calibri"/>
                <a:cs typeface="Calibri"/>
                <a:sym typeface="Calibri"/>
              </a:defRPr>
            </a:pPr>
            <a:r>
              <a:t>Uncommunicative, detached and/or disconnected</a:t>
            </a:r>
          </a:p>
          <a:p>
            <a:pPr marL="809625" lvl="2" indent="-571500" algn="l">
              <a:buClr>
                <a:srgbClr val="CB6E35"/>
              </a:buClr>
              <a:buSzPct val="100000"/>
              <a:buFont typeface="Arial"/>
              <a:buChar char="•"/>
              <a:defRPr>
                <a:latin typeface="Calibri"/>
                <a:ea typeface="Calibri"/>
                <a:cs typeface="Calibri"/>
                <a:sym typeface="Calibri"/>
              </a:defRPr>
            </a:pPr>
            <a:r>
              <a:t>In denial of your own feelings</a:t>
            </a:r>
          </a:p>
        </p:txBody>
      </p:sp>
      <p:sp>
        <p:nvSpPr>
          <p:cNvPr id="356"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357" name="Picture 12" descr="Picture 12"/>
          <p:cNvPicPr>
            <a:picLocks noChangeAspect="1"/>
          </p:cNvPicPr>
          <p:nvPr/>
        </p:nvPicPr>
        <p:blipFill>
          <a:blip r:embed="rId2">
            <a:extLst/>
          </a:blip>
          <a:stretch>
            <a:fillRect/>
          </a:stretch>
        </p:blipFill>
        <p:spPr>
          <a:xfrm>
            <a:off x="0" y="2651555"/>
            <a:ext cx="13004800" cy="622431"/>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360"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400">
                <a:solidFill>
                  <a:srgbClr val="FFFFFF"/>
                </a:solidFill>
              </a:defRPr>
            </a:lvl1pPr>
          </a:lstStyle>
          <a:p>
            <a:r>
              <a:t>Emotional Expression</a:t>
            </a:r>
          </a:p>
        </p:txBody>
      </p:sp>
      <p:sp>
        <p:nvSpPr>
          <p:cNvPr id="361" name="TextBox 3"/>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362"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12 </a:t>
            </a:r>
          </a:p>
        </p:txBody>
      </p:sp>
      <p:sp>
        <p:nvSpPr>
          <p:cNvPr id="363" name="Content Placeholder 4"/>
          <p:cNvSpPr txBox="1"/>
          <p:nvPr/>
        </p:nvSpPr>
        <p:spPr>
          <a:xfrm>
            <a:off x="95791" y="4226740"/>
            <a:ext cx="4595479"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B6E35"/>
              </a:buClr>
              <a:buSzPct val="100000"/>
              <a:buFont typeface="Arial"/>
              <a:buChar char="•"/>
              <a:defRPr>
                <a:latin typeface="Calibri"/>
                <a:ea typeface="Calibri"/>
                <a:cs typeface="Calibri"/>
                <a:sym typeface="Calibri"/>
              </a:defRPr>
            </a:pPr>
            <a:r>
              <a:t>Emotionally unaware/immature</a:t>
            </a:r>
          </a:p>
          <a:p>
            <a:pPr marL="809625" lvl="2" indent="-571500" algn="l">
              <a:buClr>
                <a:srgbClr val="CB6E35"/>
              </a:buClr>
              <a:buSzPct val="100000"/>
              <a:buFont typeface="Arial"/>
              <a:buChar char="•"/>
              <a:defRPr>
                <a:latin typeface="Calibri"/>
                <a:ea typeface="Calibri"/>
                <a:cs typeface="Calibri"/>
                <a:sym typeface="Calibri"/>
              </a:defRPr>
            </a:pPr>
            <a:r>
              <a:t>Distrusting or isolated</a:t>
            </a:r>
          </a:p>
          <a:p>
            <a:pPr marL="809625" lvl="2" indent="-571500" algn="l">
              <a:buClr>
                <a:srgbClr val="CB6E35"/>
              </a:buClr>
              <a:buSzPct val="100000"/>
              <a:buFont typeface="Arial"/>
              <a:buChar char="•"/>
              <a:defRPr>
                <a:latin typeface="Calibri"/>
                <a:ea typeface="Calibri"/>
                <a:cs typeface="Calibri"/>
                <a:sym typeface="Calibri"/>
              </a:defRPr>
            </a:pPr>
            <a:r>
              <a:t>Uncommunicative, detached and/or disconnected</a:t>
            </a:r>
          </a:p>
          <a:p>
            <a:pPr marL="809625" lvl="2" indent="-571500" algn="l">
              <a:buClr>
                <a:srgbClr val="CB6E35"/>
              </a:buClr>
              <a:buSzPct val="100000"/>
              <a:buFont typeface="Arial"/>
              <a:buChar char="•"/>
              <a:defRPr>
                <a:latin typeface="Calibri"/>
                <a:ea typeface="Calibri"/>
                <a:cs typeface="Calibri"/>
                <a:sym typeface="Calibri"/>
              </a:defRPr>
            </a:pPr>
            <a:r>
              <a:t>In denial of your own feelings</a:t>
            </a:r>
          </a:p>
        </p:txBody>
      </p:sp>
      <p:sp>
        <p:nvSpPr>
          <p:cNvPr id="364" name="Content Placeholder 4"/>
          <p:cNvSpPr txBox="1"/>
          <p:nvPr/>
        </p:nvSpPr>
        <p:spPr>
          <a:xfrm>
            <a:off x="4691270" y="4197400"/>
            <a:ext cx="3427971" cy="45345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You are reasonably open &amp; transparent—more in some circumstances and with some people than with others</a:t>
            </a:r>
            <a:endParaRPr dirty="0"/>
          </a:p>
        </p:txBody>
      </p:sp>
      <p:sp>
        <p:nvSpPr>
          <p:cNvPr id="365" name="Content Placeholder 4"/>
          <p:cNvSpPr txBox="1"/>
          <p:nvPr/>
        </p:nvSpPr>
        <p:spPr>
          <a:xfrm>
            <a:off x="5216014" y="324074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366"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367" name="Picture 12" descr="Picture 12"/>
          <p:cNvPicPr>
            <a:picLocks noChangeAspect="1"/>
          </p:cNvPicPr>
          <p:nvPr/>
        </p:nvPicPr>
        <p:blipFill>
          <a:blip r:embed="rId2">
            <a:extLst/>
          </a:blip>
          <a:stretch>
            <a:fillRect/>
          </a:stretch>
        </p:blipFill>
        <p:spPr>
          <a:xfrm>
            <a:off x="0" y="2651555"/>
            <a:ext cx="13004800" cy="62243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366"/>
                                        </p:tgtEl>
                                        <p:attrNameLst>
                                          <p:attrName>style.opacity</p:attrName>
                                        </p:attrNameLst>
                                      </p:cBhvr>
                                      <p:to>
                                        <p:strVal val="0.50"/>
                                      </p:to>
                                    </p:set>
                                    <p:animEffect filter="image" prLst="opacity: 0.50; ">
                                      <p:cBhvr>
                                        <p:cTn id="7" dur="indefinite" fill="hold"/>
                                        <p:tgtEl>
                                          <p:spTgt spid="366"/>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363"/>
                                        </p:tgtEl>
                                        <p:attrNameLst>
                                          <p:attrName>style.opacity</p:attrName>
                                        </p:attrNameLst>
                                      </p:cBhvr>
                                      <p:to>
                                        <p:strVal val="0.50"/>
                                      </p:to>
                                    </p:set>
                                    <p:animEffect filter="image" prLst="opacity: 0.50; ">
                                      <p:cBhvr>
                                        <p:cTn id="11" dur="indefinite" fill="hold"/>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2" animBg="1" advAuto="0"/>
      <p:bldP spid="366"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370"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400">
                <a:solidFill>
                  <a:srgbClr val="FFFFFF"/>
                </a:solidFill>
              </a:defRPr>
            </a:lvl1pPr>
          </a:lstStyle>
          <a:p>
            <a:r>
              <a:t>Emotional Expression</a:t>
            </a:r>
          </a:p>
        </p:txBody>
      </p:sp>
      <p:sp>
        <p:nvSpPr>
          <p:cNvPr id="371" name="TextBox 3"/>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372"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12 </a:t>
            </a:r>
          </a:p>
        </p:txBody>
      </p:sp>
      <p:sp>
        <p:nvSpPr>
          <p:cNvPr id="373" name="Content Placeholder 4"/>
          <p:cNvSpPr txBox="1"/>
          <p:nvPr/>
        </p:nvSpPr>
        <p:spPr>
          <a:xfrm>
            <a:off x="95791" y="4219480"/>
            <a:ext cx="4595479" cy="502989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B6E35"/>
              </a:buClr>
              <a:buSzPct val="100000"/>
              <a:buFont typeface="Arial"/>
              <a:buChar char="•"/>
              <a:defRPr>
                <a:latin typeface="Calibri"/>
                <a:ea typeface="Calibri"/>
                <a:cs typeface="Calibri"/>
                <a:sym typeface="Calibri"/>
              </a:defRPr>
            </a:pPr>
            <a:r>
              <a:t>Emotionally unaware/immature</a:t>
            </a:r>
          </a:p>
          <a:p>
            <a:pPr marL="809625" lvl="2" indent="-571500" algn="l">
              <a:buClr>
                <a:srgbClr val="CB6E35"/>
              </a:buClr>
              <a:buSzPct val="100000"/>
              <a:buFont typeface="Arial"/>
              <a:buChar char="•"/>
              <a:defRPr>
                <a:latin typeface="Calibri"/>
                <a:ea typeface="Calibri"/>
                <a:cs typeface="Calibri"/>
                <a:sym typeface="Calibri"/>
              </a:defRPr>
            </a:pPr>
            <a:r>
              <a:t>Distrusting or isolated</a:t>
            </a:r>
          </a:p>
          <a:p>
            <a:pPr marL="809625" lvl="2" indent="-571500" algn="l">
              <a:buClr>
                <a:srgbClr val="CB6E35"/>
              </a:buClr>
              <a:buSzPct val="100000"/>
              <a:buFont typeface="Arial"/>
              <a:buChar char="•"/>
              <a:defRPr>
                <a:latin typeface="Calibri"/>
                <a:ea typeface="Calibri"/>
                <a:cs typeface="Calibri"/>
                <a:sym typeface="Calibri"/>
              </a:defRPr>
            </a:pPr>
            <a:r>
              <a:t>Uncommunicative, detached and/or disconnected</a:t>
            </a:r>
          </a:p>
          <a:p>
            <a:pPr marL="809625" lvl="2" indent="-571500" algn="l">
              <a:buClr>
                <a:srgbClr val="CB6E35"/>
              </a:buClr>
              <a:buSzPct val="100000"/>
              <a:buFont typeface="Arial"/>
              <a:buChar char="•"/>
              <a:defRPr>
                <a:latin typeface="Calibri"/>
                <a:ea typeface="Calibri"/>
                <a:cs typeface="Calibri"/>
                <a:sym typeface="Calibri"/>
              </a:defRPr>
            </a:pPr>
            <a:r>
              <a:t>In denial of your own feelings</a:t>
            </a:r>
          </a:p>
        </p:txBody>
      </p:sp>
      <p:sp>
        <p:nvSpPr>
          <p:cNvPr id="375" name="Content Placeholder 4"/>
          <p:cNvSpPr txBox="1"/>
          <p:nvPr/>
        </p:nvSpPr>
        <p:spPr>
          <a:xfrm>
            <a:off x="8376393" y="4204660"/>
            <a:ext cx="4296048"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BC5E00"/>
                </a:solidFill>
              </a:defRPr>
            </a:lvl1pPr>
          </a:lstStyle>
          <a:p>
            <a:r>
              <a:rPr dirty="0"/>
              <a:t>A personal openness and a willingness and ability to share your emotions, making you authentic, transparent,</a:t>
            </a:r>
            <a:r>
              <a:rPr lang="en-US" dirty="0"/>
              <a:t> </a:t>
            </a:r>
            <a:r>
              <a:rPr dirty="0"/>
              <a:t>       and easy to  </a:t>
            </a:r>
            <a:r>
              <a:rPr lang="en-US" dirty="0"/>
              <a:t>  </a:t>
            </a:r>
            <a:r>
              <a:rPr dirty="0"/>
              <a:t>    read</a:t>
            </a:r>
          </a:p>
        </p:txBody>
      </p:sp>
      <p:sp>
        <p:nvSpPr>
          <p:cNvPr id="376" name="Content Placeholder 4"/>
          <p:cNvSpPr txBox="1"/>
          <p:nvPr/>
        </p:nvSpPr>
        <p:spPr>
          <a:xfrm>
            <a:off x="5216014" y="324074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377" name="Content Placeholder 4"/>
          <p:cNvSpPr txBox="1"/>
          <p:nvPr/>
        </p:nvSpPr>
        <p:spPr>
          <a:xfrm>
            <a:off x="8518014" y="324800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378"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379" name="Picture 12" descr="Picture 12"/>
          <p:cNvPicPr>
            <a:picLocks noChangeAspect="1"/>
          </p:cNvPicPr>
          <p:nvPr/>
        </p:nvPicPr>
        <p:blipFill>
          <a:blip r:embed="rId2">
            <a:extLst/>
          </a:blip>
          <a:stretch>
            <a:fillRect/>
          </a:stretch>
        </p:blipFill>
        <p:spPr>
          <a:xfrm>
            <a:off x="0" y="2651555"/>
            <a:ext cx="13004800" cy="622431"/>
          </a:xfrm>
          <a:prstGeom prst="rect">
            <a:avLst/>
          </a:prstGeom>
          <a:ln w="12700">
            <a:miter lim="400000"/>
          </a:ln>
        </p:spPr>
      </p:pic>
      <p:sp>
        <p:nvSpPr>
          <p:cNvPr id="14" name="Content Placeholder 4"/>
          <p:cNvSpPr txBox="1"/>
          <p:nvPr/>
        </p:nvSpPr>
        <p:spPr>
          <a:xfrm>
            <a:off x="4691270" y="4197400"/>
            <a:ext cx="3491033" cy="45345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You are reasonably open  &amp; transparent—more in some circumstances and with some people than with others</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378"/>
                                        </p:tgtEl>
                                        <p:attrNameLst>
                                          <p:attrName>style.opacity</p:attrName>
                                        </p:attrNameLst>
                                      </p:cBhvr>
                                      <p:to>
                                        <p:strVal val="0.50"/>
                                      </p:to>
                                    </p:set>
                                    <p:animEffect filter="image" prLst="opacity: 0.50; ">
                                      <p:cBhvr>
                                        <p:cTn id="7" dur="indefinite" fill="hold"/>
                                        <p:tgtEl>
                                          <p:spTgt spid="378"/>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376"/>
                                        </p:tgtEl>
                                        <p:attrNameLst>
                                          <p:attrName>style.opacity</p:attrName>
                                        </p:attrNameLst>
                                      </p:cBhvr>
                                      <p:to>
                                        <p:strVal val="0.50"/>
                                      </p:to>
                                    </p:set>
                                    <p:animEffect filter="image" prLst="opacity: 0.50; ">
                                      <p:cBhvr>
                                        <p:cTn id="11" dur="indefinite" fill="hold"/>
                                        <p:tgtEl>
                                          <p:spTgt spid="376"/>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373"/>
                                        </p:tgtEl>
                                        <p:attrNameLst>
                                          <p:attrName>style.opacity</p:attrName>
                                        </p:attrNameLst>
                                      </p:cBhvr>
                                      <p:to>
                                        <p:strVal val="0.50"/>
                                      </p:to>
                                    </p:set>
                                    <p:animEffect filter="image" prLst="opacity: 0.50; ">
                                      <p:cBhvr>
                                        <p:cTn id="15" dur="indefinite" fill="hold"/>
                                        <p:tgtEl>
                                          <p:spTgt spid="373"/>
                                        </p:tgtEl>
                                      </p:cBhvr>
                                    </p:animEffect>
                                  </p:childTnLst>
                                </p:cTn>
                              </p:par>
                              <p:par>
                                <p:cTn id="16" presetID="9" presetClass="emph" presetSubtype="0" nodeType="withEffect">
                                  <p:stCondLst>
                                    <p:cond delay="0"/>
                                  </p:stCondLst>
                                  <p:childTnLst>
                                    <p:set>
                                      <p:cBhvr rctx="PPT">
                                        <p:cTn id="17" dur="indefinite"/>
                                        <p:tgtEl>
                                          <p:spTgt spid="14">
                                            <p:txEl>
                                              <p:pRg st="0" end="0"/>
                                            </p:txEl>
                                          </p:spTgt>
                                        </p:tgtEl>
                                        <p:attrNameLst>
                                          <p:attrName>style.opacity</p:attrName>
                                        </p:attrNameLst>
                                      </p:cBhvr>
                                      <p:to>
                                        <p:strVal val="0.5"/>
                                      </p:to>
                                    </p:set>
                                    <p:animEffect filter="image" prLst="opacity: 0.5">
                                      <p:cBhvr rctx="IE">
                                        <p:cTn id="18" dur="indefinite"/>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3" animBg="1" advAuto="0"/>
      <p:bldP spid="376" grpId="2" animBg="1" advAuto="0"/>
      <p:bldP spid="378"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382"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400">
                <a:solidFill>
                  <a:srgbClr val="FFFFFF"/>
                </a:solidFill>
              </a:defRPr>
            </a:lvl1pPr>
          </a:lstStyle>
          <a:p>
            <a:r>
              <a:t>Emotional Expression</a:t>
            </a:r>
          </a:p>
        </p:txBody>
      </p:sp>
      <p:sp>
        <p:nvSpPr>
          <p:cNvPr id="383" name="TextBox 3"/>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384"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12 </a:t>
            </a:r>
          </a:p>
        </p:txBody>
      </p:sp>
      <p:sp>
        <p:nvSpPr>
          <p:cNvPr id="385" name="Content Placeholder 4"/>
          <p:cNvSpPr txBox="1"/>
          <p:nvPr/>
        </p:nvSpPr>
        <p:spPr>
          <a:xfrm>
            <a:off x="9175534" y="2701541"/>
            <a:ext cx="3584946" cy="220983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BC5E00"/>
                </a:solidFill>
              </a:rPr>
              <a:t>Emotional Expression </a:t>
            </a:r>
            <a:r>
              <a:rPr sz="3440" dirty="0"/>
              <a:t>can be or look/sound:</a:t>
            </a:r>
          </a:p>
        </p:txBody>
      </p:sp>
      <p:sp>
        <p:nvSpPr>
          <p:cNvPr id="386" name="Content Placeholder 4"/>
          <p:cNvSpPr txBox="1"/>
          <p:nvPr/>
        </p:nvSpPr>
        <p:spPr>
          <a:xfrm>
            <a:off x="322532" y="3684165"/>
            <a:ext cx="3886612" cy="5562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BC5E00"/>
                </a:solidFill>
              </a:defRPr>
            </a:lvl1pPr>
          </a:lstStyle>
          <a:p>
            <a:r>
              <a:t>A personal openness and a willingness and ability to share your emotions, making you authentic, transparent,       and easy to      read</a:t>
            </a:r>
          </a:p>
        </p:txBody>
      </p:sp>
      <p:sp>
        <p:nvSpPr>
          <p:cNvPr id="387" name="TextBox 3"/>
          <p:cNvSpPr txBox="1"/>
          <p:nvPr/>
        </p:nvSpPr>
        <p:spPr>
          <a:xfrm>
            <a:off x="4300356" y="5273004"/>
            <a:ext cx="8834706" cy="37131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BC5E00"/>
              </a:buClr>
              <a:buSzPct val="100000"/>
              <a:buFont typeface="Arial"/>
              <a:buChar char="•"/>
              <a:defRPr sz="4000">
                <a:latin typeface="Calibri"/>
                <a:ea typeface="Calibri"/>
                <a:cs typeface="Calibri"/>
                <a:sym typeface="Calibri"/>
              </a:defRPr>
            </a:pPr>
            <a:r>
              <a:t>Injecting yourself or your emotional state into issues not related to you</a:t>
            </a:r>
          </a:p>
          <a:p>
            <a:pPr marL="571500" indent="-571500" algn="l">
              <a:buClr>
                <a:srgbClr val="BC5E00"/>
              </a:buClr>
              <a:buSzPct val="100000"/>
              <a:buFont typeface="Arial"/>
              <a:buChar char="•"/>
              <a:defRPr sz="4000">
                <a:latin typeface="Calibri"/>
                <a:ea typeface="Calibri"/>
                <a:cs typeface="Calibri"/>
                <a:sym typeface="Calibri"/>
              </a:defRPr>
            </a:pPr>
            <a:r>
              <a:t>Self-centered and self-indulgent</a:t>
            </a:r>
          </a:p>
          <a:p>
            <a:pPr marL="571500" indent="-571500" algn="l">
              <a:buClr>
                <a:srgbClr val="BC5E00"/>
              </a:buClr>
              <a:buSzPct val="100000"/>
              <a:buFont typeface="Arial"/>
              <a:buChar char="•"/>
              <a:defRPr sz="4000">
                <a:latin typeface="Calibri"/>
                <a:ea typeface="Calibri"/>
                <a:cs typeface="Calibri"/>
                <a:sym typeface="Calibri"/>
              </a:defRPr>
            </a:pPr>
            <a:r>
              <a:t>Overly transparent with a tendency to overshare</a:t>
            </a:r>
          </a:p>
          <a:p>
            <a:pPr marL="571500" indent="-571500" algn="l">
              <a:buClr>
                <a:srgbClr val="BC5E00"/>
              </a:buClr>
              <a:buSzPct val="100000"/>
              <a:buFont typeface="Arial"/>
              <a:buChar char="•"/>
              <a:defRPr sz="4000">
                <a:latin typeface="Calibri"/>
                <a:ea typeface="Calibri"/>
                <a:cs typeface="Calibri"/>
                <a:sym typeface="Calibri"/>
              </a:defRPr>
            </a:pPr>
            <a:r>
              <a:t>Emotionally hijacking</a:t>
            </a:r>
          </a:p>
        </p:txBody>
      </p:sp>
      <p:pic>
        <p:nvPicPr>
          <p:cNvPr id="388" name="Picture 8" descr="Picture 8"/>
          <p:cNvPicPr>
            <a:picLocks noChangeAspect="1"/>
          </p:cNvPicPr>
          <p:nvPr/>
        </p:nvPicPr>
        <p:blipFill>
          <a:blip r:embed="rId2">
            <a:extLst/>
          </a:blip>
          <a:stretch>
            <a:fillRect/>
          </a:stretch>
        </p:blipFill>
        <p:spPr>
          <a:xfrm>
            <a:off x="-336310" y="2631628"/>
            <a:ext cx="6544620" cy="734122"/>
          </a:xfrm>
          <a:prstGeom prst="rect">
            <a:avLst/>
          </a:prstGeom>
          <a:ln w="12700">
            <a:miter lim="400000"/>
          </a:ln>
        </p:spPr>
      </p:pic>
      <p:grpSp>
        <p:nvGrpSpPr>
          <p:cNvPr id="391" name="Group 15"/>
          <p:cNvGrpSpPr/>
          <p:nvPr/>
        </p:nvGrpSpPr>
        <p:grpSpPr>
          <a:xfrm>
            <a:off x="5584359" y="1752244"/>
            <a:ext cx="4223793" cy="3142229"/>
            <a:chOff x="0" y="0"/>
            <a:chExt cx="4223791" cy="3142227"/>
          </a:xfrm>
        </p:grpSpPr>
        <p:sp>
          <p:nvSpPr>
            <p:cNvPr id="389" name="Explosion 2 16"/>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390" name="TextBox 17"/>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86"/>
                                        </p:tgtEl>
                                        <p:attrNameLst>
                                          <p:attrName>style.visibility</p:attrName>
                                        </p:attrNameLst>
                                      </p:cBhvr>
                                      <p:to>
                                        <p:strVal val="visible"/>
                                      </p:to>
                                    </p:set>
                                    <p:animEffect transition="in" filter="dissolve">
                                      <p:cBhvr>
                                        <p:cTn id="7" dur="500"/>
                                        <p:tgtEl>
                                          <p:spTgt spid="386"/>
                                        </p:tgtEl>
                                      </p:cBhvr>
                                    </p:animEffect>
                                  </p:childTnLst>
                                </p:cTn>
                              </p:par>
                            </p:childTnLst>
                          </p:cTn>
                        </p:par>
                        <p:par>
                          <p:cTn id="8" fill="hold">
                            <p:stCondLst>
                              <p:cond delay="500"/>
                            </p:stCondLst>
                            <p:childTnLst>
                              <p:par>
                                <p:cTn id="9" presetID="1" presetClass="entr" presetSubtype="0" fill="hold" grpId="2" nodeType="afterEffect">
                                  <p:stCondLst>
                                    <p:cond delay="0"/>
                                  </p:stCondLst>
                                  <p:iterate>
                                    <p:tmAbs val="0"/>
                                  </p:iterate>
                                  <p:childTnLst>
                                    <p:set>
                                      <p:cBhvr>
                                        <p:cTn id="10" fill="hold"/>
                                        <p:tgtEl>
                                          <p:spTgt spid="391"/>
                                        </p:tgtEl>
                                        <p:attrNameLst>
                                          <p:attrName>style.visibility</p:attrName>
                                        </p:attrNameLst>
                                      </p:cBhvr>
                                      <p:to>
                                        <p:strVal val="visible"/>
                                      </p:to>
                                    </p:set>
                                  </p:childTnLst>
                                </p:cTn>
                              </p:par>
                            </p:childTnLst>
                          </p:cTn>
                        </p:par>
                        <p:par>
                          <p:cTn id="11" fill="hold">
                            <p:stCondLst>
                              <p:cond delay="500"/>
                            </p:stCondLst>
                            <p:childTnLst>
                              <p:par>
                                <p:cTn id="12" presetID="22" presetClass="entr" presetSubtype="1" fill="hold" grpId="3" nodeType="afterEffect">
                                  <p:stCondLst>
                                    <p:cond delay="0"/>
                                  </p:stCondLst>
                                  <p:iterate>
                                    <p:tmAbs val="0"/>
                                  </p:iterate>
                                  <p:childTnLst>
                                    <p:set>
                                      <p:cBhvr>
                                        <p:cTn id="13" fill="hold"/>
                                        <p:tgtEl>
                                          <p:spTgt spid="385"/>
                                        </p:tgtEl>
                                        <p:attrNameLst>
                                          <p:attrName>style.visibility</p:attrName>
                                        </p:attrNameLst>
                                      </p:cBhvr>
                                      <p:to>
                                        <p:strVal val="visible"/>
                                      </p:to>
                                    </p:set>
                                    <p:animEffect transition="in" filter="wipe(up)">
                                      <p:cBhvr>
                                        <p:cTn id="14" dur="500"/>
                                        <p:tgtEl>
                                          <p:spTgt spid="38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4" nodeType="clickEffect">
                                  <p:stCondLst>
                                    <p:cond delay="0"/>
                                  </p:stCondLst>
                                  <p:iterate>
                                    <p:tmAbs val="0"/>
                                  </p:iterate>
                                  <p:childTnLst>
                                    <p:set>
                                      <p:cBhvr>
                                        <p:cTn id="18" fill="hold"/>
                                        <p:tgtEl>
                                          <p:spTgt spid="387">
                                            <p:bg/>
                                          </p:spTgt>
                                        </p:tgtEl>
                                        <p:attrNameLst>
                                          <p:attrName>style.visibility</p:attrName>
                                        </p:attrNameLst>
                                      </p:cBhvr>
                                      <p:to>
                                        <p:strVal val="visible"/>
                                      </p:to>
                                    </p:set>
                                    <p:animEffect transition="in" filter="wipe(up)">
                                      <p:cBhvr>
                                        <p:cTn id="19" dur="500"/>
                                        <p:tgtEl>
                                          <p:spTgt spid="387">
                                            <p:bg/>
                                          </p:spTgt>
                                        </p:tgtEl>
                                      </p:cBhvr>
                                    </p:animEffect>
                                  </p:childTnLst>
                                </p:cTn>
                              </p:par>
                              <p:par>
                                <p:cTn id="20" presetID="22" presetClass="entr" presetSubtype="1" fill="hold" grpId="4" nodeType="withEffect">
                                  <p:stCondLst>
                                    <p:cond delay="0"/>
                                  </p:stCondLst>
                                  <p:iterate>
                                    <p:tmAbs val="0"/>
                                  </p:iterate>
                                  <p:childTnLst>
                                    <p:set>
                                      <p:cBhvr>
                                        <p:cTn id="21" fill="hold"/>
                                        <p:tgtEl>
                                          <p:spTgt spid="387">
                                            <p:txEl>
                                              <p:pRg st="0" end="0"/>
                                            </p:txEl>
                                          </p:spTgt>
                                        </p:tgtEl>
                                        <p:attrNameLst>
                                          <p:attrName>style.visibility</p:attrName>
                                        </p:attrNameLst>
                                      </p:cBhvr>
                                      <p:to>
                                        <p:strVal val="visible"/>
                                      </p:to>
                                    </p:set>
                                    <p:animEffect transition="in" filter="wipe(up)">
                                      <p:cBhvr>
                                        <p:cTn id="22" dur="500"/>
                                        <p:tgtEl>
                                          <p:spTgt spid="387">
                                            <p:txEl>
                                              <p:pRg st="0" end="0"/>
                                            </p:txEl>
                                          </p:spTgt>
                                        </p:tgtEl>
                                      </p:cBhvr>
                                    </p:animEffect>
                                  </p:childTnLst>
                                </p:cTn>
                              </p:par>
                            </p:childTnLst>
                          </p:cTn>
                        </p:par>
                        <p:par>
                          <p:cTn id="23" fill="hold">
                            <p:stCondLst>
                              <p:cond delay="500"/>
                            </p:stCondLst>
                            <p:childTnLst>
                              <p:par>
                                <p:cTn id="24" presetID="22" presetClass="entr" presetSubtype="1" fill="hold" grpId="4" nodeType="afterEffect">
                                  <p:stCondLst>
                                    <p:cond delay="0"/>
                                  </p:stCondLst>
                                  <p:iterate>
                                    <p:tmAbs val="0"/>
                                  </p:iterate>
                                  <p:childTnLst>
                                    <p:set>
                                      <p:cBhvr>
                                        <p:cTn id="25" fill="hold"/>
                                        <p:tgtEl>
                                          <p:spTgt spid="387">
                                            <p:txEl>
                                              <p:pRg st="1" end="1"/>
                                            </p:txEl>
                                          </p:spTgt>
                                        </p:tgtEl>
                                        <p:attrNameLst>
                                          <p:attrName>style.visibility</p:attrName>
                                        </p:attrNameLst>
                                      </p:cBhvr>
                                      <p:to>
                                        <p:strVal val="visible"/>
                                      </p:to>
                                    </p:set>
                                    <p:animEffect transition="in" filter="wipe(up)">
                                      <p:cBhvr>
                                        <p:cTn id="26" dur="500"/>
                                        <p:tgtEl>
                                          <p:spTgt spid="387">
                                            <p:txEl>
                                              <p:pRg st="1" end="1"/>
                                            </p:txEl>
                                          </p:spTgt>
                                        </p:tgtEl>
                                      </p:cBhvr>
                                    </p:animEffect>
                                  </p:childTnLst>
                                </p:cTn>
                              </p:par>
                            </p:childTnLst>
                          </p:cTn>
                        </p:par>
                        <p:par>
                          <p:cTn id="27" fill="hold">
                            <p:stCondLst>
                              <p:cond delay="1000"/>
                            </p:stCondLst>
                            <p:childTnLst>
                              <p:par>
                                <p:cTn id="28" presetID="22" presetClass="entr" presetSubtype="1" fill="hold" grpId="4" nodeType="afterEffect">
                                  <p:stCondLst>
                                    <p:cond delay="0"/>
                                  </p:stCondLst>
                                  <p:iterate>
                                    <p:tmAbs val="0"/>
                                  </p:iterate>
                                  <p:childTnLst>
                                    <p:set>
                                      <p:cBhvr>
                                        <p:cTn id="29" fill="hold"/>
                                        <p:tgtEl>
                                          <p:spTgt spid="387">
                                            <p:txEl>
                                              <p:pRg st="2" end="2"/>
                                            </p:txEl>
                                          </p:spTgt>
                                        </p:tgtEl>
                                        <p:attrNameLst>
                                          <p:attrName>style.visibility</p:attrName>
                                        </p:attrNameLst>
                                      </p:cBhvr>
                                      <p:to>
                                        <p:strVal val="visible"/>
                                      </p:to>
                                    </p:set>
                                    <p:animEffect transition="in" filter="wipe(up)">
                                      <p:cBhvr>
                                        <p:cTn id="30" dur="500"/>
                                        <p:tgtEl>
                                          <p:spTgt spid="387">
                                            <p:txEl>
                                              <p:pRg st="2" end="2"/>
                                            </p:txEl>
                                          </p:spTgt>
                                        </p:tgtEl>
                                      </p:cBhvr>
                                    </p:animEffect>
                                  </p:childTnLst>
                                </p:cTn>
                              </p:par>
                            </p:childTnLst>
                          </p:cTn>
                        </p:par>
                        <p:par>
                          <p:cTn id="31" fill="hold">
                            <p:stCondLst>
                              <p:cond delay="1500"/>
                            </p:stCondLst>
                            <p:childTnLst>
                              <p:par>
                                <p:cTn id="32" presetID="22" presetClass="entr" presetSubtype="1" fill="hold" grpId="4" nodeType="afterEffect">
                                  <p:stCondLst>
                                    <p:cond delay="0"/>
                                  </p:stCondLst>
                                  <p:iterate>
                                    <p:tmAbs val="0"/>
                                  </p:iterate>
                                  <p:childTnLst>
                                    <p:set>
                                      <p:cBhvr>
                                        <p:cTn id="33" fill="hold"/>
                                        <p:tgtEl>
                                          <p:spTgt spid="387">
                                            <p:txEl>
                                              <p:pRg st="3" end="3"/>
                                            </p:txEl>
                                          </p:spTgt>
                                        </p:tgtEl>
                                        <p:attrNameLst>
                                          <p:attrName>style.visibility</p:attrName>
                                        </p:attrNameLst>
                                      </p:cBhvr>
                                      <p:to>
                                        <p:strVal val="visible"/>
                                      </p:to>
                                    </p:set>
                                    <p:animEffect transition="in" filter="wipe(up)">
                                      <p:cBhvr>
                                        <p:cTn id="34" dur="500"/>
                                        <p:tgtEl>
                                          <p:spTgt spid="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3" animBg="1" advAuto="0"/>
      <p:bldP spid="386" grpId="1" animBg="1" advAuto="0"/>
      <p:bldP spid="387" grpId="4" build="p" bldLvl="5" animBg="1" advAuto="0"/>
      <p:bldP spid="391" grpId="2"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394"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400">
                <a:solidFill>
                  <a:srgbClr val="FFFFFF"/>
                </a:solidFill>
              </a:defRPr>
            </a:lvl1pPr>
          </a:lstStyle>
          <a:p>
            <a:r>
              <a:t>Emotional Expression</a:t>
            </a:r>
          </a:p>
        </p:txBody>
      </p:sp>
      <p:sp>
        <p:nvSpPr>
          <p:cNvPr id="395" name="TextBox 3"/>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396"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the degree to which you share, communicate and remain transparent with your feelings and emotions</a:t>
            </a:r>
          </a:p>
        </p:txBody>
      </p:sp>
      <p:sp>
        <p:nvSpPr>
          <p:cNvPr id="397" name="TextBox 6"/>
          <p:cNvSpPr txBox="1"/>
          <p:nvPr/>
        </p:nvSpPr>
        <p:spPr>
          <a:xfrm>
            <a:off x="10305142"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 </a:t>
            </a:r>
          </a:p>
        </p:txBody>
      </p:sp>
      <p:sp>
        <p:nvSpPr>
          <p:cNvPr id="398" name="TextBox 8"/>
          <p:cNvSpPr txBox="1"/>
          <p:nvPr/>
        </p:nvSpPr>
        <p:spPr>
          <a:xfrm>
            <a:off x="7141030" y="6008913"/>
            <a:ext cx="3599546" cy="3009901"/>
          </a:xfrm>
          <a:prstGeom prst="rect">
            <a:avLst/>
          </a:prstGeom>
          <a:ln w="12700">
            <a:solidFill>
              <a:srgbClr val="C000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BC5E00"/>
                </a:solidFill>
              </a:rPr>
              <a:t>Emotional Expression </a:t>
            </a:r>
            <a:r>
              <a:t>on the front flap of your </a:t>
            </a:r>
            <a:r>
              <a:rPr i="1"/>
              <a:t>EQ Workbook</a:t>
            </a:r>
          </a:p>
        </p:txBody>
      </p:sp>
      <p:sp>
        <p:nvSpPr>
          <p:cNvPr id="399" name="Left Arrow 9"/>
          <p:cNvSpPr/>
          <p:nvPr/>
        </p:nvSpPr>
        <p:spPr>
          <a:xfrm>
            <a:off x="6574973" y="6850739"/>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400" name="Picture 5" descr="Picture 5"/>
          <p:cNvPicPr>
            <a:picLocks noChangeAspect="1"/>
          </p:cNvPicPr>
          <p:nvPr/>
        </p:nvPicPr>
        <p:blipFill>
          <a:blip r:embed="rId2">
            <a:extLst/>
          </a:blip>
          <a:stretch>
            <a:fillRect/>
          </a:stretch>
        </p:blipFill>
        <p:spPr>
          <a:xfrm>
            <a:off x="573915" y="6203003"/>
            <a:ext cx="5988359" cy="236867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396"/>
                                        </p:tgtEl>
                                        <p:attrNameLst>
                                          <p:attrName>style.opacity</p:attrName>
                                        </p:attrNameLst>
                                      </p:cBhvr>
                                      <p:to>
                                        <p:strVal val="0.50"/>
                                      </p:to>
                                    </p:set>
                                    <p:animEffect filter="image" prLst="opacity: 0.50; ">
                                      <p:cBhvr>
                                        <p:cTn id="7" dur="indefinite" fill="hold"/>
                                        <p:tgtEl>
                                          <p:spTgt spid="396"/>
                                        </p:tgtEl>
                                      </p:cBhvr>
                                    </p:animEffect>
                                  </p:childTnLst>
                                </p:cTn>
                              </p:par>
                              <p:par>
                                <p:cTn id="8" presetID="22" presetClass="entr" presetSubtype="8" fill="hold" grpId="2" nodeType="withEffect">
                                  <p:stCondLst>
                                    <p:cond delay="0"/>
                                  </p:stCondLst>
                                  <p:iterate>
                                    <p:tmAbs val="0"/>
                                  </p:iterate>
                                  <p:childTnLst>
                                    <p:set>
                                      <p:cBhvr>
                                        <p:cTn id="9" fill="hold"/>
                                        <p:tgtEl>
                                          <p:spTgt spid="400"/>
                                        </p:tgtEl>
                                        <p:attrNameLst>
                                          <p:attrName>style.visibility</p:attrName>
                                        </p:attrNameLst>
                                      </p:cBhvr>
                                      <p:to>
                                        <p:strVal val="visible"/>
                                      </p:to>
                                    </p:set>
                                    <p:animEffect transition="in" filter="wipe(left)">
                                      <p:cBhvr>
                                        <p:cTn id="10" dur="800"/>
                                        <p:tgtEl>
                                          <p:spTgt spid="400"/>
                                        </p:tgtEl>
                                      </p:cBhvr>
                                    </p:animEffect>
                                  </p:childTnLst>
                                </p:cTn>
                              </p:par>
                              <p:par>
                                <p:cTn id="11" presetID="22" presetClass="entr" presetSubtype="8" fill="hold" grpId="3" nodeType="withEffect">
                                  <p:stCondLst>
                                    <p:cond delay="0"/>
                                  </p:stCondLst>
                                  <p:iterate>
                                    <p:tmAbs val="0"/>
                                  </p:iterate>
                                  <p:childTnLst>
                                    <p:set>
                                      <p:cBhvr>
                                        <p:cTn id="12" fill="hold"/>
                                        <p:tgtEl>
                                          <p:spTgt spid="398"/>
                                        </p:tgtEl>
                                        <p:attrNameLst>
                                          <p:attrName>style.visibility</p:attrName>
                                        </p:attrNameLst>
                                      </p:cBhvr>
                                      <p:to>
                                        <p:strVal val="visible"/>
                                      </p:to>
                                    </p:set>
                                    <p:animEffect transition="in" filter="wipe(left)">
                                      <p:cBhvr>
                                        <p:cTn id="13" dur="500"/>
                                        <p:tgtEl>
                                          <p:spTgt spid="398"/>
                                        </p:tgtEl>
                                      </p:cBhvr>
                                    </p:animEffect>
                                  </p:childTnLst>
                                </p:cTn>
                              </p:par>
                              <p:par>
                                <p:cTn id="14" presetID="22" presetClass="entr" presetSubtype="2" fill="hold" grpId="4" nodeType="withEffect">
                                  <p:stCondLst>
                                    <p:cond delay="0"/>
                                  </p:stCondLst>
                                  <p:iterate>
                                    <p:tmAbs val="0"/>
                                  </p:iterate>
                                  <p:childTnLst>
                                    <p:set>
                                      <p:cBhvr>
                                        <p:cTn id="15" fill="hold"/>
                                        <p:tgtEl>
                                          <p:spTgt spid="399"/>
                                        </p:tgtEl>
                                        <p:attrNameLst>
                                          <p:attrName>style.visibility</p:attrName>
                                        </p:attrNameLst>
                                      </p:cBhvr>
                                      <p:to>
                                        <p:strVal val="visible"/>
                                      </p:to>
                                    </p:set>
                                    <p:animEffect transition="in" filter="wipe(right)">
                                      <p:cBhvr>
                                        <p:cTn id="16"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1" animBg="1" advAuto="0"/>
      <p:bldP spid="398" grpId="3" animBg="1" advAuto="0"/>
      <p:bldP spid="399" grpId="4" animBg="1" advAuto="0"/>
      <p:bldP spid="400" grpId="2"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03"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400">
                <a:solidFill>
                  <a:srgbClr val="FFFFFF"/>
                </a:solidFill>
              </a:defRPr>
            </a:lvl1pPr>
          </a:lstStyle>
          <a:p>
            <a:r>
              <a:t>Emotional Expression</a:t>
            </a:r>
          </a:p>
        </p:txBody>
      </p:sp>
      <p:sp>
        <p:nvSpPr>
          <p:cNvPr id="404" name="TextBox 3"/>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405"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13 </a:t>
            </a:r>
          </a:p>
        </p:txBody>
      </p:sp>
      <p:sp>
        <p:nvSpPr>
          <p:cNvPr id="406"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the degree to which you share, communicate and remain transparent with your feelings and emotions</a:t>
            </a:r>
          </a:p>
        </p:txBody>
      </p:sp>
      <p:sp>
        <p:nvSpPr>
          <p:cNvPr id="407" name="TextBox 6"/>
          <p:cNvSpPr txBox="1"/>
          <p:nvPr/>
        </p:nvSpPr>
        <p:spPr>
          <a:xfrm>
            <a:off x="1175654" y="7063833"/>
            <a:ext cx="8853718" cy="1579920"/>
          </a:xfrm>
          <a:prstGeom prst="rect">
            <a:avLst/>
          </a:prstGeom>
          <a:ln w="12700">
            <a:solidFill>
              <a:srgbClr val="BC5E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BC5E00"/>
                </a:solidFill>
              </a:defRPr>
            </a:lvl1pPr>
          </a:lstStyle>
          <a:p>
            <a:r>
              <a:rPr dirty="0"/>
              <a:t>What exercises, practices, or behaviors could activate and strengthen </a:t>
            </a:r>
            <a:r>
              <a:rPr b="1" dirty="0"/>
              <a:t>Emotional Expression</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407"/>
                                        </p:tgtEl>
                                        <p:attrNameLst>
                                          <p:attrName>style.visibility</p:attrName>
                                        </p:attrNameLst>
                                      </p:cBhvr>
                                      <p:to>
                                        <p:strVal val="visible"/>
                                      </p:to>
                                    </p:set>
                                    <p:animEffect transition="in" filter="wipe(left)">
                                      <p:cBhvr>
                                        <p:cTn id="7" dur="5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p:nvPr/>
        </p:nvSpPr>
        <p:spPr>
          <a:xfrm>
            <a:off x="81279"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pPr algn="ctr"/>
            <a:r>
              <a:rPr lang="en-US" dirty="0"/>
              <a:t>Additional OKA EQ Resources</a:t>
            </a:r>
            <a:endParaRPr dirty="0"/>
          </a:p>
        </p:txBody>
      </p:sp>
      <p:sp>
        <p:nvSpPr>
          <p:cNvPr id="152" name="TextBox 1"/>
          <p:cNvSpPr/>
          <p:nvPr/>
        </p:nvSpPr>
        <p:spPr>
          <a:xfrm>
            <a:off x="10551886" y="7300686"/>
            <a:ext cx="2264229" cy="2332265"/>
          </a:xfrm>
          <a:prstGeom prst="rect">
            <a:avLst/>
          </a:prstGeom>
          <a:solidFill>
            <a:srgbClr val="FFFFFF"/>
          </a:solidFill>
          <a:ln w="12700">
            <a:miter lim="400000"/>
          </a:ln>
        </p:spPr>
        <p:txBody>
          <a:bodyPr lIns="50800" tIns="50800" rIns="50800" bIns="50800" anchor="ctr"/>
          <a:lstStyle/>
          <a:p>
            <a:endParaRPr/>
          </a:p>
        </p:txBody>
      </p:sp>
      <p:pic>
        <p:nvPicPr>
          <p:cNvPr id="3" name="Picture 2">
            <a:extLst>
              <a:ext uri="{FF2B5EF4-FFF2-40B4-BE49-F238E27FC236}">
                <a16:creationId xmlns:a16="http://schemas.microsoft.com/office/drawing/2014/main" id="{901E80FE-2150-2348-90E0-992758ABE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484" y="6467007"/>
            <a:ext cx="1922987" cy="2536264"/>
          </a:xfrm>
          <a:prstGeom prst="rect">
            <a:avLst/>
          </a:prstGeom>
        </p:spPr>
      </p:pic>
      <p:pic>
        <p:nvPicPr>
          <p:cNvPr id="7" name="Picture 6">
            <a:extLst>
              <a:ext uri="{FF2B5EF4-FFF2-40B4-BE49-F238E27FC236}">
                <a16:creationId xmlns:a16="http://schemas.microsoft.com/office/drawing/2014/main" id="{6A0DFF3E-6D32-5E4F-B168-708F8671F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03" y="2697979"/>
            <a:ext cx="2725055" cy="3485536"/>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0FE4E50-3868-A545-A186-0668479DD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85" y="6198919"/>
            <a:ext cx="2688760" cy="343911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7C81E66-A37D-094E-915F-D7F9531B61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812" y="3056610"/>
            <a:ext cx="5704606" cy="1355803"/>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077E447E-93E2-E94C-8388-89254F3FF05C}"/>
              </a:ext>
            </a:extLst>
          </p:cNvPr>
          <p:cNvSpPr/>
          <p:nvPr/>
        </p:nvSpPr>
        <p:spPr>
          <a:xfrm>
            <a:off x="6958072" y="4654880"/>
            <a:ext cx="6502400" cy="2554545"/>
          </a:xfrm>
          <a:prstGeom prst="rect">
            <a:avLst/>
          </a:prstGeom>
        </p:spPr>
        <p:txBody>
          <a:bodyPr wrap="square">
            <a:spAutoFit/>
          </a:bodyPr>
          <a:lstStyle/>
          <a:p>
            <a:pPr algn="l"/>
            <a:r>
              <a:rPr lang="en-US" sz="3200" dirty="0">
                <a:hlinkClick r:id="rId6"/>
              </a:rPr>
              <a:t>Developing EQ</a:t>
            </a:r>
            <a:r>
              <a:rPr lang="en-US" sz="3200" dirty="0"/>
              <a:t> (online)</a:t>
            </a:r>
          </a:p>
          <a:p>
            <a:pPr algn="l"/>
            <a:r>
              <a:rPr lang="en-US" sz="3200" dirty="0">
                <a:hlinkClick r:id="rId7"/>
              </a:rPr>
              <a:t>Developing EQ</a:t>
            </a:r>
            <a:endParaRPr lang="en-US" sz="3200" dirty="0"/>
          </a:p>
          <a:p>
            <a:pPr algn="l"/>
            <a:r>
              <a:rPr lang="en-US" sz="3200" dirty="0">
                <a:hlinkClick r:id="rId8"/>
              </a:rPr>
              <a:t>EQ 360 Programs</a:t>
            </a:r>
            <a:endParaRPr lang="en-US" sz="3200" dirty="0"/>
          </a:p>
          <a:p>
            <a:pPr algn="l"/>
            <a:br>
              <a:rPr lang="en-US" sz="3200" dirty="0"/>
            </a:br>
            <a:endParaRPr lang="en-US" sz="3200" dirty="0"/>
          </a:p>
        </p:txBody>
      </p:sp>
      <p:sp>
        <p:nvSpPr>
          <p:cNvPr id="13" name="Rectangle 12">
            <a:extLst>
              <a:ext uri="{FF2B5EF4-FFF2-40B4-BE49-F238E27FC236}">
                <a16:creationId xmlns:a16="http://schemas.microsoft.com/office/drawing/2014/main" id="{4588F025-3F88-6741-B99F-0BD2528DC1EC}"/>
              </a:ext>
            </a:extLst>
          </p:cNvPr>
          <p:cNvSpPr/>
          <p:nvPr/>
        </p:nvSpPr>
        <p:spPr>
          <a:xfrm>
            <a:off x="7587557" y="7196530"/>
            <a:ext cx="6502400" cy="1077218"/>
          </a:xfrm>
          <a:prstGeom prst="rect">
            <a:avLst/>
          </a:prstGeom>
        </p:spPr>
        <p:txBody>
          <a:bodyPr>
            <a:spAutoFit/>
          </a:bodyPr>
          <a:lstStyle/>
          <a:p>
            <a:pPr>
              <a:defRPr sz="4000"/>
            </a:pPr>
            <a:r>
              <a:rPr lang="en-US" sz="3200" dirty="0"/>
              <a:t>OKA’s  </a:t>
            </a:r>
          </a:p>
          <a:p>
            <a:pPr>
              <a:defRPr sz="4000"/>
            </a:pPr>
            <a:r>
              <a:rPr lang="en-US" sz="3200" dirty="0">
                <a:hlinkClick r:id="rId9"/>
              </a:rPr>
              <a:t>EQ Workbook</a:t>
            </a:r>
            <a:endParaRPr lang="en-US" sz="3200" dirty="0"/>
          </a:p>
        </p:txBody>
      </p:sp>
      <p:sp>
        <p:nvSpPr>
          <p:cNvPr id="14" name="Rectangle 13">
            <a:extLst>
              <a:ext uri="{FF2B5EF4-FFF2-40B4-BE49-F238E27FC236}">
                <a16:creationId xmlns:a16="http://schemas.microsoft.com/office/drawing/2014/main" id="{DC6709B1-921C-BC47-A46A-C415CC30B909}"/>
              </a:ext>
            </a:extLst>
          </p:cNvPr>
          <p:cNvSpPr/>
          <p:nvPr/>
        </p:nvSpPr>
        <p:spPr>
          <a:xfrm>
            <a:off x="3510714" y="3873804"/>
            <a:ext cx="1983235" cy="1077218"/>
          </a:xfrm>
          <a:prstGeom prst="rect">
            <a:avLst/>
          </a:prstGeom>
        </p:spPr>
        <p:txBody>
          <a:bodyPr wrap="none">
            <a:spAutoFit/>
          </a:bodyPr>
          <a:lstStyle/>
          <a:p>
            <a:r>
              <a:rPr lang="en-US" sz="3200" dirty="0">
                <a:hlinkClick r:id="rId10"/>
              </a:rPr>
              <a:t>Online </a:t>
            </a:r>
          </a:p>
          <a:p>
            <a:r>
              <a:rPr lang="en-US" sz="3200" dirty="0">
                <a:hlinkClick r:id="rId10"/>
              </a:rPr>
              <a:t>Offerings </a:t>
            </a:r>
            <a:endParaRPr lang="en-US" sz="3200" dirty="0"/>
          </a:p>
        </p:txBody>
      </p:sp>
      <p:sp>
        <p:nvSpPr>
          <p:cNvPr id="15" name="Rectangle 14">
            <a:extLst>
              <a:ext uri="{FF2B5EF4-FFF2-40B4-BE49-F238E27FC236}">
                <a16:creationId xmlns:a16="http://schemas.microsoft.com/office/drawing/2014/main" id="{B7F222DE-C360-2349-A6F1-EC6B247A5863}"/>
              </a:ext>
            </a:extLst>
          </p:cNvPr>
          <p:cNvSpPr/>
          <p:nvPr/>
        </p:nvSpPr>
        <p:spPr>
          <a:xfrm>
            <a:off x="3510714" y="7196530"/>
            <a:ext cx="2262557" cy="1077218"/>
          </a:xfrm>
          <a:prstGeom prst="rect">
            <a:avLst/>
          </a:prstGeom>
        </p:spPr>
        <p:txBody>
          <a:bodyPr wrap="square">
            <a:spAutoFit/>
          </a:bodyPr>
          <a:lstStyle/>
          <a:p>
            <a:pPr lvl="1">
              <a:defRPr sz="4000"/>
            </a:pPr>
            <a:r>
              <a:rPr lang="en-US" sz="3200" dirty="0">
                <a:hlinkClick r:id="rId11"/>
              </a:rPr>
              <a:t>Online </a:t>
            </a:r>
          </a:p>
          <a:p>
            <a:pPr lvl="1">
              <a:defRPr sz="4000"/>
            </a:pPr>
            <a:r>
              <a:rPr lang="en-US" sz="3200" dirty="0">
                <a:hlinkClick r:id="rId11"/>
              </a:rPr>
              <a:t>Offerings</a:t>
            </a:r>
            <a:endParaRPr lang="en-US" sz="3200" dirty="0"/>
          </a:p>
        </p:txBody>
      </p:sp>
    </p:spTree>
    <p:extLst>
      <p:ext uri="{BB962C8B-B14F-4D97-AF65-F5344CB8AC3E}">
        <p14:creationId xmlns:p14="http://schemas.microsoft.com/office/powerpoint/2010/main" val="12921675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10" name="Title 1"/>
          <p:cNvSpPr txBox="1"/>
          <p:nvPr/>
        </p:nvSpPr>
        <p:spPr>
          <a:xfrm>
            <a:off x="124821"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Assertiveness</a:t>
            </a:r>
          </a:p>
        </p:txBody>
      </p:sp>
      <p:sp>
        <p:nvSpPr>
          <p:cNvPr id="411"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to put your needs, thoughts and opinions out into the world—even when doing so invites opposition or conflict or causes you to take a stand</a:t>
            </a:r>
          </a:p>
        </p:txBody>
      </p:sp>
      <p:sp>
        <p:nvSpPr>
          <p:cNvPr id="412"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14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15" name="TextBox 3"/>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416"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14 </a:t>
            </a:r>
          </a:p>
        </p:txBody>
      </p:sp>
      <p:sp>
        <p:nvSpPr>
          <p:cNvPr id="417" name="Content Placeholder 4"/>
          <p:cNvSpPr txBox="1"/>
          <p:nvPr/>
        </p:nvSpPr>
        <p:spPr>
          <a:xfrm>
            <a:off x="95793" y="4219480"/>
            <a:ext cx="4324825"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B6E35"/>
              </a:buClr>
              <a:buSzPct val="100000"/>
              <a:buFont typeface="Arial"/>
              <a:buChar char="•"/>
              <a:defRPr>
                <a:latin typeface="Calibri"/>
                <a:ea typeface="Calibri"/>
                <a:cs typeface="Calibri"/>
                <a:sym typeface="Calibri"/>
              </a:defRPr>
            </a:pPr>
            <a:r>
              <a:t>Bashful, shy, or soft spoken</a:t>
            </a:r>
          </a:p>
          <a:p>
            <a:pPr marL="809625" lvl="2" indent="-571500" algn="l">
              <a:buClr>
                <a:srgbClr val="CB6E35"/>
              </a:buClr>
              <a:buSzPct val="100000"/>
              <a:buFont typeface="Arial"/>
              <a:buChar char="•"/>
              <a:defRPr>
                <a:latin typeface="Calibri"/>
                <a:ea typeface="Calibri"/>
                <a:cs typeface="Calibri"/>
                <a:sym typeface="Calibri"/>
              </a:defRPr>
            </a:pPr>
            <a:r>
              <a:t>Withholding</a:t>
            </a:r>
          </a:p>
          <a:p>
            <a:pPr marL="809625" lvl="2" indent="-571500" algn="l">
              <a:buClr>
                <a:srgbClr val="CB6E35"/>
              </a:buClr>
              <a:buSzPct val="100000"/>
              <a:buFont typeface="Arial"/>
              <a:buChar char="•"/>
              <a:defRPr>
                <a:latin typeface="Calibri"/>
                <a:ea typeface="Calibri"/>
                <a:cs typeface="Calibri"/>
                <a:sym typeface="Calibri"/>
              </a:defRPr>
            </a:pPr>
            <a:r>
              <a:t>Uncommitted to the cause or issue</a:t>
            </a:r>
          </a:p>
          <a:p>
            <a:pPr marL="809625" lvl="2" indent="-571500" algn="l">
              <a:buClr>
                <a:srgbClr val="CB6E35"/>
              </a:buClr>
              <a:buSzPct val="100000"/>
              <a:buFont typeface="Arial"/>
              <a:buChar char="•"/>
              <a:defRPr>
                <a:latin typeface="Calibri"/>
                <a:ea typeface="Calibri"/>
                <a:cs typeface="Calibri"/>
                <a:sym typeface="Calibri"/>
              </a:defRPr>
            </a:pPr>
            <a:r>
              <a:t>Weak—easy to  convince, sway, or take advantage of</a:t>
            </a:r>
          </a:p>
          <a:p>
            <a:pPr marL="809625" lvl="2" indent="-571500" algn="l">
              <a:buClr>
                <a:srgbClr val="CB6E35"/>
              </a:buClr>
              <a:buSzPct val="100000"/>
              <a:buFont typeface="Arial"/>
              <a:buChar char="•"/>
              <a:defRPr>
                <a:latin typeface="Calibri"/>
                <a:ea typeface="Calibri"/>
                <a:cs typeface="Calibri"/>
                <a:sym typeface="Calibri"/>
              </a:defRPr>
            </a:pPr>
            <a:r>
              <a:t>Insubstantial</a:t>
            </a:r>
          </a:p>
        </p:txBody>
      </p:sp>
      <p:sp>
        <p:nvSpPr>
          <p:cNvPr id="418"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419" name="Picture 12" descr="Picture 12"/>
          <p:cNvPicPr>
            <a:picLocks noChangeAspect="1"/>
          </p:cNvPicPr>
          <p:nvPr/>
        </p:nvPicPr>
        <p:blipFill>
          <a:blip r:embed="rId2">
            <a:extLst/>
          </a:blip>
          <a:stretch>
            <a:fillRect/>
          </a:stretch>
        </p:blipFill>
        <p:spPr>
          <a:xfrm>
            <a:off x="0" y="2651555"/>
            <a:ext cx="13004800" cy="622431"/>
          </a:xfrm>
          <a:prstGeom prst="rect">
            <a:avLst/>
          </a:prstGeom>
          <a:ln w="12700">
            <a:miter lim="400000"/>
          </a:ln>
        </p:spPr>
      </p:pic>
      <p:sp>
        <p:nvSpPr>
          <p:cNvPr id="420" name="Title 1"/>
          <p:cNvSpPr txBox="1"/>
          <p:nvPr/>
        </p:nvSpPr>
        <p:spPr>
          <a:xfrm>
            <a:off x="124821"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Assertiveness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23" name="TextBox 3"/>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424"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14 </a:t>
            </a:r>
          </a:p>
        </p:txBody>
      </p:sp>
      <p:sp>
        <p:nvSpPr>
          <p:cNvPr id="425" name="Content Placeholder 4"/>
          <p:cNvSpPr txBox="1"/>
          <p:nvPr/>
        </p:nvSpPr>
        <p:spPr>
          <a:xfrm>
            <a:off x="95793" y="4219480"/>
            <a:ext cx="4324825"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B6E35"/>
              </a:buClr>
              <a:buSzPct val="100000"/>
              <a:buFont typeface="Arial"/>
              <a:buChar char="•"/>
              <a:defRPr>
                <a:latin typeface="Calibri"/>
                <a:ea typeface="Calibri"/>
                <a:cs typeface="Calibri"/>
                <a:sym typeface="Calibri"/>
              </a:defRPr>
            </a:pPr>
            <a:r>
              <a:t>Bashful, shy, or soft spoken</a:t>
            </a:r>
          </a:p>
          <a:p>
            <a:pPr marL="809625" lvl="2" indent="-571500" algn="l">
              <a:buClr>
                <a:srgbClr val="CB6E35"/>
              </a:buClr>
              <a:buSzPct val="100000"/>
              <a:buFont typeface="Arial"/>
              <a:buChar char="•"/>
              <a:defRPr>
                <a:latin typeface="Calibri"/>
                <a:ea typeface="Calibri"/>
                <a:cs typeface="Calibri"/>
                <a:sym typeface="Calibri"/>
              </a:defRPr>
            </a:pPr>
            <a:r>
              <a:t>Withholding</a:t>
            </a:r>
          </a:p>
          <a:p>
            <a:pPr marL="809625" lvl="2" indent="-571500" algn="l">
              <a:buClr>
                <a:srgbClr val="CB6E35"/>
              </a:buClr>
              <a:buSzPct val="100000"/>
              <a:buFont typeface="Arial"/>
              <a:buChar char="•"/>
              <a:defRPr>
                <a:latin typeface="Calibri"/>
                <a:ea typeface="Calibri"/>
                <a:cs typeface="Calibri"/>
                <a:sym typeface="Calibri"/>
              </a:defRPr>
            </a:pPr>
            <a:r>
              <a:t>Uncommitted to the cause or issue</a:t>
            </a:r>
          </a:p>
          <a:p>
            <a:pPr marL="809625" lvl="2" indent="-571500" algn="l">
              <a:buClr>
                <a:srgbClr val="CB6E35"/>
              </a:buClr>
              <a:buSzPct val="100000"/>
              <a:buFont typeface="Arial"/>
              <a:buChar char="•"/>
              <a:defRPr>
                <a:latin typeface="Calibri"/>
                <a:ea typeface="Calibri"/>
                <a:cs typeface="Calibri"/>
                <a:sym typeface="Calibri"/>
              </a:defRPr>
            </a:pPr>
            <a:r>
              <a:t>Weak—easy to  convince, sway, or take advantage of</a:t>
            </a:r>
          </a:p>
          <a:p>
            <a:pPr marL="809625" lvl="2" indent="-571500" algn="l">
              <a:buClr>
                <a:srgbClr val="CB6E35"/>
              </a:buClr>
              <a:buSzPct val="100000"/>
              <a:buFont typeface="Arial"/>
              <a:buChar char="•"/>
              <a:defRPr>
                <a:latin typeface="Calibri"/>
                <a:ea typeface="Calibri"/>
                <a:cs typeface="Calibri"/>
                <a:sym typeface="Calibri"/>
              </a:defRPr>
            </a:pPr>
            <a:r>
              <a:t>Insubstantial</a:t>
            </a:r>
          </a:p>
        </p:txBody>
      </p:sp>
      <p:sp>
        <p:nvSpPr>
          <p:cNvPr id="426" name="Content Placeholder 4"/>
          <p:cNvSpPr txBox="1"/>
          <p:nvPr/>
        </p:nvSpPr>
        <p:spPr>
          <a:xfrm>
            <a:off x="4691271" y="4173297"/>
            <a:ext cx="3685123" cy="45345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V</a:t>
            </a:r>
            <a:r>
              <a:rPr dirty="0"/>
              <a:t>oice your needs and beliefs clearly and boldly some of the time or consistently stand up for yourself, </a:t>
            </a:r>
            <a:r>
              <a:rPr lang="en-US" dirty="0"/>
              <a:t> </a:t>
            </a:r>
            <a:r>
              <a:rPr dirty="0"/>
              <a:t>but do so only mildly</a:t>
            </a:r>
          </a:p>
        </p:txBody>
      </p:sp>
      <p:sp>
        <p:nvSpPr>
          <p:cNvPr id="427" name="Content Placeholder 4"/>
          <p:cNvSpPr txBox="1"/>
          <p:nvPr/>
        </p:nvSpPr>
        <p:spPr>
          <a:xfrm>
            <a:off x="5216014" y="324074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428"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429" name="Picture 12" descr="Picture 12"/>
          <p:cNvPicPr>
            <a:picLocks noChangeAspect="1"/>
          </p:cNvPicPr>
          <p:nvPr/>
        </p:nvPicPr>
        <p:blipFill>
          <a:blip r:embed="rId2">
            <a:extLst/>
          </a:blip>
          <a:stretch>
            <a:fillRect/>
          </a:stretch>
        </p:blipFill>
        <p:spPr>
          <a:xfrm>
            <a:off x="0" y="2651555"/>
            <a:ext cx="13004800" cy="622431"/>
          </a:xfrm>
          <a:prstGeom prst="rect">
            <a:avLst/>
          </a:prstGeom>
          <a:ln w="12700">
            <a:miter lim="400000"/>
          </a:ln>
        </p:spPr>
      </p:pic>
      <p:sp>
        <p:nvSpPr>
          <p:cNvPr id="430" name="Title 1"/>
          <p:cNvSpPr txBox="1"/>
          <p:nvPr/>
        </p:nvSpPr>
        <p:spPr>
          <a:xfrm>
            <a:off x="124821"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Assertiveness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425"/>
                                        </p:tgtEl>
                                        <p:attrNameLst>
                                          <p:attrName>style.opacity</p:attrName>
                                        </p:attrNameLst>
                                      </p:cBhvr>
                                      <p:to>
                                        <p:strVal val="0.50"/>
                                      </p:to>
                                    </p:set>
                                    <p:animEffect filter="image" prLst="opacity: 0.50; ">
                                      <p:cBhvr>
                                        <p:cTn id="7" dur="indefinite" fill="hold"/>
                                        <p:tgtEl>
                                          <p:spTgt spid="425"/>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428"/>
                                        </p:tgtEl>
                                        <p:attrNameLst>
                                          <p:attrName>style.opacity</p:attrName>
                                        </p:attrNameLst>
                                      </p:cBhvr>
                                      <p:to>
                                        <p:strVal val="0.50"/>
                                      </p:to>
                                    </p:set>
                                    <p:animEffect filter="image" prLst="opacity: 0.50; ">
                                      <p:cBhvr>
                                        <p:cTn id="11" dur="indefinite" fill="hold"/>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1" animBg="1" advAuto="0"/>
      <p:bldP spid="428" grpId="2"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33" name="TextBox 3"/>
          <p:cNvSpPr/>
          <p:nvPr/>
        </p:nvSpPr>
        <p:spPr>
          <a:xfrm>
            <a:off x="735495" y="3061251"/>
            <a:ext cx="3955776" cy="3816627"/>
          </a:xfrm>
          <a:prstGeom prst="rect">
            <a:avLst/>
          </a:prstGeom>
          <a:solidFill>
            <a:srgbClr val="FFFFFF"/>
          </a:solidFill>
          <a:ln w="12700">
            <a:miter lim="400000"/>
          </a:ln>
        </p:spPr>
        <p:txBody>
          <a:bodyPr lIns="50800" tIns="50800" rIns="50800" bIns="50800" anchor="ctr"/>
          <a:lstStyle/>
          <a:p>
            <a:endParaRPr/>
          </a:p>
        </p:txBody>
      </p:sp>
      <p:sp>
        <p:nvSpPr>
          <p:cNvPr id="434"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14 </a:t>
            </a:r>
          </a:p>
        </p:txBody>
      </p:sp>
      <p:sp>
        <p:nvSpPr>
          <p:cNvPr id="435" name="Content Placeholder 4"/>
          <p:cNvSpPr txBox="1"/>
          <p:nvPr/>
        </p:nvSpPr>
        <p:spPr>
          <a:xfrm>
            <a:off x="95793" y="4219480"/>
            <a:ext cx="4324825"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B6E35"/>
              </a:buClr>
              <a:buSzPct val="100000"/>
              <a:buFont typeface="Arial"/>
              <a:buChar char="•"/>
              <a:defRPr>
                <a:latin typeface="Calibri"/>
                <a:ea typeface="Calibri"/>
                <a:cs typeface="Calibri"/>
                <a:sym typeface="Calibri"/>
              </a:defRPr>
            </a:pPr>
            <a:r>
              <a:t>Bashful, shy, or soft spoken</a:t>
            </a:r>
          </a:p>
          <a:p>
            <a:pPr marL="809625" lvl="2" indent="-571500" algn="l">
              <a:buClr>
                <a:srgbClr val="CB6E35"/>
              </a:buClr>
              <a:buSzPct val="100000"/>
              <a:buFont typeface="Arial"/>
              <a:buChar char="•"/>
              <a:defRPr>
                <a:latin typeface="Calibri"/>
                <a:ea typeface="Calibri"/>
                <a:cs typeface="Calibri"/>
                <a:sym typeface="Calibri"/>
              </a:defRPr>
            </a:pPr>
            <a:r>
              <a:t>Withholding</a:t>
            </a:r>
          </a:p>
          <a:p>
            <a:pPr marL="809625" lvl="2" indent="-571500" algn="l">
              <a:buClr>
                <a:srgbClr val="CB6E35"/>
              </a:buClr>
              <a:buSzPct val="100000"/>
              <a:buFont typeface="Arial"/>
              <a:buChar char="•"/>
              <a:defRPr>
                <a:latin typeface="Calibri"/>
                <a:ea typeface="Calibri"/>
                <a:cs typeface="Calibri"/>
                <a:sym typeface="Calibri"/>
              </a:defRPr>
            </a:pPr>
            <a:r>
              <a:t>Uncommitted to the cause or issue</a:t>
            </a:r>
          </a:p>
          <a:p>
            <a:pPr marL="809625" lvl="2" indent="-571500" algn="l">
              <a:buClr>
                <a:srgbClr val="CB6E35"/>
              </a:buClr>
              <a:buSzPct val="100000"/>
              <a:buFont typeface="Arial"/>
              <a:buChar char="•"/>
              <a:defRPr>
                <a:latin typeface="Calibri"/>
                <a:ea typeface="Calibri"/>
                <a:cs typeface="Calibri"/>
                <a:sym typeface="Calibri"/>
              </a:defRPr>
            </a:pPr>
            <a:r>
              <a:t>Weak—easy to  convince, sway, or take advantage of</a:t>
            </a:r>
          </a:p>
          <a:p>
            <a:pPr marL="809625" lvl="2" indent="-571500" algn="l">
              <a:buClr>
                <a:srgbClr val="CB6E35"/>
              </a:buClr>
              <a:buSzPct val="100000"/>
              <a:buFont typeface="Arial"/>
              <a:buChar char="•"/>
              <a:defRPr>
                <a:latin typeface="Calibri"/>
                <a:ea typeface="Calibri"/>
                <a:cs typeface="Calibri"/>
                <a:sym typeface="Calibri"/>
              </a:defRPr>
            </a:pPr>
            <a:r>
              <a:t>Insubstantial</a:t>
            </a:r>
          </a:p>
        </p:txBody>
      </p:sp>
      <p:sp>
        <p:nvSpPr>
          <p:cNvPr id="437" name="Content Placeholder 4"/>
          <p:cNvSpPr txBox="1"/>
          <p:nvPr/>
        </p:nvSpPr>
        <p:spPr>
          <a:xfrm>
            <a:off x="8376394" y="4219480"/>
            <a:ext cx="4296048"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BC5E00"/>
                </a:solidFill>
              </a:defRPr>
            </a:lvl1pPr>
          </a:lstStyle>
          <a:p>
            <a:r>
              <a:rPr dirty="0"/>
              <a:t>Straightforward, self-confident speech and behavior, speaking your mind and both setting and maintaining          clear</a:t>
            </a:r>
            <a:r>
              <a:rPr lang="en-US" dirty="0"/>
              <a:t>        </a:t>
            </a:r>
            <a:r>
              <a:rPr dirty="0"/>
              <a:t>boundaries</a:t>
            </a:r>
          </a:p>
        </p:txBody>
      </p:sp>
      <p:sp>
        <p:nvSpPr>
          <p:cNvPr id="438" name="Content Placeholder 4"/>
          <p:cNvSpPr txBox="1"/>
          <p:nvPr/>
        </p:nvSpPr>
        <p:spPr>
          <a:xfrm>
            <a:off x="5216014" y="324074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439" name="Content Placeholder 4"/>
          <p:cNvSpPr txBox="1"/>
          <p:nvPr/>
        </p:nvSpPr>
        <p:spPr>
          <a:xfrm>
            <a:off x="8518014" y="324800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440"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441" name="Picture 12" descr="Picture 12"/>
          <p:cNvPicPr>
            <a:picLocks noChangeAspect="1"/>
          </p:cNvPicPr>
          <p:nvPr/>
        </p:nvPicPr>
        <p:blipFill>
          <a:blip r:embed="rId2">
            <a:extLst/>
          </a:blip>
          <a:stretch>
            <a:fillRect/>
          </a:stretch>
        </p:blipFill>
        <p:spPr>
          <a:xfrm>
            <a:off x="0" y="2651555"/>
            <a:ext cx="13004800" cy="622431"/>
          </a:xfrm>
          <a:prstGeom prst="rect">
            <a:avLst/>
          </a:prstGeom>
          <a:ln w="12700">
            <a:miter lim="400000"/>
          </a:ln>
        </p:spPr>
      </p:pic>
      <p:sp>
        <p:nvSpPr>
          <p:cNvPr id="442" name="Title 1"/>
          <p:cNvSpPr txBox="1"/>
          <p:nvPr/>
        </p:nvSpPr>
        <p:spPr>
          <a:xfrm>
            <a:off x="124821"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Assertiveness</a:t>
            </a:r>
          </a:p>
        </p:txBody>
      </p:sp>
      <p:sp>
        <p:nvSpPr>
          <p:cNvPr id="13" name="Content Placeholder 4"/>
          <p:cNvSpPr txBox="1"/>
          <p:nvPr/>
        </p:nvSpPr>
        <p:spPr>
          <a:xfrm>
            <a:off x="4691271" y="4173297"/>
            <a:ext cx="3685123" cy="45345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V</a:t>
            </a:r>
            <a:r>
              <a:rPr dirty="0"/>
              <a:t>oice your needs and beliefs clearly and boldly some of the time or consistently stand up for yourself, </a:t>
            </a:r>
            <a:r>
              <a:rPr lang="en-US" dirty="0"/>
              <a:t>   </a:t>
            </a:r>
            <a:r>
              <a:rPr dirty="0"/>
              <a:t>but do so only mildly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440"/>
                                        </p:tgtEl>
                                        <p:attrNameLst>
                                          <p:attrName>style.opacity</p:attrName>
                                        </p:attrNameLst>
                                      </p:cBhvr>
                                      <p:to>
                                        <p:strVal val="0.50"/>
                                      </p:to>
                                    </p:set>
                                    <p:animEffect filter="image" prLst="opacity: 0.50; ">
                                      <p:cBhvr>
                                        <p:cTn id="7" dur="indefinite" fill="hold"/>
                                        <p:tgtEl>
                                          <p:spTgt spid="440"/>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438"/>
                                        </p:tgtEl>
                                        <p:attrNameLst>
                                          <p:attrName>style.opacity</p:attrName>
                                        </p:attrNameLst>
                                      </p:cBhvr>
                                      <p:to>
                                        <p:strVal val="0.50"/>
                                      </p:to>
                                    </p:set>
                                    <p:animEffect filter="image" prLst="opacity: 0.50; ">
                                      <p:cBhvr>
                                        <p:cTn id="11" dur="indefinite" fill="hold"/>
                                        <p:tgtEl>
                                          <p:spTgt spid="438"/>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435"/>
                                        </p:tgtEl>
                                        <p:attrNameLst>
                                          <p:attrName>style.opacity</p:attrName>
                                        </p:attrNameLst>
                                      </p:cBhvr>
                                      <p:to>
                                        <p:strVal val="0.50"/>
                                      </p:to>
                                    </p:set>
                                    <p:animEffect filter="image" prLst="opacity: 0.50; ">
                                      <p:cBhvr>
                                        <p:cTn id="15" dur="indefinite" fill="hold"/>
                                        <p:tgtEl>
                                          <p:spTgt spid="435"/>
                                        </p:tgtEl>
                                      </p:cBhvr>
                                    </p:animEffect>
                                  </p:childTnLst>
                                </p:cTn>
                              </p:par>
                              <p:par>
                                <p:cTn id="16" presetID="9" presetClass="emph" presetSubtype="0" nodeType="withEffect">
                                  <p:stCondLst>
                                    <p:cond delay="0"/>
                                  </p:stCondLst>
                                  <p:childTnLst>
                                    <p:set>
                                      <p:cBhvr rctx="PPT">
                                        <p:cTn id="17" dur="indefinite"/>
                                        <p:tgtEl>
                                          <p:spTgt spid="13">
                                            <p:txEl>
                                              <p:pRg st="0" end="0"/>
                                            </p:txEl>
                                          </p:spTgt>
                                        </p:tgtEl>
                                        <p:attrNameLst>
                                          <p:attrName>style.opacity</p:attrName>
                                        </p:attrNameLst>
                                      </p:cBhvr>
                                      <p:to>
                                        <p:strVal val="0.5"/>
                                      </p:to>
                                    </p:set>
                                    <p:animEffect filter="image" prLst="opacity: 0.5">
                                      <p:cBhvr rctx="IE">
                                        <p:cTn id="18" dur="indefinite"/>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3" animBg="1" advAuto="0"/>
      <p:bldP spid="438" grpId="2" animBg="1" advAuto="0"/>
      <p:bldP spid="440"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45" name="TextBox 3"/>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14 </a:t>
            </a:r>
          </a:p>
        </p:txBody>
      </p:sp>
      <p:sp>
        <p:nvSpPr>
          <p:cNvPr id="446" name="Title 1"/>
          <p:cNvSpPr txBox="1"/>
          <p:nvPr/>
        </p:nvSpPr>
        <p:spPr>
          <a:xfrm>
            <a:off x="124821"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Assertiveness</a:t>
            </a:r>
          </a:p>
        </p:txBody>
      </p:sp>
      <p:sp>
        <p:nvSpPr>
          <p:cNvPr id="447" name="Content Placeholder 4"/>
          <p:cNvSpPr txBox="1"/>
          <p:nvPr/>
        </p:nvSpPr>
        <p:spPr>
          <a:xfrm>
            <a:off x="9629543" y="2823468"/>
            <a:ext cx="3014774" cy="220983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BC5E00"/>
                </a:solidFill>
              </a:rPr>
              <a:t>Assertiveness </a:t>
            </a:r>
            <a:r>
              <a:rPr sz="3440" dirty="0"/>
              <a:t>can be or look/sound:</a:t>
            </a:r>
          </a:p>
        </p:txBody>
      </p:sp>
      <p:sp>
        <p:nvSpPr>
          <p:cNvPr id="448" name="Content Placeholder 4"/>
          <p:cNvSpPr txBox="1"/>
          <p:nvPr/>
        </p:nvSpPr>
        <p:spPr>
          <a:xfrm>
            <a:off x="322532" y="3684165"/>
            <a:ext cx="3886612" cy="5562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BC5E00"/>
                </a:solidFill>
              </a:defRPr>
            </a:lvl1pPr>
          </a:lstStyle>
          <a:p>
            <a:r>
              <a:t>Straightforward, self-confident speech and behavior, speaking your mind and both setting and maintaining          clear      boundaries</a:t>
            </a:r>
          </a:p>
        </p:txBody>
      </p:sp>
      <p:sp>
        <p:nvSpPr>
          <p:cNvPr id="449" name="TextBox 3"/>
          <p:cNvSpPr txBox="1"/>
          <p:nvPr/>
        </p:nvSpPr>
        <p:spPr>
          <a:xfrm>
            <a:off x="4300356" y="5273004"/>
            <a:ext cx="8834706" cy="37131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BC5E00"/>
              </a:buClr>
              <a:buSzPct val="100000"/>
              <a:buFont typeface="Arial"/>
              <a:buChar char="•"/>
              <a:defRPr sz="4000">
                <a:latin typeface="Calibri"/>
                <a:ea typeface="Calibri"/>
                <a:cs typeface="Calibri"/>
                <a:sym typeface="Calibri"/>
              </a:defRPr>
            </a:pPr>
            <a:r>
              <a:t>Aggressive</a:t>
            </a:r>
          </a:p>
          <a:p>
            <a:pPr marL="571500" indent="-571500" algn="l">
              <a:buClr>
                <a:srgbClr val="BC5E00"/>
              </a:buClr>
              <a:buSzPct val="100000"/>
              <a:buFont typeface="Arial"/>
              <a:buChar char="•"/>
              <a:defRPr sz="4000">
                <a:latin typeface="Calibri"/>
                <a:ea typeface="Calibri"/>
                <a:cs typeface="Calibri"/>
                <a:sym typeface="Calibri"/>
              </a:defRPr>
            </a:pPr>
            <a:r>
              <a:t>Abusive</a:t>
            </a:r>
          </a:p>
          <a:p>
            <a:pPr marL="571500" indent="-571500" algn="l">
              <a:buClr>
                <a:srgbClr val="BC5E00"/>
              </a:buClr>
              <a:buSzPct val="100000"/>
              <a:buFont typeface="Arial"/>
              <a:buChar char="•"/>
              <a:defRPr sz="4000">
                <a:latin typeface="Calibri"/>
                <a:ea typeface="Calibri"/>
                <a:cs typeface="Calibri"/>
                <a:sym typeface="Calibri"/>
              </a:defRPr>
            </a:pPr>
            <a:r>
              <a:t>Militant or bossy</a:t>
            </a:r>
          </a:p>
          <a:p>
            <a:pPr marL="571500" indent="-571500" algn="l">
              <a:buClr>
                <a:srgbClr val="BC5E00"/>
              </a:buClr>
              <a:buSzPct val="100000"/>
              <a:buFont typeface="Arial"/>
              <a:buChar char="•"/>
              <a:defRPr sz="4000">
                <a:latin typeface="Calibri"/>
                <a:ea typeface="Calibri"/>
                <a:cs typeface="Calibri"/>
                <a:sym typeface="Calibri"/>
              </a:defRPr>
            </a:pPr>
            <a:r>
              <a:t>Self-centered (commanding                  the spotlight and excessive                 air-time)</a:t>
            </a:r>
          </a:p>
        </p:txBody>
      </p:sp>
      <p:pic>
        <p:nvPicPr>
          <p:cNvPr id="450" name="Picture 9" descr="Picture 9"/>
          <p:cNvPicPr>
            <a:picLocks noChangeAspect="1"/>
          </p:cNvPicPr>
          <p:nvPr/>
        </p:nvPicPr>
        <p:blipFill>
          <a:blip r:embed="rId2">
            <a:extLst/>
          </a:blip>
          <a:stretch>
            <a:fillRect/>
          </a:stretch>
        </p:blipFill>
        <p:spPr>
          <a:xfrm>
            <a:off x="-336310" y="2631628"/>
            <a:ext cx="6544620" cy="734122"/>
          </a:xfrm>
          <a:prstGeom prst="rect">
            <a:avLst/>
          </a:prstGeom>
          <a:ln w="12700">
            <a:miter lim="400000"/>
          </a:ln>
        </p:spPr>
      </p:pic>
      <p:grpSp>
        <p:nvGrpSpPr>
          <p:cNvPr id="453" name="Group 10"/>
          <p:cNvGrpSpPr/>
          <p:nvPr/>
        </p:nvGrpSpPr>
        <p:grpSpPr>
          <a:xfrm>
            <a:off x="5684809" y="1491658"/>
            <a:ext cx="4223793" cy="3142229"/>
            <a:chOff x="0" y="0"/>
            <a:chExt cx="4223791" cy="3142227"/>
          </a:xfrm>
        </p:grpSpPr>
        <p:sp>
          <p:nvSpPr>
            <p:cNvPr id="451" name="Explosion 2 11"/>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452" name="TextBox 12"/>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48"/>
                                        </p:tgtEl>
                                        <p:attrNameLst>
                                          <p:attrName>style.visibility</p:attrName>
                                        </p:attrNameLst>
                                      </p:cBhvr>
                                      <p:to>
                                        <p:strVal val="visible"/>
                                      </p:to>
                                    </p:set>
                                    <p:animEffect transition="in" filter="dissolve">
                                      <p:cBhvr>
                                        <p:cTn id="7" dur="500"/>
                                        <p:tgtEl>
                                          <p:spTgt spid="448"/>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450"/>
                                        </p:tgtEl>
                                        <p:attrNameLst>
                                          <p:attrName>style.visibility</p:attrName>
                                        </p:attrNameLst>
                                      </p:cBhvr>
                                      <p:to>
                                        <p:strVal val="visible"/>
                                      </p:to>
                                    </p:set>
                                    <p:animEffect transition="in" filter="wipe(left)">
                                      <p:cBhvr>
                                        <p:cTn id="11" dur="500"/>
                                        <p:tgtEl>
                                          <p:spTgt spid="450"/>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453"/>
                                        </p:tgtEl>
                                        <p:attrNameLst>
                                          <p:attrName>style.visibility</p:attrName>
                                        </p:attrNameLst>
                                      </p:cBhvr>
                                      <p:to>
                                        <p:strVal val="visible"/>
                                      </p:to>
                                    </p:set>
                                    <p:animEffect transition="in" filter="wipe(left)">
                                      <p:cBhvr>
                                        <p:cTn id="15" dur="500"/>
                                        <p:tgtEl>
                                          <p:spTgt spid="453"/>
                                        </p:tgtEl>
                                      </p:cBhvr>
                                    </p:animEffect>
                                  </p:childTnLst>
                                </p:cTn>
                              </p:par>
                            </p:childTnLst>
                          </p:cTn>
                        </p:par>
                        <p:par>
                          <p:cTn id="16" fill="hold">
                            <p:stCondLst>
                              <p:cond delay="1500"/>
                            </p:stCondLst>
                            <p:childTnLst>
                              <p:par>
                                <p:cTn id="17" presetID="22" presetClass="entr" presetSubtype="1" fill="hold" grpId="4" nodeType="afterEffect">
                                  <p:stCondLst>
                                    <p:cond delay="0"/>
                                  </p:stCondLst>
                                  <p:iterate>
                                    <p:tmAbs val="0"/>
                                  </p:iterate>
                                  <p:childTnLst>
                                    <p:set>
                                      <p:cBhvr>
                                        <p:cTn id="18" fill="hold"/>
                                        <p:tgtEl>
                                          <p:spTgt spid="447"/>
                                        </p:tgtEl>
                                        <p:attrNameLst>
                                          <p:attrName>style.visibility</p:attrName>
                                        </p:attrNameLst>
                                      </p:cBhvr>
                                      <p:to>
                                        <p:strVal val="visible"/>
                                      </p:to>
                                    </p:set>
                                    <p:animEffect transition="in" filter="wipe(up)">
                                      <p:cBhvr>
                                        <p:cTn id="19" dur="500"/>
                                        <p:tgtEl>
                                          <p:spTgt spid="44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5" nodeType="clickEffect">
                                  <p:stCondLst>
                                    <p:cond delay="0"/>
                                  </p:stCondLst>
                                  <p:iterate>
                                    <p:tmAbs val="0"/>
                                  </p:iterate>
                                  <p:childTnLst>
                                    <p:set>
                                      <p:cBhvr>
                                        <p:cTn id="23" fill="hold"/>
                                        <p:tgtEl>
                                          <p:spTgt spid="449">
                                            <p:bg/>
                                          </p:spTgt>
                                        </p:tgtEl>
                                        <p:attrNameLst>
                                          <p:attrName>style.visibility</p:attrName>
                                        </p:attrNameLst>
                                      </p:cBhvr>
                                      <p:to>
                                        <p:strVal val="visible"/>
                                      </p:to>
                                    </p:set>
                                    <p:animEffect transition="in" filter="wipe(up)">
                                      <p:cBhvr>
                                        <p:cTn id="24" dur="500"/>
                                        <p:tgtEl>
                                          <p:spTgt spid="449">
                                            <p:bg/>
                                          </p:spTgt>
                                        </p:tgtEl>
                                      </p:cBhvr>
                                    </p:animEffect>
                                  </p:childTnLst>
                                </p:cTn>
                              </p:par>
                              <p:par>
                                <p:cTn id="25" presetID="22" presetClass="entr" presetSubtype="1" fill="hold" grpId="5" nodeType="withEffect">
                                  <p:stCondLst>
                                    <p:cond delay="0"/>
                                  </p:stCondLst>
                                  <p:iterate>
                                    <p:tmAbs val="0"/>
                                  </p:iterate>
                                  <p:childTnLst>
                                    <p:set>
                                      <p:cBhvr>
                                        <p:cTn id="26" fill="hold"/>
                                        <p:tgtEl>
                                          <p:spTgt spid="449">
                                            <p:txEl>
                                              <p:pRg st="0" end="0"/>
                                            </p:txEl>
                                          </p:spTgt>
                                        </p:tgtEl>
                                        <p:attrNameLst>
                                          <p:attrName>style.visibility</p:attrName>
                                        </p:attrNameLst>
                                      </p:cBhvr>
                                      <p:to>
                                        <p:strVal val="visible"/>
                                      </p:to>
                                    </p:set>
                                    <p:animEffect transition="in" filter="wipe(up)">
                                      <p:cBhvr>
                                        <p:cTn id="27" dur="500"/>
                                        <p:tgtEl>
                                          <p:spTgt spid="449">
                                            <p:txEl>
                                              <p:pRg st="0" end="0"/>
                                            </p:txEl>
                                          </p:spTgt>
                                        </p:tgtEl>
                                      </p:cBhvr>
                                    </p:animEffect>
                                  </p:childTnLst>
                                </p:cTn>
                              </p:par>
                            </p:childTnLst>
                          </p:cTn>
                        </p:par>
                        <p:par>
                          <p:cTn id="28" fill="hold">
                            <p:stCondLst>
                              <p:cond delay="500"/>
                            </p:stCondLst>
                            <p:childTnLst>
                              <p:par>
                                <p:cTn id="29" presetID="22" presetClass="entr" presetSubtype="1" fill="hold" grpId="5" nodeType="afterEffect">
                                  <p:stCondLst>
                                    <p:cond delay="0"/>
                                  </p:stCondLst>
                                  <p:iterate>
                                    <p:tmAbs val="0"/>
                                  </p:iterate>
                                  <p:childTnLst>
                                    <p:set>
                                      <p:cBhvr>
                                        <p:cTn id="30" fill="hold"/>
                                        <p:tgtEl>
                                          <p:spTgt spid="449">
                                            <p:txEl>
                                              <p:pRg st="1" end="1"/>
                                            </p:txEl>
                                          </p:spTgt>
                                        </p:tgtEl>
                                        <p:attrNameLst>
                                          <p:attrName>style.visibility</p:attrName>
                                        </p:attrNameLst>
                                      </p:cBhvr>
                                      <p:to>
                                        <p:strVal val="visible"/>
                                      </p:to>
                                    </p:set>
                                    <p:animEffect transition="in" filter="wipe(up)">
                                      <p:cBhvr>
                                        <p:cTn id="31" dur="500"/>
                                        <p:tgtEl>
                                          <p:spTgt spid="449">
                                            <p:txEl>
                                              <p:pRg st="1" end="1"/>
                                            </p:txEl>
                                          </p:spTgt>
                                        </p:tgtEl>
                                      </p:cBhvr>
                                    </p:animEffect>
                                  </p:childTnLst>
                                </p:cTn>
                              </p:par>
                            </p:childTnLst>
                          </p:cTn>
                        </p:par>
                        <p:par>
                          <p:cTn id="32" fill="hold">
                            <p:stCondLst>
                              <p:cond delay="1000"/>
                            </p:stCondLst>
                            <p:childTnLst>
                              <p:par>
                                <p:cTn id="33" presetID="22" presetClass="entr" presetSubtype="1" fill="hold" grpId="5" nodeType="afterEffect">
                                  <p:stCondLst>
                                    <p:cond delay="0"/>
                                  </p:stCondLst>
                                  <p:iterate>
                                    <p:tmAbs val="0"/>
                                  </p:iterate>
                                  <p:childTnLst>
                                    <p:set>
                                      <p:cBhvr>
                                        <p:cTn id="34" fill="hold"/>
                                        <p:tgtEl>
                                          <p:spTgt spid="449">
                                            <p:txEl>
                                              <p:pRg st="2" end="2"/>
                                            </p:txEl>
                                          </p:spTgt>
                                        </p:tgtEl>
                                        <p:attrNameLst>
                                          <p:attrName>style.visibility</p:attrName>
                                        </p:attrNameLst>
                                      </p:cBhvr>
                                      <p:to>
                                        <p:strVal val="visible"/>
                                      </p:to>
                                    </p:set>
                                    <p:animEffect transition="in" filter="wipe(up)">
                                      <p:cBhvr>
                                        <p:cTn id="35" dur="500"/>
                                        <p:tgtEl>
                                          <p:spTgt spid="449">
                                            <p:txEl>
                                              <p:pRg st="2" end="2"/>
                                            </p:txEl>
                                          </p:spTgt>
                                        </p:tgtEl>
                                      </p:cBhvr>
                                    </p:animEffect>
                                  </p:childTnLst>
                                </p:cTn>
                              </p:par>
                            </p:childTnLst>
                          </p:cTn>
                        </p:par>
                        <p:par>
                          <p:cTn id="36" fill="hold">
                            <p:stCondLst>
                              <p:cond delay="1500"/>
                            </p:stCondLst>
                            <p:childTnLst>
                              <p:par>
                                <p:cTn id="37" presetID="22" presetClass="entr" presetSubtype="1" fill="hold" grpId="5" nodeType="afterEffect">
                                  <p:stCondLst>
                                    <p:cond delay="0"/>
                                  </p:stCondLst>
                                  <p:iterate>
                                    <p:tmAbs val="0"/>
                                  </p:iterate>
                                  <p:childTnLst>
                                    <p:set>
                                      <p:cBhvr>
                                        <p:cTn id="38" fill="hold"/>
                                        <p:tgtEl>
                                          <p:spTgt spid="449">
                                            <p:txEl>
                                              <p:pRg st="3" end="3"/>
                                            </p:txEl>
                                          </p:spTgt>
                                        </p:tgtEl>
                                        <p:attrNameLst>
                                          <p:attrName>style.visibility</p:attrName>
                                        </p:attrNameLst>
                                      </p:cBhvr>
                                      <p:to>
                                        <p:strVal val="visible"/>
                                      </p:to>
                                    </p:set>
                                    <p:animEffect transition="in" filter="wipe(up)">
                                      <p:cBhvr>
                                        <p:cTn id="39" dur="500"/>
                                        <p:tgtEl>
                                          <p:spTgt spid="4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4" animBg="1" advAuto="0"/>
      <p:bldP spid="448" grpId="1" animBg="1" advAuto="0"/>
      <p:bldP spid="449" grpId="5" build="p" bldLvl="5" animBg="1" advAuto="0"/>
      <p:bldP spid="450" grpId="2" animBg="1" advAuto="0"/>
      <p:bldP spid="453" grpId="3"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56" name="Title 1"/>
          <p:cNvSpPr txBox="1"/>
          <p:nvPr/>
        </p:nvSpPr>
        <p:spPr>
          <a:xfrm>
            <a:off x="124821"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Assertiveness</a:t>
            </a:r>
          </a:p>
        </p:txBody>
      </p:sp>
      <p:sp>
        <p:nvSpPr>
          <p:cNvPr id="457"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to put your needs, thoughts and opinions out into the world—even when doing so invites opposition or conflict or causes you to take a stand</a:t>
            </a:r>
          </a:p>
        </p:txBody>
      </p:sp>
      <p:sp>
        <p:nvSpPr>
          <p:cNvPr id="458" name="TextBox 5"/>
          <p:cNvSpPr txBox="1"/>
          <p:nvPr/>
        </p:nvSpPr>
        <p:spPr>
          <a:xfrm>
            <a:off x="7141030" y="6342741"/>
            <a:ext cx="3599546" cy="2527301"/>
          </a:xfrm>
          <a:prstGeom prst="rect">
            <a:avLst/>
          </a:prstGeom>
          <a:ln w="12700">
            <a:solidFill>
              <a:srgbClr val="C000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BC5E00"/>
                </a:solidFill>
              </a:rPr>
              <a:t>Assertiveness </a:t>
            </a:r>
            <a:r>
              <a:t>on the front flap of your </a:t>
            </a:r>
            <a:r>
              <a:rPr i="1"/>
              <a:t>EQ Workbook</a:t>
            </a:r>
          </a:p>
        </p:txBody>
      </p:sp>
      <p:sp>
        <p:nvSpPr>
          <p:cNvPr id="459" name="Left Arrow 6"/>
          <p:cNvSpPr/>
          <p:nvPr/>
        </p:nvSpPr>
        <p:spPr>
          <a:xfrm>
            <a:off x="6574973" y="7837710"/>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460" name="Picture 7" descr="Picture 7"/>
          <p:cNvPicPr>
            <a:picLocks noChangeAspect="1"/>
          </p:cNvPicPr>
          <p:nvPr/>
        </p:nvPicPr>
        <p:blipFill>
          <a:blip r:embed="rId2">
            <a:extLst/>
          </a:blip>
          <a:stretch>
            <a:fillRect/>
          </a:stretch>
        </p:blipFill>
        <p:spPr>
          <a:xfrm>
            <a:off x="573915" y="6536832"/>
            <a:ext cx="5988359" cy="2368673"/>
          </a:xfrm>
          <a:prstGeom prst="rect">
            <a:avLst/>
          </a:prstGeom>
          <a:ln w="12700">
            <a:miter lim="400000"/>
          </a:ln>
        </p:spPr>
      </p:pic>
      <p:sp>
        <p:nvSpPr>
          <p:cNvPr id="461" name="TextBox 8"/>
          <p:cNvSpPr txBox="1"/>
          <p:nvPr/>
        </p:nvSpPr>
        <p:spPr>
          <a:xfrm>
            <a:off x="10305142"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457"/>
                                        </p:tgtEl>
                                        <p:attrNameLst>
                                          <p:attrName>style.opacity</p:attrName>
                                        </p:attrNameLst>
                                      </p:cBhvr>
                                      <p:to>
                                        <p:strVal val="0.50"/>
                                      </p:to>
                                    </p:set>
                                    <p:animEffect filter="image" prLst="opacity: 0.50; ">
                                      <p:cBhvr>
                                        <p:cTn id="7" dur="indefinite" fill="hold"/>
                                        <p:tgtEl>
                                          <p:spTgt spid="457"/>
                                        </p:tgtEl>
                                      </p:cBhvr>
                                    </p:animEffect>
                                  </p:childTnLst>
                                </p:cTn>
                              </p:par>
                              <p:par>
                                <p:cTn id="8" presetID="22" presetClass="entr" presetSubtype="8" fill="hold" grpId="2" nodeType="withEffect">
                                  <p:stCondLst>
                                    <p:cond delay="0"/>
                                  </p:stCondLst>
                                  <p:iterate>
                                    <p:tmAbs val="0"/>
                                  </p:iterate>
                                  <p:childTnLst>
                                    <p:set>
                                      <p:cBhvr>
                                        <p:cTn id="9" fill="hold"/>
                                        <p:tgtEl>
                                          <p:spTgt spid="460"/>
                                        </p:tgtEl>
                                        <p:attrNameLst>
                                          <p:attrName>style.visibility</p:attrName>
                                        </p:attrNameLst>
                                      </p:cBhvr>
                                      <p:to>
                                        <p:strVal val="visible"/>
                                      </p:to>
                                    </p:set>
                                    <p:animEffect transition="in" filter="wipe(left)">
                                      <p:cBhvr>
                                        <p:cTn id="10" dur="500"/>
                                        <p:tgtEl>
                                          <p:spTgt spid="460"/>
                                        </p:tgtEl>
                                      </p:cBhvr>
                                    </p:animEffect>
                                  </p:childTnLst>
                                </p:cTn>
                              </p:par>
                              <p:par>
                                <p:cTn id="11" presetID="22" presetClass="entr" presetSubtype="8" fill="hold" grpId="3" nodeType="withEffect">
                                  <p:stCondLst>
                                    <p:cond delay="0"/>
                                  </p:stCondLst>
                                  <p:iterate>
                                    <p:tmAbs val="0"/>
                                  </p:iterate>
                                  <p:childTnLst>
                                    <p:set>
                                      <p:cBhvr>
                                        <p:cTn id="12" fill="hold"/>
                                        <p:tgtEl>
                                          <p:spTgt spid="458"/>
                                        </p:tgtEl>
                                        <p:attrNameLst>
                                          <p:attrName>style.visibility</p:attrName>
                                        </p:attrNameLst>
                                      </p:cBhvr>
                                      <p:to>
                                        <p:strVal val="visible"/>
                                      </p:to>
                                    </p:set>
                                    <p:animEffect transition="in" filter="wipe(left)">
                                      <p:cBhvr>
                                        <p:cTn id="13" dur="500"/>
                                        <p:tgtEl>
                                          <p:spTgt spid="458"/>
                                        </p:tgtEl>
                                      </p:cBhvr>
                                    </p:animEffect>
                                  </p:childTnLst>
                                </p:cTn>
                              </p:par>
                              <p:par>
                                <p:cTn id="14" presetID="22" presetClass="entr" presetSubtype="2" fill="hold" grpId="4" nodeType="withEffect">
                                  <p:stCondLst>
                                    <p:cond delay="0"/>
                                  </p:stCondLst>
                                  <p:iterate>
                                    <p:tmAbs val="0"/>
                                  </p:iterate>
                                  <p:childTnLst>
                                    <p:set>
                                      <p:cBhvr>
                                        <p:cTn id="15" fill="hold"/>
                                        <p:tgtEl>
                                          <p:spTgt spid="459"/>
                                        </p:tgtEl>
                                        <p:attrNameLst>
                                          <p:attrName>style.visibility</p:attrName>
                                        </p:attrNameLst>
                                      </p:cBhvr>
                                      <p:to>
                                        <p:strVal val="visible"/>
                                      </p:to>
                                    </p:set>
                                    <p:animEffect transition="in" filter="wipe(right)">
                                      <p:cBhvr>
                                        <p:cTn id="16"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1" animBg="1" advAuto="0"/>
      <p:bldP spid="458" grpId="3" animBg="1" advAuto="0"/>
      <p:bldP spid="459" grpId="4" animBg="1" advAuto="0"/>
      <p:bldP spid="460" grpId="2"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64" name="Title 1"/>
          <p:cNvSpPr txBox="1"/>
          <p:nvPr/>
        </p:nvSpPr>
        <p:spPr>
          <a:xfrm>
            <a:off x="124821"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Assertiveness</a:t>
            </a:r>
          </a:p>
        </p:txBody>
      </p:sp>
      <p:sp>
        <p:nvSpPr>
          <p:cNvPr id="465"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to put your needs, thoughts and opinions out into the world—even when doing so invites opposition or conflict or causes you to take a stand</a:t>
            </a:r>
          </a:p>
        </p:txBody>
      </p:sp>
      <p:sp>
        <p:nvSpPr>
          <p:cNvPr id="466"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14 </a:t>
            </a:r>
          </a:p>
        </p:txBody>
      </p:sp>
      <p:sp>
        <p:nvSpPr>
          <p:cNvPr id="467" name="TextBox 5"/>
          <p:cNvSpPr txBox="1"/>
          <p:nvPr/>
        </p:nvSpPr>
        <p:spPr>
          <a:xfrm>
            <a:off x="1175654" y="7063833"/>
            <a:ext cx="8955318" cy="1079501"/>
          </a:xfrm>
          <a:prstGeom prst="rect">
            <a:avLst/>
          </a:prstGeom>
          <a:ln w="12700">
            <a:solidFill>
              <a:srgbClr val="BC5E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BC5E00"/>
                </a:solidFill>
              </a:defRPr>
            </a:lvl1pPr>
          </a:lstStyle>
          <a:p>
            <a:r>
              <a:rPr dirty="0"/>
              <a:t>What exercises, practices, or behaviors could activate and strengthen </a:t>
            </a:r>
            <a:r>
              <a:rPr b="1" dirty="0"/>
              <a:t>Assertiveness</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467"/>
                                        </p:tgtEl>
                                        <p:attrNameLst>
                                          <p:attrName>style.visibility</p:attrName>
                                        </p:attrNameLst>
                                      </p:cBhvr>
                                      <p:to>
                                        <p:strVal val="visible"/>
                                      </p:to>
                                    </p:set>
                                    <p:animEffect transition="in" filter="wipe(left)">
                                      <p:cBhvr>
                                        <p:cTn id="7"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1"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70" name="Title 1"/>
          <p:cNvSpPr txBox="1"/>
          <p:nvPr/>
        </p:nvSpPr>
        <p:spPr>
          <a:xfrm>
            <a:off x="139335"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Independence</a:t>
            </a:r>
          </a:p>
        </p:txBody>
      </p:sp>
      <p:sp>
        <p:nvSpPr>
          <p:cNvPr id="471"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tendency to be self-directed in your thinking, feeling, and actions—to go it alone when needed</a:t>
            </a:r>
          </a:p>
        </p:txBody>
      </p:sp>
      <p:sp>
        <p:nvSpPr>
          <p:cNvPr id="472"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16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75" name="Title 1"/>
          <p:cNvSpPr txBox="1"/>
          <p:nvPr/>
        </p:nvSpPr>
        <p:spPr>
          <a:xfrm>
            <a:off x="139335"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Independence</a:t>
            </a:r>
          </a:p>
        </p:txBody>
      </p:sp>
      <p:sp>
        <p:nvSpPr>
          <p:cNvPr id="476"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16 </a:t>
            </a:r>
          </a:p>
        </p:txBody>
      </p:sp>
      <p:sp>
        <p:nvSpPr>
          <p:cNvPr id="477" name="Content Placeholder 4"/>
          <p:cNvSpPr txBox="1"/>
          <p:nvPr/>
        </p:nvSpPr>
        <p:spPr>
          <a:xfrm>
            <a:off x="95793" y="4219480"/>
            <a:ext cx="4324825"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B6E35"/>
              </a:buClr>
              <a:buSzPct val="100000"/>
              <a:buFont typeface="Arial"/>
              <a:buChar char="•"/>
              <a:defRPr>
                <a:latin typeface="Calibri"/>
                <a:ea typeface="Calibri"/>
                <a:cs typeface="Calibri"/>
                <a:sym typeface="Calibri"/>
              </a:defRPr>
            </a:pPr>
            <a:r>
              <a:t>Emotionally dependent</a:t>
            </a:r>
          </a:p>
          <a:p>
            <a:pPr marL="809625" lvl="2" indent="-571500" algn="l">
              <a:buClr>
                <a:srgbClr val="CB6E35"/>
              </a:buClr>
              <a:buSzPct val="100000"/>
              <a:buFont typeface="Arial"/>
              <a:buChar char="•"/>
              <a:defRPr>
                <a:latin typeface="Calibri"/>
                <a:ea typeface="Calibri"/>
                <a:cs typeface="Calibri"/>
                <a:sym typeface="Calibri"/>
              </a:defRPr>
            </a:pPr>
            <a:r>
              <a:t>Clingy</a:t>
            </a:r>
          </a:p>
          <a:p>
            <a:pPr marL="809625" lvl="2" indent="-571500" algn="l">
              <a:buClr>
                <a:srgbClr val="CB6E35"/>
              </a:buClr>
              <a:buSzPct val="100000"/>
              <a:buFont typeface="Arial"/>
              <a:buChar char="•"/>
              <a:defRPr>
                <a:latin typeface="Calibri"/>
                <a:ea typeface="Calibri"/>
                <a:cs typeface="Calibri"/>
                <a:sym typeface="Calibri"/>
              </a:defRPr>
            </a:pPr>
            <a:r>
              <a:t>Intellectually lacking or weak-minded</a:t>
            </a:r>
          </a:p>
          <a:p>
            <a:pPr marL="809625" lvl="2" indent="-571500" algn="l">
              <a:buClr>
                <a:srgbClr val="CB6E35"/>
              </a:buClr>
              <a:buSzPct val="100000"/>
              <a:buFont typeface="Arial"/>
              <a:buChar char="•"/>
              <a:defRPr>
                <a:latin typeface="Calibri"/>
                <a:ea typeface="Calibri"/>
                <a:cs typeface="Calibri"/>
                <a:sym typeface="Calibri"/>
              </a:defRPr>
            </a:pPr>
            <a:r>
              <a:t>Indecisive</a:t>
            </a:r>
          </a:p>
          <a:p>
            <a:pPr marL="809625" lvl="2" indent="-571500" algn="l">
              <a:buClr>
                <a:srgbClr val="CB6E35"/>
              </a:buClr>
              <a:buSzPct val="100000"/>
              <a:buFont typeface="Arial"/>
              <a:buChar char="•"/>
              <a:defRPr>
                <a:latin typeface="Calibri"/>
                <a:ea typeface="Calibri"/>
                <a:cs typeface="Calibri"/>
                <a:sym typeface="Calibri"/>
              </a:defRPr>
            </a:pPr>
            <a:r>
              <a:t>Uninformed</a:t>
            </a:r>
          </a:p>
        </p:txBody>
      </p:sp>
      <p:sp>
        <p:nvSpPr>
          <p:cNvPr id="478"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479" name="Picture 11" descr="Picture 11"/>
          <p:cNvPicPr>
            <a:picLocks noChangeAspect="1"/>
          </p:cNvPicPr>
          <p:nvPr/>
        </p:nvPicPr>
        <p:blipFill>
          <a:blip r:embed="rId2">
            <a:extLst/>
          </a:blip>
          <a:stretch>
            <a:fillRect/>
          </a:stretch>
        </p:blipFill>
        <p:spPr>
          <a:xfrm>
            <a:off x="0" y="2651555"/>
            <a:ext cx="13004800" cy="622431"/>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82" name="Title 1"/>
          <p:cNvSpPr txBox="1"/>
          <p:nvPr/>
        </p:nvSpPr>
        <p:spPr>
          <a:xfrm>
            <a:off x="139335"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Independence</a:t>
            </a:r>
          </a:p>
        </p:txBody>
      </p:sp>
      <p:sp>
        <p:nvSpPr>
          <p:cNvPr id="483"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16 </a:t>
            </a:r>
          </a:p>
        </p:txBody>
      </p:sp>
      <p:sp>
        <p:nvSpPr>
          <p:cNvPr id="484" name="Content Placeholder 4"/>
          <p:cNvSpPr txBox="1"/>
          <p:nvPr/>
        </p:nvSpPr>
        <p:spPr>
          <a:xfrm>
            <a:off x="95793" y="4219480"/>
            <a:ext cx="4324825"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B6E35"/>
              </a:buClr>
              <a:buSzPct val="100000"/>
              <a:buFont typeface="Arial"/>
              <a:buChar char="•"/>
              <a:defRPr>
                <a:latin typeface="Calibri"/>
                <a:ea typeface="Calibri"/>
                <a:cs typeface="Calibri"/>
                <a:sym typeface="Calibri"/>
              </a:defRPr>
            </a:pPr>
            <a:r>
              <a:t>Emotionally dependent</a:t>
            </a:r>
          </a:p>
          <a:p>
            <a:pPr marL="809625" lvl="2" indent="-571500" algn="l">
              <a:buClr>
                <a:srgbClr val="CB6E35"/>
              </a:buClr>
              <a:buSzPct val="100000"/>
              <a:buFont typeface="Arial"/>
              <a:buChar char="•"/>
              <a:defRPr>
                <a:latin typeface="Calibri"/>
                <a:ea typeface="Calibri"/>
                <a:cs typeface="Calibri"/>
                <a:sym typeface="Calibri"/>
              </a:defRPr>
            </a:pPr>
            <a:r>
              <a:t>Clingy</a:t>
            </a:r>
          </a:p>
          <a:p>
            <a:pPr marL="809625" lvl="2" indent="-571500" algn="l">
              <a:buClr>
                <a:srgbClr val="CB6E35"/>
              </a:buClr>
              <a:buSzPct val="100000"/>
              <a:buFont typeface="Arial"/>
              <a:buChar char="•"/>
              <a:defRPr>
                <a:latin typeface="Calibri"/>
                <a:ea typeface="Calibri"/>
                <a:cs typeface="Calibri"/>
                <a:sym typeface="Calibri"/>
              </a:defRPr>
            </a:pPr>
            <a:r>
              <a:t>Intellectually lacking or weak-minded</a:t>
            </a:r>
          </a:p>
          <a:p>
            <a:pPr marL="809625" lvl="2" indent="-571500" algn="l">
              <a:buClr>
                <a:srgbClr val="CB6E35"/>
              </a:buClr>
              <a:buSzPct val="100000"/>
              <a:buFont typeface="Arial"/>
              <a:buChar char="•"/>
              <a:defRPr>
                <a:latin typeface="Calibri"/>
                <a:ea typeface="Calibri"/>
                <a:cs typeface="Calibri"/>
                <a:sym typeface="Calibri"/>
              </a:defRPr>
            </a:pPr>
            <a:r>
              <a:t>Indecisive</a:t>
            </a:r>
          </a:p>
          <a:p>
            <a:pPr marL="809625" lvl="2" indent="-571500" algn="l">
              <a:buClr>
                <a:srgbClr val="CB6E35"/>
              </a:buClr>
              <a:buSzPct val="100000"/>
              <a:buFont typeface="Arial"/>
              <a:buChar char="•"/>
              <a:defRPr>
                <a:latin typeface="Calibri"/>
                <a:ea typeface="Calibri"/>
                <a:cs typeface="Calibri"/>
                <a:sym typeface="Calibri"/>
              </a:defRPr>
            </a:pPr>
            <a:r>
              <a:t>Uninformed</a:t>
            </a:r>
          </a:p>
        </p:txBody>
      </p:sp>
      <p:sp>
        <p:nvSpPr>
          <p:cNvPr id="485" name="Content Placeholder 4"/>
          <p:cNvSpPr txBox="1"/>
          <p:nvPr/>
        </p:nvSpPr>
        <p:spPr>
          <a:xfrm>
            <a:off x="4817493" y="4219480"/>
            <a:ext cx="3685123"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Moderate or sporadic autonomy, suggesting someone who stands alone emotionally and intellectually as much as not</a:t>
            </a:r>
          </a:p>
        </p:txBody>
      </p:sp>
      <p:sp>
        <p:nvSpPr>
          <p:cNvPr id="486" name="Content Placeholder 4"/>
          <p:cNvSpPr txBox="1"/>
          <p:nvPr/>
        </p:nvSpPr>
        <p:spPr>
          <a:xfrm>
            <a:off x="5216014" y="324074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487"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488" name="Picture 11" descr="Picture 11"/>
          <p:cNvPicPr>
            <a:picLocks noChangeAspect="1"/>
          </p:cNvPicPr>
          <p:nvPr/>
        </p:nvPicPr>
        <p:blipFill>
          <a:blip r:embed="rId2">
            <a:extLst/>
          </a:blip>
          <a:stretch>
            <a:fillRect/>
          </a:stretch>
        </p:blipFill>
        <p:spPr>
          <a:xfrm>
            <a:off x="0" y="2651555"/>
            <a:ext cx="13004800" cy="62243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487"/>
                                        </p:tgtEl>
                                        <p:attrNameLst>
                                          <p:attrName>style.opacity</p:attrName>
                                        </p:attrNameLst>
                                      </p:cBhvr>
                                      <p:to>
                                        <p:strVal val="0.50"/>
                                      </p:to>
                                    </p:set>
                                    <p:animEffect filter="image" prLst="opacity: 0.50; ">
                                      <p:cBhvr>
                                        <p:cTn id="7" dur="indefinite" fill="hold"/>
                                        <p:tgtEl>
                                          <p:spTgt spid="487"/>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484"/>
                                        </p:tgtEl>
                                        <p:attrNameLst>
                                          <p:attrName>style.opacity</p:attrName>
                                        </p:attrNameLst>
                                      </p:cBhvr>
                                      <p:to>
                                        <p:strVal val="0.50"/>
                                      </p:to>
                                    </p:set>
                                    <p:animEffect filter="image" prLst="opacity: 0.50; ">
                                      <p:cBhvr>
                                        <p:cTn id="11" dur="indefinite" fill="hold"/>
                                        <p:tgtEl>
                                          <p:spTgt spid="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 grpId="2" animBg="1" advAuto="0"/>
      <p:bldP spid="487"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p:nvPr/>
        </p:nvSpPr>
        <p:spPr>
          <a:xfrm>
            <a:off x="81279"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pPr algn="ctr"/>
            <a:r>
              <a:rPr lang="en-US" dirty="0"/>
              <a:t>Additional OKA EQ Resources</a:t>
            </a:r>
            <a:endParaRPr dirty="0"/>
          </a:p>
        </p:txBody>
      </p:sp>
      <p:sp>
        <p:nvSpPr>
          <p:cNvPr id="152" name="TextBox 1"/>
          <p:cNvSpPr/>
          <p:nvPr/>
        </p:nvSpPr>
        <p:spPr>
          <a:xfrm>
            <a:off x="10551886" y="7300686"/>
            <a:ext cx="2264229" cy="2332265"/>
          </a:xfrm>
          <a:prstGeom prst="rect">
            <a:avLst/>
          </a:prstGeom>
          <a:solidFill>
            <a:srgbClr val="FFFFFF"/>
          </a:solidFill>
          <a:ln w="12700">
            <a:miter lim="400000"/>
          </a:ln>
        </p:spPr>
        <p:txBody>
          <a:bodyPr lIns="50800" tIns="50800" rIns="50800" bIns="50800" anchor="ctr"/>
          <a:lstStyle/>
          <a:p>
            <a:endParaRPr/>
          </a:p>
        </p:txBody>
      </p:sp>
      <p:sp>
        <p:nvSpPr>
          <p:cNvPr id="153" name="Content Placeholder 2"/>
          <p:cNvSpPr txBox="1">
            <a:spLocks noGrp="1"/>
          </p:cNvSpPr>
          <p:nvPr>
            <p:ph type="body" idx="4294967295"/>
          </p:nvPr>
        </p:nvSpPr>
        <p:spPr>
          <a:xfrm>
            <a:off x="331735" y="2889024"/>
            <a:ext cx="12341330" cy="6521223"/>
          </a:xfrm>
          <a:prstGeom prst="rect">
            <a:avLst/>
          </a:prstGeom>
        </p:spPr>
        <p:txBody>
          <a:bodyPr>
            <a:normAutofit/>
          </a:bodyPr>
          <a:lstStyle/>
          <a:p>
            <a:pPr marL="0" indent="0">
              <a:spcBef>
                <a:spcPts val="0"/>
              </a:spcBef>
              <a:buNone/>
              <a:defRPr sz="4000"/>
            </a:pPr>
            <a:r>
              <a:rPr lang="en-US" dirty="0"/>
              <a:t>Interested in more information about OKA programs or partnering with OKA?</a:t>
            </a:r>
          </a:p>
          <a:p>
            <a:pPr marL="0" indent="0">
              <a:spcBef>
                <a:spcPts val="0"/>
              </a:spcBef>
              <a:buNone/>
              <a:defRPr sz="4000"/>
            </a:pPr>
            <a:endParaRPr lang="en-US" dirty="0"/>
          </a:p>
          <a:p>
            <a:pPr marL="0" indent="0">
              <a:spcBef>
                <a:spcPts val="0"/>
              </a:spcBef>
              <a:buNone/>
              <a:defRPr sz="4000"/>
            </a:pPr>
            <a:r>
              <a:rPr lang="en-US" dirty="0"/>
              <a:t>Email Aaron at </a:t>
            </a:r>
            <a:r>
              <a:rPr lang="en-US" dirty="0">
                <a:hlinkClick r:id="rId2"/>
              </a:rPr>
              <a:t>asanders@oka-online.com</a:t>
            </a:r>
            <a:endParaRPr lang="en-US" dirty="0"/>
          </a:p>
          <a:p>
            <a:pPr marL="0" indent="0">
              <a:spcBef>
                <a:spcPts val="0"/>
              </a:spcBef>
              <a:buNone/>
              <a:defRPr sz="4000"/>
            </a:pPr>
            <a:endParaRPr dirty="0"/>
          </a:p>
        </p:txBody>
      </p:sp>
    </p:spTree>
    <p:extLst>
      <p:ext uri="{BB962C8B-B14F-4D97-AF65-F5344CB8AC3E}">
        <p14:creationId xmlns:p14="http://schemas.microsoft.com/office/powerpoint/2010/main" val="84619681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491" name="Title 1"/>
          <p:cNvSpPr txBox="1"/>
          <p:nvPr/>
        </p:nvSpPr>
        <p:spPr>
          <a:xfrm>
            <a:off x="139335"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Independence</a:t>
            </a:r>
          </a:p>
        </p:txBody>
      </p:sp>
      <p:sp>
        <p:nvSpPr>
          <p:cNvPr id="492"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16 </a:t>
            </a:r>
          </a:p>
        </p:txBody>
      </p:sp>
      <p:sp>
        <p:nvSpPr>
          <p:cNvPr id="493" name="Content Placeholder 4"/>
          <p:cNvSpPr txBox="1"/>
          <p:nvPr/>
        </p:nvSpPr>
        <p:spPr>
          <a:xfrm>
            <a:off x="95793" y="4219480"/>
            <a:ext cx="4324825" cy="44710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B6E35"/>
              </a:buClr>
              <a:buSzPct val="100000"/>
              <a:buFont typeface="Arial"/>
              <a:buChar char="•"/>
              <a:defRPr>
                <a:latin typeface="Calibri"/>
                <a:ea typeface="Calibri"/>
                <a:cs typeface="Calibri"/>
                <a:sym typeface="Calibri"/>
              </a:defRPr>
            </a:pPr>
            <a:r>
              <a:t>Emotionally dependent</a:t>
            </a:r>
          </a:p>
          <a:p>
            <a:pPr marL="809625" lvl="2" indent="-571500" algn="l">
              <a:buClr>
                <a:srgbClr val="CB6E35"/>
              </a:buClr>
              <a:buSzPct val="100000"/>
              <a:buFont typeface="Arial"/>
              <a:buChar char="•"/>
              <a:defRPr>
                <a:latin typeface="Calibri"/>
                <a:ea typeface="Calibri"/>
                <a:cs typeface="Calibri"/>
                <a:sym typeface="Calibri"/>
              </a:defRPr>
            </a:pPr>
            <a:r>
              <a:t>Clingy</a:t>
            </a:r>
          </a:p>
          <a:p>
            <a:pPr marL="809625" lvl="2" indent="-571500" algn="l">
              <a:buClr>
                <a:srgbClr val="CB6E35"/>
              </a:buClr>
              <a:buSzPct val="100000"/>
              <a:buFont typeface="Arial"/>
              <a:buChar char="•"/>
              <a:defRPr>
                <a:latin typeface="Calibri"/>
                <a:ea typeface="Calibri"/>
                <a:cs typeface="Calibri"/>
                <a:sym typeface="Calibri"/>
              </a:defRPr>
            </a:pPr>
            <a:r>
              <a:t>Intellectually lacking or weak-minded</a:t>
            </a:r>
          </a:p>
          <a:p>
            <a:pPr marL="809625" lvl="2" indent="-571500" algn="l">
              <a:buClr>
                <a:srgbClr val="CB6E35"/>
              </a:buClr>
              <a:buSzPct val="100000"/>
              <a:buFont typeface="Arial"/>
              <a:buChar char="•"/>
              <a:defRPr>
                <a:latin typeface="Calibri"/>
                <a:ea typeface="Calibri"/>
                <a:cs typeface="Calibri"/>
                <a:sym typeface="Calibri"/>
              </a:defRPr>
            </a:pPr>
            <a:r>
              <a:t>Indecisive</a:t>
            </a:r>
          </a:p>
          <a:p>
            <a:pPr marL="809625" lvl="2" indent="-571500" algn="l">
              <a:buClr>
                <a:srgbClr val="CB6E35"/>
              </a:buClr>
              <a:buSzPct val="100000"/>
              <a:buFont typeface="Arial"/>
              <a:buChar char="•"/>
              <a:defRPr>
                <a:latin typeface="Calibri"/>
                <a:ea typeface="Calibri"/>
                <a:cs typeface="Calibri"/>
                <a:sym typeface="Calibri"/>
              </a:defRPr>
            </a:pPr>
            <a:r>
              <a:t>Uninformed</a:t>
            </a:r>
          </a:p>
        </p:txBody>
      </p:sp>
      <p:sp>
        <p:nvSpPr>
          <p:cNvPr id="495" name="Content Placeholder 4"/>
          <p:cNvSpPr txBox="1"/>
          <p:nvPr/>
        </p:nvSpPr>
        <p:spPr>
          <a:xfrm>
            <a:off x="8102193" y="4221193"/>
            <a:ext cx="4296048" cy="228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BC5E00"/>
                </a:solidFill>
              </a:defRPr>
            </a:lvl1pPr>
          </a:lstStyle>
          <a:p>
            <a:r>
              <a:t>Emotional and intellectual self-sufficiency and autonomy</a:t>
            </a:r>
          </a:p>
        </p:txBody>
      </p:sp>
      <p:sp>
        <p:nvSpPr>
          <p:cNvPr id="496" name="Content Placeholder 4"/>
          <p:cNvSpPr txBox="1"/>
          <p:nvPr/>
        </p:nvSpPr>
        <p:spPr>
          <a:xfrm>
            <a:off x="5216014" y="324074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497" name="Content Placeholder 4"/>
          <p:cNvSpPr txBox="1"/>
          <p:nvPr/>
        </p:nvSpPr>
        <p:spPr>
          <a:xfrm>
            <a:off x="8518014" y="324800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498"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499" name="Picture 11" descr="Picture 11"/>
          <p:cNvPicPr>
            <a:picLocks noChangeAspect="1"/>
          </p:cNvPicPr>
          <p:nvPr/>
        </p:nvPicPr>
        <p:blipFill>
          <a:blip r:embed="rId2">
            <a:extLst/>
          </a:blip>
          <a:stretch>
            <a:fillRect/>
          </a:stretch>
        </p:blipFill>
        <p:spPr>
          <a:xfrm>
            <a:off x="0" y="2651555"/>
            <a:ext cx="13004800" cy="622431"/>
          </a:xfrm>
          <a:prstGeom prst="rect">
            <a:avLst/>
          </a:prstGeom>
          <a:ln w="12700">
            <a:miter lim="400000"/>
          </a:ln>
        </p:spPr>
      </p:pic>
      <p:sp>
        <p:nvSpPr>
          <p:cNvPr id="12" name="Content Placeholder 4"/>
          <p:cNvSpPr txBox="1"/>
          <p:nvPr/>
        </p:nvSpPr>
        <p:spPr>
          <a:xfrm>
            <a:off x="4817493" y="4219480"/>
            <a:ext cx="3685123"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Moderate or sporadic autonomy, suggesting someone who stands alone emotionally and intellectually as much as not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498"/>
                                        </p:tgtEl>
                                        <p:attrNameLst>
                                          <p:attrName>style.opacity</p:attrName>
                                        </p:attrNameLst>
                                      </p:cBhvr>
                                      <p:to>
                                        <p:strVal val="0.50"/>
                                      </p:to>
                                    </p:set>
                                    <p:animEffect filter="image" prLst="opacity: 0.50; ">
                                      <p:cBhvr>
                                        <p:cTn id="7" dur="indefinite" fill="hold"/>
                                        <p:tgtEl>
                                          <p:spTgt spid="498"/>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496"/>
                                        </p:tgtEl>
                                        <p:attrNameLst>
                                          <p:attrName>style.opacity</p:attrName>
                                        </p:attrNameLst>
                                      </p:cBhvr>
                                      <p:to>
                                        <p:strVal val="0.50"/>
                                      </p:to>
                                    </p:set>
                                    <p:animEffect filter="image" prLst="opacity: 0.50; ">
                                      <p:cBhvr>
                                        <p:cTn id="11" dur="indefinite" fill="hold"/>
                                        <p:tgtEl>
                                          <p:spTgt spid="496"/>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493"/>
                                        </p:tgtEl>
                                        <p:attrNameLst>
                                          <p:attrName>style.opacity</p:attrName>
                                        </p:attrNameLst>
                                      </p:cBhvr>
                                      <p:to>
                                        <p:strVal val="0.50"/>
                                      </p:to>
                                    </p:set>
                                    <p:animEffect filter="image" prLst="opacity: 0.50; ">
                                      <p:cBhvr>
                                        <p:cTn id="15" dur="indefinite" fill="hold"/>
                                        <p:tgtEl>
                                          <p:spTgt spid="493"/>
                                        </p:tgtEl>
                                      </p:cBhvr>
                                    </p:animEffect>
                                  </p:childTnLst>
                                </p:cTn>
                              </p:par>
                              <p:par>
                                <p:cTn id="16" presetID="9" presetClass="emph" presetSubtype="0" nodeType="withEffect">
                                  <p:stCondLst>
                                    <p:cond delay="0"/>
                                  </p:stCondLst>
                                  <p:childTnLst>
                                    <p:set>
                                      <p:cBhvr rctx="PPT">
                                        <p:cTn id="17" dur="indefinite"/>
                                        <p:tgtEl>
                                          <p:spTgt spid="12">
                                            <p:txEl>
                                              <p:pRg st="0" end="0"/>
                                            </p:txEl>
                                          </p:spTgt>
                                        </p:tgtEl>
                                        <p:attrNameLst>
                                          <p:attrName>style.opacity</p:attrName>
                                        </p:attrNameLst>
                                      </p:cBhvr>
                                      <p:to>
                                        <p:strVal val="0.5"/>
                                      </p:to>
                                    </p:set>
                                    <p:animEffect filter="image" prLst="opacity: 0.5">
                                      <p:cBhvr rctx="IE">
                                        <p:cTn id="18" dur="indefinite"/>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3" animBg="1" advAuto="0"/>
      <p:bldP spid="496" grpId="2" animBg="1" advAuto="0"/>
      <p:bldP spid="498" grpId="1"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502" name="Title 1"/>
          <p:cNvSpPr txBox="1"/>
          <p:nvPr/>
        </p:nvSpPr>
        <p:spPr>
          <a:xfrm>
            <a:off x="139335"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Independence</a:t>
            </a:r>
          </a:p>
        </p:txBody>
      </p:sp>
      <p:sp>
        <p:nvSpPr>
          <p:cNvPr id="503"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16 </a:t>
            </a:r>
          </a:p>
        </p:txBody>
      </p:sp>
      <p:sp>
        <p:nvSpPr>
          <p:cNvPr id="504" name="Content Placeholder 4"/>
          <p:cNvSpPr txBox="1"/>
          <p:nvPr/>
        </p:nvSpPr>
        <p:spPr>
          <a:xfrm>
            <a:off x="9191296" y="2816072"/>
            <a:ext cx="3521884" cy="220983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BC5E00"/>
                </a:solidFill>
              </a:rPr>
              <a:t>Independence </a:t>
            </a:r>
            <a:r>
              <a:rPr sz="3440" dirty="0"/>
              <a:t>can be or look/sound:</a:t>
            </a:r>
          </a:p>
        </p:txBody>
      </p:sp>
      <p:sp>
        <p:nvSpPr>
          <p:cNvPr id="505" name="Content Placeholder 4"/>
          <p:cNvSpPr txBox="1"/>
          <p:nvPr/>
        </p:nvSpPr>
        <p:spPr>
          <a:xfrm>
            <a:off x="322532" y="3684165"/>
            <a:ext cx="3886612" cy="3048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BC5E00"/>
                </a:solidFill>
              </a:defRPr>
            </a:lvl1pPr>
          </a:lstStyle>
          <a:p>
            <a:r>
              <a:t>Emotional and intellectual self-sufficiency and autonomy</a:t>
            </a:r>
          </a:p>
        </p:txBody>
      </p:sp>
      <p:sp>
        <p:nvSpPr>
          <p:cNvPr id="506" name="TextBox 3"/>
          <p:cNvSpPr txBox="1"/>
          <p:nvPr/>
        </p:nvSpPr>
        <p:spPr>
          <a:xfrm>
            <a:off x="4300356" y="5490719"/>
            <a:ext cx="8834706" cy="37131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BC5E00"/>
              </a:buClr>
              <a:buSzPct val="100000"/>
              <a:buFont typeface="Arial"/>
              <a:buChar char="•"/>
              <a:defRPr sz="4000">
                <a:latin typeface="Calibri"/>
                <a:ea typeface="Calibri"/>
                <a:cs typeface="Calibri"/>
                <a:sym typeface="Calibri"/>
              </a:defRPr>
            </a:pPr>
            <a:r>
              <a:t>Emotionally withholding</a:t>
            </a:r>
          </a:p>
          <a:p>
            <a:pPr marL="571500" indent="-571500" algn="l">
              <a:buClr>
                <a:srgbClr val="BC5E00"/>
              </a:buClr>
              <a:buSzPct val="100000"/>
              <a:buFont typeface="Arial"/>
              <a:buChar char="•"/>
              <a:defRPr sz="4000">
                <a:latin typeface="Calibri"/>
                <a:ea typeface="Calibri"/>
                <a:cs typeface="Calibri"/>
                <a:sym typeface="Calibri"/>
              </a:defRPr>
            </a:pPr>
            <a:r>
              <a:t>Detached and un-collaborative</a:t>
            </a:r>
          </a:p>
          <a:p>
            <a:pPr marL="571500" indent="-571500" algn="l">
              <a:buClr>
                <a:srgbClr val="BC5E00"/>
              </a:buClr>
              <a:buSzPct val="100000"/>
              <a:buFont typeface="Arial"/>
              <a:buChar char="•"/>
              <a:defRPr sz="4000">
                <a:latin typeface="Calibri"/>
                <a:ea typeface="Calibri"/>
                <a:cs typeface="Calibri"/>
                <a:sym typeface="Calibri"/>
              </a:defRPr>
            </a:pPr>
            <a:r>
              <a:t>Isolated</a:t>
            </a:r>
          </a:p>
          <a:p>
            <a:pPr marL="571500" indent="-571500" algn="l">
              <a:buClr>
                <a:srgbClr val="BC5E00"/>
              </a:buClr>
              <a:buSzPct val="100000"/>
              <a:buFont typeface="Arial"/>
              <a:buChar char="•"/>
              <a:defRPr sz="4000">
                <a:latin typeface="Calibri"/>
                <a:ea typeface="Calibri"/>
                <a:cs typeface="Calibri"/>
                <a:sym typeface="Calibri"/>
              </a:defRPr>
            </a:pPr>
            <a:r>
              <a:t>Counter-dependent (you need authority to have something                  to push against)</a:t>
            </a:r>
          </a:p>
        </p:txBody>
      </p:sp>
      <p:pic>
        <p:nvPicPr>
          <p:cNvPr id="507" name="Picture 8" descr="Picture 8"/>
          <p:cNvPicPr>
            <a:picLocks noChangeAspect="1"/>
          </p:cNvPicPr>
          <p:nvPr/>
        </p:nvPicPr>
        <p:blipFill>
          <a:blip r:embed="rId2">
            <a:extLst/>
          </a:blip>
          <a:stretch>
            <a:fillRect/>
          </a:stretch>
        </p:blipFill>
        <p:spPr>
          <a:xfrm>
            <a:off x="-336310" y="2631628"/>
            <a:ext cx="6544620" cy="734122"/>
          </a:xfrm>
          <a:prstGeom prst="rect">
            <a:avLst/>
          </a:prstGeom>
          <a:ln w="12700">
            <a:miter lim="400000"/>
          </a:ln>
        </p:spPr>
      </p:pic>
      <p:grpSp>
        <p:nvGrpSpPr>
          <p:cNvPr id="510" name="Group 9"/>
          <p:cNvGrpSpPr/>
          <p:nvPr/>
        </p:nvGrpSpPr>
        <p:grpSpPr>
          <a:xfrm>
            <a:off x="5684809" y="1491658"/>
            <a:ext cx="4223793" cy="3142229"/>
            <a:chOff x="0" y="0"/>
            <a:chExt cx="4223791" cy="3142227"/>
          </a:xfrm>
        </p:grpSpPr>
        <p:sp>
          <p:nvSpPr>
            <p:cNvPr id="508" name="Explosion 2 10"/>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509" name="TextBox 11"/>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05"/>
                                        </p:tgtEl>
                                        <p:attrNameLst>
                                          <p:attrName>style.visibility</p:attrName>
                                        </p:attrNameLst>
                                      </p:cBhvr>
                                      <p:to>
                                        <p:strVal val="visible"/>
                                      </p:to>
                                    </p:set>
                                    <p:animEffect transition="in" filter="dissolve">
                                      <p:cBhvr>
                                        <p:cTn id="7" dur="500"/>
                                        <p:tgtEl>
                                          <p:spTgt spid="505"/>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507"/>
                                        </p:tgtEl>
                                        <p:attrNameLst>
                                          <p:attrName>style.visibility</p:attrName>
                                        </p:attrNameLst>
                                      </p:cBhvr>
                                      <p:to>
                                        <p:strVal val="visible"/>
                                      </p:to>
                                    </p:set>
                                    <p:animEffect transition="in" filter="wipe(left)">
                                      <p:cBhvr>
                                        <p:cTn id="11" dur="500"/>
                                        <p:tgtEl>
                                          <p:spTgt spid="507"/>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510"/>
                                        </p:tgtEl>
                                        <p:attrNameLst>
                                          <p:attrName>style.visibility</p:attrName>
                                        </p:attrNameLst>
                                      </p:cBhvr>
                                      <p:to>
                                        <p:strVal val="visible"/>
                                      </p:to>
                                    </p:set>
                                    <p:animEffect transition="in" filter="wipe(left)">
                                      <p:cBhvr>
                                        <p:cTn id="15" dur="500"/>
                                        <p:tgtEl>
                                          <p:spTgt spid="510"/>
                                        </p:tgtEl>
                                      </p:cBhvr>
                                    </p:animEffect>
                                  </p:childTnLst>
                                </p:cTn>
                              </p:par>
                            </p:childTnLst>
                          </p:cTn>
                        </p:par>
                        <p:par>
                          <p:cTn id="16" fill="hold">
                            <p:stCondLst>
                              <p:cond delay="1500"/>
                            </p:stCondLst>
                            <p:childTnLst>
                              <p:par>
                                <p:cTn id="17" presetID="22" presetClass="entr" presetSubtype="1" fill="hold" grpId="4" nodeType="afterEffect">
                                  <p:stCondLst>
                                    <p:cond delay="0"/>
                                  </p:stCondLst>
                                  <p:iterate>
                                    <p:tmAbs val="0"/>
                                  </p:iterate>
                                  <p:childTnLst>
                                    <p:set>
                                      <p:cBhvr>
                                        <p:cTn id="18" fill="hold"/>
                                        <p:tgtEl>
                                          <p:spTgt spid="504"/>
                                        </p:tgtEl>
                                        <p:attrNameLst>
                                          <p:attrName>style.visibility</p:attrName>
                                        </p:attrNameLst>
                                      </p:cBhvr>
                                      <p:to>
                                        <p:strVal val="visible"/>
                                      </p:to>
                                    </p:set>
                                    <p:animEffect transition="in" filter="wipe(up)">
                                      <p:cBhvr>
                                        <p:cTn id="19" dur="500"/>
                                        <p:tgtEl>
                                          <p:spTgt spid="50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5" nodeType="clickEffect">
                                  <p:stCondLst>
                                    <p:cond delay="0"/>
                                  </p:stCondLst>
                                  <p:iterate>
                                    <p:tmAbs val="0"/>
                                  </p:iterate>
                                  <p:childTnLst>
                                    <p:set>
                                      <p:cBhvr>
                                        <p:cTn id="23" fill="hold"/>
                                        <p:tgtEl>
                                          <p:spTgt spid="506">
                                            <p:bg/>
                                          </p:spTgt>
                                        </p:tgtEl>
                                        <p:attrNameLst>
                                          <p:attrName>style.visibility</p:attrName>
                                        </p:attrNameLst>
                                      </p:cBhvr>
                                      <p:to>
                                        <p:strVal val="visible"/>
                                      </p:to>
                                    </p:set>
                                    <p:animEffect transition="in" filter="wipe(up)">
                                      <p:cBhvr>
                                        <p:cTn id="24" dur="500"/>
                                        <p:tgtEl>
                                          <p:spTgt spid="506">
                                            <p:bg/>
                                          </p:spTgt>
                                        </p:tgtEl>
                                      </p:cBhvr>
                                    </p:animEffect>
                                  </p:childTnLst>
                                </p:cTn>
                              </p:par>
                              <p:par>
                                <p:cTn id="25" presetID="22" presetClass="entr" presetSubtype="1" fill="hold" grpId="5" nodeType="withEffect">
                                  <p:stCondLst>
                                    <p:cond delay="0"/>
                                  </p:stCondLst>
                                  <p:iterate>
                                    <p:tmAbs val="0"/>
                                  </p:iterate>
                                  <p:childTnLst>
                                    <p:set>
                                      <p:cBhvr>
                                        <p:cTn id="26" fill="hold"/>
                                        <p:tgtEl>
                                          <p:spTgt spid="506">
                                            <p:txEl>
                                              <p:pRg st="0" end="0"/>
                                            </p:txEl>
                                          </p:spTgt>
                                        </p:tgtEl>
                                        <p:attrNameLst>
                                          <p:attrName>style.visibility</p:attrName>
                                        </p:attrNameLst>
                                      </p:cBhvr>
                                      <p:to>
                                        <p:strVal val="visible"/>
                                      </p:to>
                                    </p:set>
                                    <p:animEffect transition="in" filter="wipe(up)">
                                      <p:cBhvr>
                                        <p:cTn id="27" dur="500"/>
                                        <p:tgtEl>
                                          <p:spTgt spid="506">
                                            <p:txEl>
                                              <p:pRg st="0" end="0"/>
                                            </p:txEl>
                                          </p:spTgt>
                                        </p:tgtEl>
                                      </p:cBhvr>
                                    </p:animEffect>
                                  </p:childTnLst>
                                </p:cTn>
                              </p:par>
                            </p:childTnLst>
                          </p:cTn>
                        </p:par>
                        <p:par>
                          <p:cTn id="28" fill="hold">
                            <p:stCondLst>
                              <p:cond delay="500"/>
                            </p:stCondLst>
                            <p:childTnLst>
                              <p:par>
                                <p:cTn id="29" presetID="22" presetClass="entr" presetSubtype="1" fill="hold" grpId="5" nodeType="afterEffect">
                                  <p:stCondLst>
                                    <p:cond delay="0"/>
                                  </p:stCondLst>
                                  <p:iterate>
                                    <p:tmAbs val="0"/>
                                  </p:iterate>
                                  <p:childTnLst>
                                    <p:set>
                                      <p:cBhvr>
                                        <p:cTn id="30" fill="hold"/>
                                        <p:tgtEl>
                                          <p:spTgt spid="506">
                                            <p:txEl>
                                              <p:pRg st="1" end="1"/>
                                            </p:txEl>
                                          </p:spTgt>
                                        </p:tgtEl>
                                        <p:attrNameLst>
                                          <p:attrName>style.visibility</p:attrName>
                                        </p:attrNameLst>
                                      </p:cBhvr>
                                      <p:to>
                                        <p:strVal val="visible"/>
                                      </p:to>
                                    </p:set>
                                    <p:animEffect transition="in" filter="wipe(up)">
                                      <p:cBhvr>
                                        <p:cTn id="31" dur="500"/>
                                        <p:tgtEl>
                                          <p:spTgt spid="506">
                                            <p:txEl>
                                              <p:pRg st="1" end="1"/>
                                            </p:txEl>
                                          </p:spTgt>
                                        </p:tgtEl>
                                      </p:cBhvr>
                                    </p:animEffect>
                                  </p:childTnLst>
                                </p:cTn>
                              </p:par>
                            </p:childTnLst>
                          </p:cTn>
                        </p:par>
                        <p:par>
                          <p:cTn id="32" fill="hold">
                            <p:stCondLst>
                              <p:cond delay="1000"/>
                            </p:stCondLst>
                            <p:childTnLst>
                              <p:par>
                                <p:cTn id="33" presetID="22" presetClass="entr" presetSubtype="1" fill="hold" grpId="5" nodeType="afterEffect">
                                  <p:stCondLst>
                                    <p:cond delay="0"/>
                                  </p:stCondLst>
                                  <p:iterate>
                                    <p:tmAbs val="0"/>
                                  </p:iterate>
                                  <p:childTnLst>
                                    <p:set>
                                      <p:cBhvr>
                                        <p:cTn id="34" fill="hold"/>
                                        <p:tgtEl>
                                          <p:spTgt spid="506">
                                            <p:txEl>
                                              <p:pRg st="2" end="2"/>
                                            </p:txEl>
                                          </p:spTgt>
                                        </p:tgtEl>
                                        <p:attrNameLst>
                                          <p:attrName>style.visibility</p:attrName>
                                        </p:attrNameLst>
                                      </p:cBhvr>
                                      <p:to>
                                        <p:strVal val="visible"/>
                                      </p:to>
                                    </p:set>
                                    <p:animEffect transition="in" filter="wipe(up)">
                                      <p:cBhvr>
                                        <p:cTn id="35" dur="500"/>
                                        <p:tgtEl>
                                          <p:spTgt spid="506">
                                            <p:txEl>
                                              <p:pRg st="2" end="2"/>
                                            </p:txEl>
                                          </p:spTgt>
                                        </p:tgtEl>
                                      </p:cBhvr>
                                    </p:animEffect>
                                  </p:childTnLst>
                                </p:cTn>
                              </p:par>
                            </p:childTnLst>
                          </p:cTn>
                        </p:par>
                        <p:par>
                          <p:cTn id="36" fill="hold">
                            <p:stCondLst>
                              <p:cond delay="1500"/>
                            </p:stCondLst>
                            <p:childTnLst>
                              <p:par>
                                <p:cTn id="37" presetID="22" presetClass="entr" presetSubtype="1" fill="hold" grpId="5" nodeType="afterEffect">
                                  <p:stCondLst>
                                    <p:cond delay="0"/>
                                  </p:stCondLst>
                                  <p:iterate>
                                    <p:tmAbs val="0"/>
                                  </p:iterate>
                                  <p:childTnLst>
                                    <p:set>
                                      <p:cBhvr>
                                        <p:cTn id="38" fill="hold"/>
                                        <p:tgtEl>
                                          <p:spTgt spid="506">
                                            <p:txEl>
                                              <p:pRg st="3" end="3"/>
                                            </p:txEl>
                                          </p:spTgt>
                                        </p:tgtEl>
                                        <p:attrNameLst>
                                          <p:attrName>style.visibility</p:attrName>
                                        </p:attrNameLst>
                                      </p:cBhvr>
                                      <p:to>
                                        <p:strVal val="visible"/>
                                      </p:to>
                                    </p:set>
                                    <p:animEffect transition="in" filter="wipe(up)">
                                      <p:cBhvr>
                                        <p:cTn id="39" dur="500"/>
                                        <p:tgtEl>
                                          <p:spTgt spid="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 grpId="4" animBg="1" advAuto="0"/>
      <p:bldP spid="505" grpId="1" animBg="1" advAuto="0"/>
      <p:bldP spid="506" grpId="5" build="p" bldLvl="5" animBg="1" advAuto="0"/>
      <p:bldP spid="507" grpId="2" animBg="1" advAuto="0"/>
      <p:bldP spid="510" grpId="3"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513" name="Title 1"/>
          <p:cNvSpPr txBox="1"/>
          <p:nvPr/>
        </p:nvSpPr>
        <p:spPr>
          <a:xfrm>
            <a:off x="139335"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Independence</a:t>
            </a:r>
          </a:p>
        </p:txBody>
      </p:sp>
      <p:sp>
        <p:nvSpPr>
          <p:cNvPr id="514"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tendency to be self-directed in your thinking, feeling, and actions—to go it alone when needed</a:t>
            </a:r>
          </a:p>
        </p:txBody>
      </p:sp>
      <p:sp>
        <p:nvSpPr>
          <p:cNvPr id="515" name="TextBox 5"/>
          <p:cNvSpPr txBox="1"/>
          <p:nvPr/>
        </p:nvSpPr>
        <p:spPr>
          <a:xfrm>
            <a:off x="7141030" y="5892800"/>
            <a:ext cx="3599546" cy="3009900"/>
          </a:xfrm>
          <a:prstGeom prst="rect">
            <a:avLst/>
          </a:prstGeom>
          <a:ln w="12700">
            <a:solidFill>
              <a:srgbClr val="C000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BC5E00"/>
                </a:solidFill>
              </a:rPr>
              <a:t>Independence </a:t>
            </a:r>
            <a:r>
              <a:t>on the front flap of your </a:t>
            </a:r>
            <a:r>
              <a:rPr i="1"/>
              <a:t>EQ Workbook</a:t>
            </a:r>
          </a:p>
        </p:txBody>
      </p:sp>
      <p:sp>
        <p:nvSpPr>
          <p:cNvPr id="516" name="Left Arrow 6"/>
          <p:cNvSpPr/>
          <p:nvPr/>
        </p:nvSpPr>
        <p:spPr>
          <a:xfrm>
            <a:off x="6574973" y="7953823"/>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517" name="Picture 7" descr="Picture 7"/>
          <p:cNvPicPr>
            <a:picLocks noChangeAspect="1"/>
          </p:cNvPicPr>
          <p:nvPr/>
        </p:nvPicPr>
        <p:blipFill>
          <a:blip r:embed="rId2">
            <a:extLst/>
          </a:blip>
          <a:stretch>
            <a:fillRect/>
          </a:stretch>
        </p:blipFill>
        <p:spPr>
          <a:xfrm>
            <a:off x="573915" y="6086890"/>
            <a:ext cx="5988359" cy="2368673"/>
          </a:xfrm>
          <a:prstGeom prst="rect">
            <a:avLst/>
          </a:prstGeom>
          <a:ln w="12700">
            <a:miter lim="400000"/>
          </a:ln>
        </p:spPr>
      </p:pic>
      <p:sp>
        <p:nvSpPr>
          <p:cNvPr id="518" name="TextBox 8"/>
          <p:cNvSpPr txBox="1"/>
          <p:nvPr/>
        </p:nvSpPr>
        <p:spPr>
          <a:xfrm>
            <a:off x="10305142"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514"/>
                                        </p:tgtEl>
                                        <p:attrNameLst>
                                          <p:attrName>style.opacity</p:attrName>
                                        </p:attrNameLst>
                                      </p:cBhvr>
                                      <p:to>
                                        <p:strVal val="0.50"/>
                                      </p:to>
                                    </p:set>
                                    <p:animEffect filter="image" prLst="opacity: 0.50; ">
                                      <p:cBhvr>
                                        <p:cTn id="7" dur="indefinite" fill="hold"/>
                                        <p:tgtEl>
                                          <p:spTgt spid="514"/>
                                        </p:tgtEl>
                                      </p:cBhvr>
                                    </p:animEffect>
                                  </p:childTnLst>
                                </p:cTn>
                              </p:par>
                              <p:par>
                                <p:cTn id="8" presetID="22" presetClass="entr" presetSubtype="8" fill="hold" grpId="2" nodeType="withEffect">
                                  <p:stCondLst>
                                    <p:cond delay="0"/>
                                  </p:stCondLst>
                                  <p:iterate>
                                    <p:tmAbs val="0"/>
                                  </p:iterate>
                                  <p:childTnLst>
                                    <p:set>
                                      <p:cBhvr>
                                        <p:cTn id="9" fill="hold"/>
                                        <p:tgtEl>
                                          <p:spTgt spid="517"/>
                                        </p:tgtEl>
                                        <p:attrNameLst>
                                          <p:attrName>style.visibility</p:attrName>
                                        </p:attrNameLst>
                                      </p:cBhvr>
                                      <p:to>
                                        <p:strVal val="visible"/>
                                      </p:to>
                                    </p:set>
                                    <p:animEffect transition="in" filter="wipe(left)">
                                      <p:cBhvr>
                                        <p:cTn id="10" dur="800"/>
                                        <p:tgtEl>
                                          <p:spTgt spid="517"/>
                                        </p:tgtEl>
                                      </p:cBhvr>
                                    </p:animEffect>
                                  </p:childTnLst>
                                </p:cTn>
                              </p:par>
                              <p:par>
                                <p:cTn id="11" presetID="22" presetClass="entr" presetSubtype="8" fill="hold" grpId="3" nodeType="withEffect">
                                  <p:stCondLst>
                                    <p:cond delay="0"/>
                                  </p:stCondLst>
                                  <p:iterate>
                                    <p:tmAbs val="0"/>
                                  </p:iterate>
                                  <p:childTnLst>
                                    <p:set>
                                      <p:cBhvr>
                                        <p:cTn id="12" fill="hold"/>
                                        <p:tgtEl>
                                          <p:spTgt spid="515"/>
                                        </p:tgtEl>
                                        <p:attrNameLst>
                                          <p:attrName>style.visibility</p:attrName>
                                        </p:attrNameLst>
                                      </p:cBhvr>
                                      <p:to>
                                        <p:strVal val="visible"/>
                                      </p:to>
                                    </p:set>
                                    <p:animEffect transition="in" filter="wipe(left)">
                                      <p:cBhvr>
                                        <p:cTn id="13" dur="500"/>
                                        <p:tgtEl>
                                          <p:spTgt spid="515"/>
                                        </p:tgtEl>
                                      </p:cBhvr>
                                    </p:animEffect>
                                  </p:childTnLst>
                                </p:cTn>
                              </p:par>
                              <p:par>
                                <p:cTn id="14" presetID="22" presetClass="entr" presetSubtype="2" fill="hold" grpId="4" nodeType="withEffect">
                                  <p:stCondLst>
                                    <p:cond delay="0"/>
                                  </p:stCondLst>
                                  <p:iterate>
                                    <p:tmAbs val="0"/>
                                  </p:iterate>
                                  <p:childTnLst>
                                    <p:set>
                                      <p:cBhvr>
                                        <p:cTn id="15" fill="hold"/>
                                        <p:tgtEl>
                                          <p:spTgt spid="516"/>
                                        </p:tgtEl>
                                        <p:attrNameLst>
                                          <p:attrName>style.visibility</p:attrName>
                                        </p:attrNameLst>
                                      </p:cBhvr>
                                      <p:to>
                                        <p:strVal val="visible"/>
                                      </p:to>
                                    </p:set>
                                    <p:animEffect transition="in" filter="wipe(right)">
                                      <p:cBhvr>
                                        <p:cTn id="16" dur="5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1" animBg="1" advAuto="0"/>
      <p:bldP spid="515" grpId="3" animBg="1" advAuto="0"/>
      <p:bldP spid="516" grpId="4" animBg="1" advAuto="0"/>
      <p:bldP spid="517" grpId="2"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Box 1"/>
          <p:cNvSpPr/>
          <p:nvPr/>
        </p:nvSpPr>
        <p:spPr>
          <a:xfrm>
            <a:off x="636104" y="397565"/>
            <a:ext cx="4671392" cy="1252332"/>
          </a:xfrm>
          <a:prstGeom prst="rect">
            <a:avLst/>
          </a:prstGeom>
          <a:solidFill>
            <a:srgbClr val="A7500C"/>
          </a:solidFill>
          <a:ln w="12700">
            <a:miter lim="400000"/>
          </a:ln>
        </p:spPr>
        <p:txBody>
          <a:bodyPr lIns="50800" tIns="50800" rIns="50800" bIns="50800" anchor="ctr"/>
          <a:lstStyle/>
          <a:p>
            <a:endParaRPr/>
          </a:p>
        </p:txBody>
      </p:sp>
      <p:sp>
        <p:nvSpPr>
          <p:cNvPr id="521" name="Title 1"/>
          <p:cNvSpPr txBox="1"/>
          <p:nvPr/>
        </p:nvSpPr>
        <p:spPr>
          <a:xfrm>
            <a:off x="139335"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Independence</a:t>
            </a:r>
          </a:p>
        </p:txBody>
      </p:sp>
      <p:sp>
        <p:nvSpPr>
          <p:cNvPr id="522"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tendency to be self-directed in your thinking, feeling, and actions—to go it alone when needed</a:t>
            </a:r>
          </a:p>
        </p:txBody>
      </p:sp>
      <p:sp>
        <p:nvSpPr>
          <p:cNvPr id="523" name="TextBox 4"/>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17 </a:t>
            </a:r>
          </a:p>
        </p:txBody>
      </p:sp>
      <p:sp>
        <p:nvSpPr>
          <p:cNvPr id="524" name="TextBox 5"/>
          <p:cNvSpPr txBox="1"/>
          <p:nvPr/>
        </p:nvSpPr>
        <p:spPr>
          <a:xfrm>
            <a:off x="1175654" y="7063833"/>
            <a:ext cx="8955318" cy="1079501"/>
          </a:xfrm>
          <a:prstGeom prst="rect">
            <a:avLst/>
          </a:prstGeom>
          <a:ln w="12700">
            <a:solidFill>
              <a:srgbClr val="BC5E00"/>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BC5E00"/>
                </a:solidFill>
              </a:defRPr>
            </a:lvl1pPr>
          </a:lstStyle>
          <a:p>
            <a:r>
              <a:rPr dirty="0"/>
              <a:t>What exercises, practices, or behaviors could activate and strengthen </a:t>
            </a:r>
            <a:r>
              <a:rPr b="1" dirty="0"/>
              <a:t>Independence</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524"/>
                                        </p:tgtEl>
                                        <p:attrNameLst>
                                          <p:attrName>style.visibility</p:attrName>
                                        </p:attrNameLst>
                                      </p:cBhvr>
                                      <p:to>
                                        <p:strVal val="visible"/>
                                      </p:to>
                                    </p:set>
                                    <p:animEffect transition="in" filter="wipe(left)">
                                      <p:cBhvr>
                                        <p:cTn id="7" dur="500"/>
                                        <p:tgtEl>
                                          <p:spTgt spid="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1"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Picture 7" descr="Picture 7"/>
          <p:cNvPicPr>
            <a:picLocks noChangeAspect="1"/>
          </p:cNvPicPr>
          <p:nvPr/>
        </p:nvPicPr>
        <p:blipFill>
          <a:blip r:embed="rId2">
            <a:extLst/>
          </a:blip>
          <a:stretch>
            <a:fillRect/>
          </a:stretch>
        </p:blipFill>
        <p:spPr>
          <a:xfrm>
            <a:off x="6222755" y="2967689"/>
            <a:ext cx="6567425" cy="6619522"/>
          </a:xfrm>
          <a:prstGeom prst="rect">
            <a:avLst/>
          </a:prstGeom>
          <a:ln w="12700">
            <a:miter lim="400000"/>
          </a:ln>
        </p:spPr>
      </p:pic>
      <p:sp>
        <p:nvSpPr>
          <p:cNvPr id="527" name="Title 1"/>
          <p:cNvSpPr txBox="1"/>
          <p:nvPr/>
        </p:nvSpPr>
        <p:spPr>
          <a:xfrm>
            <a:off x="110675" y="110670"/>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Interpersonal Composite</a:t>
            </a:r>
          </a:p>
        </p:txBody>
      </p:sp>
      <p:sp>
        <p:nvSpPr>
          <p:cNvPr id="528" name="Content Placeholder 2"/>
          <p:cNvSpPr txBox="1"/>
          <p:nvPr/>
        </p:nvSpPr>
        <p:spPr>
          <a:xfrm>
            <a:off x="793553" y="4373578"/>
            <a:ext cx="7842447" cy="216408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lvl="2" indent="-457200" algn="l">
              <a:spcBef>
                <a:spcPts val="900"/>
              </a:spcBef>
              <a:buClr>
                <a:srgbClr val="A58E1A"/>
              </a:buClr>
              <a:buSzPct val="100000"/>
              <a:buChar char="➢"/>
              <a:defRPr sz="3400">
                <a:solidFill>
                  <a:srgbClr val="A50021"/>
                </a:solidFill>
              </a:defRPr>
            </a:pPr>
            <a:r>
              <a:t> </a:t>
            </a:r>
            <a:r>
              <a:rPr sz="4000">
                <a:solidFill>
                  <a:srgbClr val="A58E1A"/>
                </a:solidFill>
              </a:rPr>
              <a:t>Interpersonal Relationships</a:t>
            </a:r>
          </a:p>
          <a:p>
            <a:pPr marL="457200" lvl="2" indent="-457200" algn="l">
              <a:spcBef>
                <a:spcPts val="900"/>
              </a:spcBef>
              <a:buClr>
                <a:srgbClr val="A58E1A"/>
              </a:buClr>
              <a:buSzPct val="100000"/>
              <a:buChar char="➢"/>
              <a:defRPr sz="4000">
                <a:solidFill>
                  <a:srgbClr val="A58E1A"/>
                </a:solidFill>
              </a:defRPr>
            </a:pPr>
            <a:r>
              <a:t> Empathy</a:t>
            </a:r>
          </a:p>
          <a:p>
            <a:pPr marL="457200" lvl="2" indent="-457200" algn="l">
              <a:spcBef>
                <a:spcPts val="900"/>
              </a:spcBef>
              <a:buClr>
                <a:srgbClr val="A58E1A"/>
              </a:buClr>
              <a:buSzPct val="100000"/>
              <a:buChar char="➢"/>
              <a:defRPr sz="4000">
                <a:solidFill>
                  <a:srgbClr val="A58E1A"/>
                </a:solidFill>
              </a:defRPr>
            </a:pPr>
            <a:r>
              <a:t> Social Responsibility</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Interpersonal Relationships</a:t>
            </a:r>
          </a:p>
        </p:txBody>
      </p:sp>
      <p:sp>
        <p:nvSpPr>
          <p:cNvPr id="531"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18</a:t>
            </a:r>
          </a:p>
        </p:txBody>
      </p:sp>
      <p:sp>
        <p:nvSpPr>
          <p:cNvPr id="532"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tendency to give and receive trust and compassion and to establish and maintain mutually satisfying personal relationships</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Interpersonal Relationships</a:t>
            </a:r>
          </a:p>
        </p:txBody>
      </p:sp>
      <p:sp>
        <p:nvSpPr>
          <p:cNvPr id="535"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18</a:t>
            </a:r>
          </a:p>
        </p:txBody>
      </p:sp>
      <p:sp>
        <p:nvSpPr>
          <p:cNvPr id="536" name="Content Placeholder 4"/>
          <p:cNvSpPr txBox="1"/>
          <p:nvPr/>
        </p:nvSpPr>
        <p:spPr>
          <a:xfrm>
            <a:off x="95793" y="4219480"/>
            <a:ext cx="4324825" cy="39122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CCC00"/>
              </a:buClr>
              <a:buSzPct val="100000"/>
              <a:buFont typeface="Arial"/>
              <a:buChar char="•"/>
              <a:defRPr>
                <a:latin typeface="Calibri"/>
                <a:ea typeface="Calibri"/>
                <a:cs typeface="Calibri"/>
                <a:sym typeface="Calibri"/>
              </a:defRPr>
            </a:pPr>
            <a:r>
              <a:t>A loner</a:t>
            </a:r>
          </a:p>
          <a:p>
            <a:pPr marL="809625" lvl="2" indent="-571500" algn="l">
              <a:buClr>
                <a:srgbClr val="CCCC00"/>
              </a:buClr>
              <a:buSzPct val="100000"/>
              <a:buFont typeface="Arial"/>
              <a:buChar char="•"/>
              <a:defRPr>
                <a:latin typeface="Calibri"/>
                <a:ea typeface="Calibri"/>
                <a:cs typeface="Calibri"/>
                <a:sym typeface="Calibri"/>
              </a:defRPr>
            </a:pPr>
            <a:r>
              <a:t>Socially withdrawn</a:t>
            </a:r>
          </a:p>
          <a:p>
            <a:pPr marL="809625" lvl="2" indent="-571500" algn="l">
              <a:buClr>
                <a:srgbClr val="CCCC00"/>
              </a:buClr>
              <a:buSzPct val="100000"/>
              <a:buFont typeface="Arial"/>
              <a:buChar char="•"/>
              <a:defRPr>
                <a:latin typeface="Calibri"/>
                <a:ea typeface="Calibri"/>
                <a:cs typeface="Calibri"/>
                <a:sym typeface="Calibri"/>
              </a:defRPr>
            </a:pPr>
            <a:r>
              <a:t>Cold and unfriendly</a:t>
            </a:r>
          </a:p>
          <a:p>
            <a:pPr marL="809625" lvl="2" indent="-571500" algn="l">
              <a:buClr>
                <a:srgbClr val="CCCC00"/>
              </a:buClr>
              <a:buSzPct val="100000"/>
              <a:buFont typeface="Arial"/>
              <a:buChar char="•"/>
              <a:defRPr>
                <a:latin typeface="Calibri"/>
                <a:ea typeface="Calibri"/>
                <a:cs typeface="Calibri"/>
                <a:sym typeface="Calibri"/>
              </a:defRPr>
            </a:pPr>
            <a:r>
              <a:t>Hard to like or get to know</a:t>
            </a:r>
          </a:p>
        </p:txBody>
      </p:sp>
      <p:sp>
        <p:nvSpPr>
          <p:cNvPr id="537"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538" name="Picture 1" descr="Picture 1"/>
          <p:cNvPicPr>
            <a:picLocks noChangeAspect="1"/>
          </p:cNvPicPr>
          <p:nvPr/>
        </p:nvPicPr>
        <p:blipFill>
          <a:blip r:embed="rId2">
            <a:extLst/>
          </a:blip>
          <a:stretch>
            <a:fillRect/>
          </a:stretch>
        </p:blipFill>
        <p:spPr>
          <a:xfrm>
            <a:off x="-16548" y="2650731"/>
            <a:ext cx="13181007" cy="637792"/>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Interpersonal Relationships</a:t>
            </a:r>
          </a:p>
        </p:txBody>
      </p:sp>
      <p:sp>
        <p:nvSpPr>
          <p:cNvPr id="541"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18</a:t>
            </a:r>
          </a:p>
        </p:txBody>
      </p:sp>
      <p:sp>
        <p:nvSpPr>
          <p:cNvPr id="542" name="Content Placeholder 4"/>
          <p:cNvSpPr txBox="1"/>
          <p:nvPr/>
        </p:nvSpPr>
        <p:spPr>
          <a:xfrm>
            <a:off x="95793" y="4219480"/>
            <a:ext cx="4324825" cy="39122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CCC00"/>
              </a:buClr>
              <a:buSzPct val="100000"/>
              <a:buFont typeface="Arial"/>
              <a:buChar char="•"/>
              <a:defRPr>
                <a:latin typeface="Calibri"/>
                <a:ea typeface="Calibri"/>
                <a:cs typeface="Calibri"/>
                <a:sym typeface="Calibri"/>
              </a:defRPr>
            </a:pPr>
            <a:r>
              <a:t>A loner</a:t>
            </a:r>
          </a:p>
          <a:p>
            <a:pPr marL="809625" lvl="2" indent="-571500" algn="l">
              <a:buClr>
                <a:srgbClr val="CCCC00"/>
              </a:buClr>
              <a:buSzPct val="100000"/>
              <a:buFont typeface="Arial"/>
              <a:buChar char="•"/>
              <a:defRPr>
                <a:latin typeface="Calibri"/>
                <a:ea typeface="Calibri"/>
                <a:cs typeface="Calibri"/>
                <a:sym typeface="Calibri"/>
              </a:defRPr>
            </a:pPr>
            <a:r>
              <a:t>Socially withdrawn</a:t>
            </a:r>
          </a:p>
          <a:p>
            <a:pPr marL="809625" lvl="2" indent="-571500" algn="l">
              <a:buClr>
                <a:srgbClr val="CCCC00"/>
              </a:buClr>
              <a:buSzPct val="100000"/>
              <a:buFont typeface="Arial"/>
              <a:buChar char="•"/>
              <a:defRPr>
                <a:latin typeface="Calibri"/>
                <a:ea typeface="Calibri"/>
                <a:cs typeface="Calibri"/>
                <a:sym typeface="Calibri"/>
              </a:defRPr>
            </a:pPr>
            <a:r>
              <a:t>Cold and unfriendly</a:t>
            </a:r>
          </a:p>
          <a:p>
            <a:pPr marL="809625" lvl="2" indent="-571500" algn="l">
              <a:buClr>
                <a:srgbClr val="CCCC00"/>
              </a:buClr>
              <a:buSzPct val="100000"/>
              <a:buFont typeface="Arial"/>
              <a:buChar char="•"/>
              <a:defRPr>
                <a:latin typeface="Calibri"/>
                <a:ea typeface="Calibri"/>
                <a:cs typeface="Calibri"/>
                <a:sym typeface="Calibri"/>
              </a:defRPr>
            </a:pPr>
            <a:r>
              <a:t>Hard to like or get to know</a:t>
            </a:r>
          </a:p>
        </p:txBody>
      </p:sp>
      <p:sp>
        <p:nvSpPr>
          <p:cNvPr id="543" name="Content Placeholder 4"/>
          <p:cNvSpPr txBox="1"/>
          <p:nvPr/>
        </p:nvSpPr>
        <p:spPr>
          <a:xfrm>
            <a:off x="4731393" y="4219480"/>
            <a:ext cx="3685123" cy="39805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Yields at least a small circle of friends and family within which you are reasonably approachable, warm, and trusted</a:t>
            </a:r>
          </a:p>
        </p:txBody>
      </p:sp>
      <p:sp>
        <p:nvSpPr>
          <p:cNvPr id="544" name="Content Placeholder 4"/>
          <p:cNvSpPr txBox="1"/>
          <p:nvPr/>
        </p:nvSpPr>
        <p:spPr>
          <a:xfrm>
            <a:off x="5216014" y="324074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545"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546" name="Picture 1" descr="Picture 1"/>
          <p:cNvPicPr>
            <a:picLocks noChangeAspect="1"/>
          </p:cNvPicPr>
          <p:nvPr/>
        </p:nvPicPr>
        <p:blipFill>
          <a:blip r:embed="rId2">
            <a:extLst/>
          </a:blip>
          <a:stretch>
            <a:fillRect/>
          </a:stretch>
        </p:blipFill>
        <p:spPr>
          <a:xfrm>
            <a:off x="-16548" y="2650731"/>
            <a:ext cx="13181007" cy="63779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545"/>
                                        </p:tgtEl>
                                        <p:attrNameLst>
                                          <p:attrName>style.opacity</p:attrName>
                                        </p:attrNameLst>
                                      </p:cBhvr>
                                      <p:to>
                                        <p:strVal val="0.50"/>
                                      </p:to>
                                    </p:set>
                                    <p:animEffect filter="image" prLst="opacity: 0.50; ">
                                      <p:cBhvr>
                                        <p:cTn id="7" dur="indefinite" fill="hold"/>
                                        <p:tgtEl>
                                          <p:spTgt spid="545"/>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542"/>
                                        </p:tgtEl>
                                        <p:attrNameLst>
                                          <p:attrName>style.opacity</p:attrName>
                                        </p:attrNameLst>
                                      </p:cBhvr>
                                      <p:to>
                                        <p:strVal val="0.50"/>
                                      </p:to>
                                    </p:set>
                                    <p:animEffect filter="image" prLst="opacity: 0.50; ">
                                      <p:cBhvr>
                                        <p:cTn id="11" dur="indefinite" fill="hold"/>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2" animBg="1" advAuto="0"/>
      <p:bldP spid="545" grpId="1"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Interpersonal Relationships</a:t>
            </a:r>
          </a:p>
        </p:txBody>
      </p:sp>
      <p:sp>
        <p:nvSpPr>
          <p:cNvPr id="54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18</a:t>
            </a:r>
          </a:p>
        </p:txBody>
      </p:sp>
      <p:sp>
        <p:nvSpPr>
          <p:cNvPr id="550" name="Content Placeholder 4"/>
          <p:cNvSpPr txBox="1"/>
          <p:nvPr/>
        </p:nvSpPr>
        <p:spPr>
          <a:xfrm>
            <a:off x="95793" y="4219480"/>
            <a:ext cx="4324825" cy="39122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CCC00"/>
              </a:buClr>
              <a:buSzPct val="100000"/>
              <a:buFont typeface="Arial"/>
              <a:buChar char="•"/>
              <a:defRPr>
                <a:latin typeface="Calibri"/>
                <a:ea typeface="Calibri"/>
                <a:cs typeface="Calibri"/>
                <a:sym typeface="Calibri"/>
              </a:defRPr>
            </a:pPr>
            <a:r>
              <a:t>A loner</a:t>
            </a:r>
          </a:p>
          <a:p>
            <a:pPr marL="809625" lvl="2" indent="-571500" algn="l">
              <a:buClr>
                <a:srgbClr val="CCCC00"/>
              </a:buClr>
              <a:buSzPct val="100000"/>
              <a:buFont typeface="Arial"/>
              <a:buChar char="•"/>
              <a:defRPr>
                <a:latin typeface="Calibri"/>
                <a:ea typeface="Calibri"/>
                <a:cs typeface="Calibri"/>
                <a:sym typeface="Calibri"/>
              </a:defRPr>
            </a:pPr>
            <a:r>
              <a:t>Socially withdrawn</a:t>
            </a:r>
          </a:p>
          <a:p>
            <a:pPr marL="809625" lvl="2" indent="-571500" algn="l">
              <a:buClr>
                <a:srgbClr val="CCCC00"/>
              </a:buClr>
              <a:buSzPct val="100000"/>
              <a:buFont typeface="Arial"/>
              <a:buChar char="•"/>
              <a:defRPr>
                <a:latin typeface="Calibri"/>
                <a:ea typeface="Calibri"/>
                <a:cs typeface="Calibri"/>
                <a:sym typeface="Calibri"/>
              </a:defRPr>
            </a:pPr>
            <a:r>
              <a:t>Cold and unfriendly</a:t>
            </a:r>
          </a:p>
          <a:p>
            <a:pPr marL="809625" lvl="2" indent="-571500" algn="l">
              <a:buClr>
                <a:srgbClr val="CCCC00"/>
              </a:buClr>
              <a:buSzPct val="100000"/>
              <a:buFont typeface="Arial"/>
              <a:buChar char="•"/>
              <a:defRPr>
                <a:latin typeface="Calibri"/>
                <a:ea typeface="Calibri"/>
                <a:cs typeface="Calibri"/>
                <a:sym typeface="Calibri"/>
              </a:defRPr>
            </a:pPr>
            <a:r>
              <a:t>Hard to like or get to know</a:t>
            </a:r>
          </a:p>
        </p:txBody>
      </p:sp>
      <p:sp>
        <p:nvSpPr>
          <p:cNvPr id="552" name="Content Placeholder 4"/>
          <p:cNvSpPr txBox="1"/>
          <p:nvPr/>
        </p:nvSpPr>
        <p:spPr>
          <a:xfrm>
            <a:off x="8445669" y="4187010"/>
            <a:ext cx="4583293" cy="39805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A58E1A"/>
                </a:solidFill>
              </a:defRPr>
            </a:lvl1pPr>
          </a:lstStyle>
          <a:p>
            <a:r>
              <a:rPr dirty="0"/>
              <a:t>An emphasis on connecting to others and being connected to by others—both giving and receiving          trust, compassion         and warmth</a:t>
            </a:r>
          </a:p>
        </p:txBody>
      </p:sp>
      <p:sp>
        <p:nvSpPr>
          <p:cNvPr id="553" name="Content Placeholder 4"/>
          <p:cNvSpPr txBox="1"/>
          <p:nvPr/>
        </p:nvSpPr>
        <p:spPr>
          <a:xfrm>
            <a:off x="5216014" y="324074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554" name="Content Placeholder 4"/>
          <p:cNvSpPr txBox="1"/>
          <p:nvPr/>
        </p:nvSpPr>
        <p:spPr>
          <a:xfrm>
            <a:off x="8518014" y="324800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555"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556" name="Picture 1" descr="Picture 1"/>
          <p:cNvPicPr>
            <a:picLocks noChangeAspect="1"/>
          </p:cNvPicPr>
          <p:nvPr/>
        </p:nvPicPr>
        <p:blipFill>
          <a:blip r:embed="rId2">
            <a:extLst/>
          </a:blip>
          <a:stretch>
            <a:fillRect/>
          </a:stretch>
        </p:blipFill>
        <p:spPr>
          <a:xfrm>
            <a:off x="-16548" y="2650731"/>
            <a:ext cx="13181007" cy="637792"/>
          </a:xfrm>
          <a:prstGeom prst="rect">
            <a:avLst/>
          </a:prstGeom>
          <a:ln w="12700">
            <a:miter lim="400000"/>
          </a:ln>
        </p:spPr>
      </p:pic>
      <p:sp>
        <p:nvSpPr>
          <p:cNvPr id="12" name="Content Placeholder 4"/>
          <p:cNvSpPr txBox="1"/>
          <p:nvPr/>
        </p:nvSpPr>
        <p:spPr>
          <a:xfrm>
            <a:off x="4731393" y="4219480"/>
            <a:ext cx="3685123" cy="39805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Yields at least a small circle of friends and family within which you are reasonably approachable, warm, and trusted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555"/>
                                        </p:tgtEl>
                                        <p:attrNameLst>
                                          <p:attrName>style.opacity</p:attrName>
                                        </p:attrNameLst>
                                      </p:cBhvr>
                                      <p:to>
                                        <p:strVal val="0.50"/>
                                      </p:to>
                                    </p:set>
                                    <p:animEffect filter="image" prLst="opacity: 0.50; ">
                                      <p:cBhvr>
                                        <p:cTn id="7" dur="indefinite" fill="hold"/>
                                        <p:tgtEl>
                                          <p:spTgt spid="555"/>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553"/>
                                        </p:tgtEl>
                                        <p:attrNameLst>
                                          <p:attrName>style.opacity</p:attrName>
                                        </p:attrNameLst>
                                      </p:cBhvr>
                                      <p:to>
                                        <p:strVal val="0.50"/>
                                      </p:to>
                                    </p:set>
                                    <p:animEffect filter="image" prLst="opacity: 0.50; ">
                                      <p:cBhvr>
                                        <p:cTn id="11" dur="indefinite" fill="hold"/>
                                        <p:tgtEl>
                                          <p:spTgt spid="553"/>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550"/>
                                        </p:tgtEl>
                                        <p:attrNameLst>
                                          <p:attrName>style.opacity</p:attrName>
                                        </p:attrNameLst>
                                      </p:cBhvr>
                                      <p:to>
                                        <p:strVal val="0.50"/>
                                      </p:to>
                                    </p:set>
                                    <p:animEffect filter="image" prLst="opacity: 0.50; ">
                                      <p:cBhvr>
                                        <p:cTn id="15" dur="indefinite" fill="hold"/>
                                        <p:tgtEl>
                                          <p:spTgt spid="550"/>
                                        </p:tgtEl>
                                      </p:cBhvr>
                                    </p:animEffect>
                                  </p:childTnLst>
                                </p:cTn>
                              </p:par>
                              <p:par>
                                <p:cTn id="16" presetID="9" presetClass="emph" presetSubtype="0" nodeType="withEffect">
                                  <p:stCondLst>
                                    <p:cond delay="0"/>
                                  </p:stCondLst>
                                  <p:childTnLst>
                                    <p:set>
                                      <p:cBhvr rctx="PPT">
                                        <p:cTn id="17" dur="indefinite"/>
                                        <p:tgtEl>
                                          <p:spTgt spid="12">
                                            <p:txEl>
                                              <p:pRg st="0" end="0"/>
                                            </p:txEl>
                                          </p:spTgt>
                                        </p:tgtEl>
                                        <p:attrNameLst>
                                          <p:attrName>style.opacity</p:attrName>
                                        </p:attrNameLst>
                                      </p:cBhvr>
                                      <p:to>
                                        <p:strVal val="0.5"/>
                                      </p:to>
                                    </p:set>
                                    <p:animEffect filter="image" prLst="opacity: 0.5">
                                      <p:cBhvr rctx="IE">
                                        <p:cTn id="18" dur="indefinite"/>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 grpId="3" animBg="1" advAuto="0"/>
      <p:bldP spid="553" grpId="2" animBg="1" advAuto="0"/>
      <p:bldP spid="555" grpId="1"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Interpersonal Relationships</a:t>
            </a:r>
          </a:p>
        </p:txBody>
      </p:sp>
      <p:sp>
        <p:nvSpPr>
          <p:cNvPr id="55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18</a:t>
            </a:r>
          </a:p>
        </p:txBody>
      </p:sp>
      <p:sp>
        <p:nvSpPr>
          <p:cNvPr id="560" name="Content Placeholder 4"/>
          <p:cNvSpPr txBox="1"/>
          <p:nvPr/>
        </p:nvSpPr>
        <p:spPr>
          <a:xfrm>
            <a:off x="9301655" y="2635704"/>
            <a:ext cx="3601179" cy="220983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A58E1A"/>
                </a:solidFill>
              </a:rPr>
              <a:t>Interpersonal Relationships</a:t>
            </a:r>
            <a:r>
              <a:rPr sz="3440" dirty="0">
                <a:solidFill>
                  <a:srgbClr val="BC5E00"/>
                </a:solidFill>
              </a:rPr>
              <a:t> </a:t>
            </a:r>
            <a:r>
              <a:rPr sz="3440" dirty="0"/>
              <a:t>can be or look/sound:</a:t>
            </a:r>
          </a:p>
        </p:txBody>
      </p:sp>
      <p:sp>
        <p:nvSpPr>
          <p:cNvPr id="561" name="Content Placeholder 4"/>
          <p:cNvSpPr txBox="1"/>
          <p:nvPr/>
        </p:nvSpPr>
        <p:spPr>
          <a:xfrm>
            <a:off x="380589" y="3684165"/>
            <a:ext cx="3886612" cy="5562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A58E1A"/>
                </a:solidFill>
              </a:defRPr>
            </a:lvl1pPr>
          </a:lstStyle>
          <a:p>
            <a:r>
              <a:t>An emphasis on connecting to others and being connected to by others—both giving and receiving          trust,    compassion         and warmth</a:t>
            </a:r>
          </a:p>
        </p:txBody>
      </p:sp>
      <p:sp>
        <p:nvSpPr>
          <p:cNvPr id="562" name="TextBox 3"/>
          <p:cNvSpPr txBox="1"/>
          <p:nvPr/>
        </p:nvSpPr>
        <p:spPr>
          <a:xfrm>
            <a:off x="4644940" y="5154677"/>
            <a:ext cx="8834706" cy="43354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A58E1A"/>
              </a:buClr>
              <a:buSzPct val="100000"/>
              <a:buFont typeface="Arial"/>
              <a:buChar char="•"/>
              <a:defRPr sz="4000">
                <a:latin typeface="Calibri"/>
                <a:ea typeface="Calibri"/>
                <a:cs typeface="Calibri"/>
                <a:sym typeface="Calibri"/>
              </a:defRPr>
            </a:pPr>
            <a:r>
              <a:rPr dirty="0"/>
              <a:t>Inappropriately familiar or intimate</a:t>
            </a:r>
          </a:p>
          <a:p>
            <a:pPr marL="571500" indent="-571500" algn="l">
              <a:buClr>
                <a:srgbClr val="A58E1A"/>
              </a:buClr>
              <a:buSzPct val="100000"/>
              <a:buFont typeface="Arial"/>
              <a:buChar char="•"/>
              <a:defRPr sz="4000">
                <a:latin typeface="Calibri"/>
                <a:ea typeface="Calibri"/>
                <a:cs typeface="Calibri"/>
                <a:sym typeface="Calibri"/>
              </a:defRPr>
            </a:pPr>
            <a:r>
              <a:rPr dirty="0"/>
              <a:t>Too demanding or expectant of disclosure from others</a:t>
            </a:r>
          </a:p>
          <a:p>
            <a:pPr marL="571500" indent="-571500" algn="l">
              <a:buClr>
                <a:srgbClr val="A58E1A"/>
              </a:buClr>
              <a:buSzPct val="100000"/>
              <a:buFont typeface="Arial"/>
              <a:buChar char="•"/>
              <a:defRPr sz="4000">
                <a:latin typeface="Calibri"/>
                <a:ea typeface="Calibri"/>
                <a:cs typeface="Calibri"/>
                <a:sym typeface="Calibri"/>
              </a:defRPr>
            </a:pPr>
            <a:r>
              <a:rPr dirty="0"/>
              <a:t>Unable and unwilling to be alone</a:t>
            </a:r>
          </a:p>
          <a:p>
            <a:pPr marL="571500" indent="-571500" algn="l">
              <a:buClr>
                <a:srgbClr val="A58E1A"/>
              </a:buClr>
              <a:buSzPct val="100000"/>
              <a:buFont typeface="Arial"/>
              <a:buChar char="•"/>
              <a:defRPr sz="4000">
                <a:latin typeface="Calibri"/>
                <a:ea typeface="Calibri"/>
                <a:cs typeface="Calibri"/>
                <a:sym typeface="Calibri"/>
              </a:defRPr>
            </a:pPr>
            <a:r>
              <a:rPr dirty="0"/>
              <a:t>Co-dependent</a:t>
            </a:r>
          </a:p>
          <a:p>
            <a:pPr marL="571500" indent="-571500" algn="l">
              <a:buClr>
                <a:srgbClr val="A58E1A"/>
              </a:buClr>
              <a:buSzPct val="100000"/>
              <a:buFont typeface="Arial"/>
              <a:buChar char="•"/>
              <a:defRPr sz="4000">
                <a:latin typeface="Calibri"/>
                <a:ea typeface="Calibri"/>
                <a:cs typeface="Calibri"/>
                <a:sym typeface="Calibri"/>
              </a:defRPr>
            </a:pPr>
            <a:r>
              <a:rPr dirty="0"/>
              <a:t>Too free or disclosing with         personal data</a:t>
            </a:r>
          </a:p>
        </p:txBody>
      </p:sp>
      <p:pic>
        <p:nvPicPr>
          <p:cNvPr id="563" name="Picture 2" descr="Picture 2"/>
          <p:cNvPicPr>
            <a:picLocks noChangeAspect="1"/>
          </p:cNvPicPr>
          <p:nvPr/>
        </p:nvPicPr>
        <p:blipFill>
          <a:blip r:embed="rId2">
            <a:extLst/>
          </a:blip>
          <a:stretch>
            <a:fillRect/>
          </a:stretch>
        </p:blipFill>
        <p:spPr>
          <a:xfrm>
            <a:off x="-278254" y="2671092"/>
            <a:ext cx="6785917" cy="675377"/>
          </a:xfrm>
          <a:prstGeom prst="rect">
            <a:avLst/>
          </a:prstGeom>
          <a:ln w="12700">
            <a:miter lim="400000"/>
          </a:ln>
        </p:spPr>
      </p:pic>
      <p:grpSp>
        <p:nvGrpSpPr>
          <p:cNvPr id="566" name="Group 17"/>
          <p:cNvGrpSpPr/>
          <p:nvPr/>
        </p:nvGrpSpPr>
        <p:grpSpPr>
          <a:xfrm>
            <a:off x="5829950" y="1622284"/>
            <a:ext cx="4223793" cy="3142229"/>
            <a:chOff x="0" y="0"/>
            <a:chExt cx="4223791" cy="3142227"/>
          </a:xfrm>
        </p:grpSpPr>
        <p:sp>
          <p:nvSpPr>
            <p:cNvPr id="564" name="Explosion 2 18"/>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565" name="TextBox 19"/>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61"/>
                                        </p:tgtEl>
                                        <p:attrNameLst>
                                          <p:attrName>style.visibility</p:attrName>
                                        </p:attrNameLst>
                                      </p:cBhvr>
                                      <p:to>
                                        <p:strVal val="visible"/>
                                      </p:to>
                                    </p:set>
                                    <p:animEffect transition="in" filter="dissolve">
                                      <p:cBhvr>
                                        <p:cTn id="7" dur="500"/>
                                        <p:tgtEl>
                                          <p:spTgt spid="561"/>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563"/>
                                        </p:tgtEl>
                                        <p:attrNameLst>
                                          <p:attrName>style.visibility</p:attrName>
                                        </p:attrNameLst>
                                      </p:cBhvr>
                                      <p:to>
                                        <p:strVal val="visible"/>
                                      </p:to>
                                    </p:set>
                                    <p:animEffect transition="in" filter="wipe(left)">
                                      <p:cBhvr>
                                        <p:cTn id="11" dur="500"/>
                                        <p:tgtEl>
                                          <p:spTgt spid="563"/>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566"/>
                                        </p:tgtEl>
                                        <p:attrNameLst>
                                          <p:attrName>style.visibility</p:attrName>
                                        </p:attrNameLst>
                                      </p:cBhvr>
                                      <p:to>
                                        <p:strVal val="visible"/>
                                      </p:to>
                                    </p:set>
                                    <p:animEffect transition="in" filter="wipe(left)">
                                      <p:cBhvr>
                                        <p:cTn id="15" dur="500"/>
                                        <p:tgtEl>
                                          <p:spTgt spid="566"/>
                                        </p:tgtEl>
                                      </p:cBhvr>
                                    </p:animEffect>
                                  </p:childTnLst>
                                </p:cTn>
                              </p:par>
                            </p:childTnLst>
                          </p:cTn>
                        </p:par>
                        <p:par>
                          <p:cTn id="16" fill="hold">
                            <p:stCondLst>
                              <p:cond delay="1500"/>
                            </p:stCondLst>
                            <p:childTnLst>
                              <p:par>
                                <p:cTn id="17" presetID="22" presetClass="entr" presetSubtype="1" fill="hold" grpId="4" nodeType="afterEffect">
                                  <p:stCondLst>
                                    <p:cond delay="0"/>
                                  </p:stCondLst>
                                  <p:iterate>
                                    <p:tmAbs val="0"/>
                                  </p:iterate>
                                  <p:childTnLst>
                                    <p:set>
                                      <p:cBhvr>
                                        <p:cTn id="18" fill="hold"/>
                                        <p:tgtEl>
                                          <p:spTgt spid="560"/>
                                        </p:tgtEl>
                                        <p:attrNameLst>
                                          <p:attrName>style.visibility</p:attrName>
                                        </p:attrNameLst>
                                      </p:cBhvr>
                                      <p:to>
                                        <p:strVal val="visible"/>
                                      </p:to>
                                    </p:set>
                                    <p:animEffect transition="in" filter="wipe(up)">
                                      <p:cBhvr>
                                        <p:cTn id="19" dur="500"/>
                                        <p:tgtEl>
                                          <p:spTgt spid="5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5" nodeType="clickEffect">
                                  <p:stCondLst>
                                    <p:cond delay="0"/>
                                  </p:stCondLst>
                                  <p:iterate>
                                    <p:tmAbs val="0"/>
                                  </p:iterate>
                                  <p:childTnLst>
                                    <p:set>
                                      <p:cBhvr>
                                        <p:cTn id="23" fill="hold"/>
                                        <p:tgtEl>
                                          <p:spTgt spid="562">
                                            <p:bg/>
                                          </p:spTgt>
                                        </p:tgtEl>
                                        <p:attrNameLst>
                                          <p:attrName>style.visibility</p:attrName>
                                        </p:attrNameLst>
                                      </p:cBhvr>
                                      <p:to>
                                        <p:strVal val="visible"/>
                                      </p:to>
                                    </p:set>
                                    <p:animEffect transition="in" filter="wipe(up)">
                                      <p:cBhvr>
                                        <p:cTn id="24" dur="500"/>
                                        <p:tgtEl>
                                          <p:spTgt spid="562">
                                            <p:bg/>
                                          </p:spTgt>
                                        </p:tgtEl>
                                      </p:cBhvr>
                                    </p:animEffect>
                                  </p:childTnLst>
                                </p:cTn>
                              </p:par>
                              <p:par>
                                <p:cTn id="25" presetID="22" presetClass="entr" presetSubtype="1" fill="hold" grpId="5" nodeType="withEffect">
                                  <p:stCondLst>
                                    <p:cond delay="0"/>
                                  </p:stCondLst>
                                  <p:iterate>
                                    <p:tmAbs val="0"/>
                                  </p:iterate>
                                  <p:childTnLst>
                                    <p:set>
                                      <p:cBhvr>
                                        <p:cTn id="26" fill="hold"/>
                                        <p:tgtEl>
                                          <p:spTgt spid="562">
                                            <p:txEl>
                                              <p:pRg st="0" end="0"/>
                                            </p:txEl>
                                          </p:spTgt>
                                        </p:tgtEl>
                                        <p:attrNameLst>
                                          <p:attrName>style.visibility</p:attrName>
                                        </p:attrNameLst>
                                      </p:cBhvr>
                                      <p:to>
                                        <p:strVal val="visible"/>
                                      </p:to>
                                    </p:set>
                                    <p:animEffect transition="in" filter="wipe(up)">
                                      <p:cBhvr>
                                        <p:cTn id="27" dur="500"/>
                                        <p:tgtEl>
                                          <p:spTgt spid="562">
                                            <p:txEl>
                                              <p:pRg st="0" end="0"/>
                                            </p:txEl>
                                          </p:spTgt>
                                        </p:tgtEl>
                                      </p:cBhvr>
                                    </p:animEffect>
                                  </p:childTnLst>
                                </p:cTn>
                              </p:par>
                            </p:childTnLst>
                          </p:cTn>
                        </p:par>
                        <p:par>
                          <p:cTn id="28" fill="hold">
                            <p:stCondLst>
                              <p:cond delay="500"/>
                            </p:stCondLst>
                            <p:childTnLst>
                              <p:par>
                                <p:cTn id="29" presetID="22" presetClass="entr" presetSubtype="1" fill="hold" grpId="5" nodeType="afterEffect">
                                  <p:stCondLst>
                                    <p:cond delay="0"/>
                                  </p:stCondLst>
                                  <p:iterate>
                                    <p:tmAbs val="0"/>
                                  </p:iterate>
                                  <p:childTnLst>
                                    <p:set>
                                      <p:cBhvr>
                                        <p:cTn id="30" fill="hold"/>
                                        <p:tgtEl>
                                          <p:spTgt spid="562">
                                            <p:txEl>
                                              <p:pRg st="1" end="1"/>
                                            </p:txEl>
                                          </p:spTgt>
                                        </p:tgtEl>
                                        <p:attrNameLst>
                                          <p:attrName>style.visibility</p:attrName>
                                        </p:attrNameLst>
                                      </p:cBhvr>
                                      <p:to>
                                        <p:strVal val="visible"/>
                                      </p:to>
                                    </p:set>
                                    <p:animEffect transition="in" filter="wipe(up)">
                                      <p:cBhvr>
                                        <p:cTn id="31" dur="500"/>
                                        <p:tgtEl>
                                          <p:spTgt spid="562">
                                            <p:txEl>
                                              <p:pRg st="1" end="1"/>
                                            </p:txEl>
                                          </p:spTgt>
                                        </p:tgtEl>
                                      </p:cBhvr>
                                    </p:animEffect>
                                  </p:childTnLst>
                                </p:cTn>
                              </p:par>
                            </p:childTnLst>
                          </p:cTn>
                        </p:par>
                        <p:par>
                          <p:cTn id="32" fill="hold">
                            <p:stCondLst>
                              <p:cond delay="1000"/>
                            </p:stCondLst>
                            <p:childTnLst>
                              <p:par>
                                <p:cTn id="33" presetID="22" presetClass="entr" presetSubtype="1" fill="hold" grpId="5" nodeType="afterEffect">
                                  <p:stCondLst>
                                    <p:cond delay="0"/>
                                  </p:stCondLst>
                                  <p:iterate>
                                    <p:tmAbs val="0"/>
                                  </p:iterate>
                                  <p:childTnLst>
                                    <p:set>
                                      <p:cBhvr>
                                        <p:cTn id="34" fill="hold"/>
                                        <p:tgtEl>
                                          <p:spTgt spid="562">
                                            <p:txEl>
                                              <p:pRg st="2" end="2"/>
                                            </p:txEl>
                                          </p:spTgt>
                                        </p:tgtEl>
                                        <p:attrNameLst>
                                          <p:attrName>style.visibility</p:attrName>
                                        </p:attrNameLst>
                                      </p:cBhvr>
                                      <p:to>
                                        <p:strVal val="visible"/>
                                      </p:to>
                                    </p:set>
                                    <p:animEffect transition="in" filter="wipe(up)">
                                      <p:cBhvr>
                                        <p:cTn id="35" dur="500"/>
                                        <p:tgtEl>
                                          <p:spTgt spid="562">
                                            <p:txEl>
                                              <p:pRg st="2" end="2"/>
                                            </p:txEl>
                                          </p:spTgt>
                                        </p:tgtEl>
                                      </p:cBhvr>
                                    </p:animEffect>
                                  </p:childTnLst>
                                </p:cTn>
                              </p:par>
                            </p:childTnLst>
                          </p:cTn>
                        </p:par>
                        <p:par>
                          <p:cTn id="36" fill="hold">
                            <p:stCondLst>
                              <p:cond delay="1500"/>
                            </p:stCondLst>
                            <p:childTnLst>
                              <p:par>
                                <p:cTn id="37" presetID="22" presetClass="entr" presetSubtype="1" fill="hold" grpId="5" nodeType="afterEffect">
                                  <p:stCondLst>
                                    <p:cond delay="0"/>
                                  </p:stCondLst>
                                  <p:iterate>
                                    <p:tmAbs val="0"/>
                                  </p:iterate>
                                  <p:childTnLst>
                                    <p:set>
                                      <p:cBhvr>
                                        <p:cTn id="38" fill="hold"/>
                                        <p:tgtEl>
                                          <p:spTgt spid="562">
                                            <p:txEl>
                                              <p:pRg st="3" end="3"/>
                                            </p:txEl>
                                          </p:spTgt>
                                        </p:tgtEl>
                                        <p:attrNameLst>
                                          <p:attrName>style.visibility</p:attrName>
                                        </p:attrNameLst>
                                      </p:cBhvr>
                                      <p:to>
                                        <p:strVal val="visible"/>
                                      </p:to>
                                    </p:set>
                                    <p:animEffect transition="in" filter="wipe(up)">
                                      <p:cBhvr>
                                        <p:cTn id="39" dur="500"/>
                                        <p:tgtEl>
                                          <p:spTgt spid="562">
                                            <p:txEl>
                                              <p:pRg st="3" end="3"/>
                                            </p:txEl>
                                          </p:spTgt>
                                        </p:tgtEl>
                                      </p:cBhvr>
                                    </p:animEffect>
                                  </p:childTnLst>
                                </p:cTn>
                              </p:par>
                            </p:childTnLst>
                          </p:cTn>
                        </p:par>
                        <p:par>
                          <p:cTn id="40" fill="hold">
                            <p:stCondLst>
                              <p:cond delay="2000"/>
                            </p:stCondLst>
                            <p:childTnLst>
                              <p:par>
                                <p:cTn id="41" presetID="22" presetClass="entr" presetSubtype="1" fill="hold" grpId="5" nodeType="afterEffect">
                                  <p:stCondLst>
                                    <p:cond delay="0"/>
                                  </p:stCondLst>
                                  <p:iterate>
                                    <p:tmAbs val="0"/>
                                  </p:iterate>
                                  <p:childTnLst>
                                    <p:set>
                                      <p:cBhvr>
                                        <p:cTn id="42" fill="hold"/>
                                        <p:tgtEl>
                                          <p:spTgt spid="562">
                                            <p:txEl>
                                              <p:pRg st="4" end="4"/>
                                            </p:txEl>
                                          </p:spTgt>
                                        </p:tgtEl>
                                        <p:attrNameLst>
                                          <p:attrName>style.visibility</p:attrName>
                                        </p:attrNameLst>
                                      </p:cBhvr>
                                      <p:to>
                                        <p:strVal val="visible"/>
                                      </p:to>
                                    </p:set>
                                    <p:animEffect transition="in" filter="wipe(up)">
                                      <p:cBhvr>
                                        <p:cTn id="43" dur="500"/>
                                        <p:tgtEl>
                                          <p:spTgt spid="5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4" animBg="1" advAuto="0"/>
      <p:bldP spid="561" grpId="1" animBg="1" advAuto="0"/>
      <p:bldP spid="562" grpId="5" build="p" bldLvl="5" animBg="1" advAuto="0"/>
      <p:bldP spid="563" grpId="2" animBg="1" advAuto="0"/>
      <p:bldP spid="566"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0"/>
          <p:cNvSpPr txBox="1">
            <a:spLocks noGrp="1"/>
          </p:cNvSpPr>
          <p:nvPr>
            <p:ph type="title"/>
          </p:nvPr>
        </p:nvSpPr>
        <p:spPr>
          <a:prstGeom prst="rect">
            <a:avLst/>
          </a:prstGeom>
        </p:spPr>
        <p:txBody>
          <a:bodyPr/>
          <a:lstStyle/>
          <a:p>
            <a:r>
              <a:t>EQ-i Introduction</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Interpersonal Relationships</a:t>
            </a:r>
          </a:p>
        </p:txBody>
      </p:sp>
      <p:sp>
        <p:nvSpPr>
          <p:cNvPr id="56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a:t>
            </a:r>
          </a:p>
        </p:txBody>
      </p:sp>
      <p:sp>
        <p:nvSpPr>
          <p:cNvPr id="570"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tendency to give and receive trust and compassion and to establish and maintain mutually satisfying personal relationships</a:t>
            </a:r>
          </a:p>
        </p:txBody>
      </p:sp>
      <p:sp>
        <p:nvSpPr>
          <p:cNvPr id="571" name="TextBox 4"/>
          <p:cNvSpPr txBox="1"/>
          <p:nvPr/>
        </p:nvSpPr>
        <p:spPr>
          <a:xfrm>
            <a:off x="7141030" y="5892800"/>
            <a:ext cx="3599546" cy="3009900"/>
          </a:xfrm>
          <a:prstGeom prst="rect">
            <a:avLst/>
          </a:prstGeom>
          <a:ln w="12700">
            <a:solidFill>
              <a:srgbClr val="A58E1A"/>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A58E1A"/>
                </a:solidFill>
              </a:rPr>
              <a:t>Interpersonal Relationships</a:t>
            </a:r>
            <a:r>
              <a:rPr>
                <a:solidFill>
                  <a:srgbClr val="BC5E00"/>
                </a:solidFill>
              </a:rPr>
              <a:t> </a:t>
            </a:r>
            <a:r>
              <a:t>on the front flap of your </a:t>
            </a:r>
            <a:r>
              <a:rPr i="1"/>
              <a:t>EQ Workbook</a:t>
            </a:r>
          </a:p>
        </p:txBody>
      </p:sp>
      <p:sp>
        <p:nvSpPr>
          <p:cNvPr id="572" name="Left Arrow 8"/>
          <p:cNvSpPr/>
          <p:nvPr/>
        </p:nvSpPr>
        <p:spPr>
          <a:xfrm>
            <a:off x="6574973" y="6981366"/>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573" name="Picture 1" descr="Picture 1"/>
          <p:cNvPicPr>
            <a:picLocks noChangeAspect="1"/>
          </p:cNvPicPr>
          <p:nvPr/>
        </p:nvPicPr>
        <p:blipFill>
          <a:blip r:embed="rId2">
            <a:extLst/>
          </a:blip>
          <a:stretch>
            <a:fillRect/>
          </a:stretch>
        </p:blipFill>
        <p:spPr>
          <a:xfrm>
            <a:off x="586492" y="6286855"/>
            <a:ext cx="5994710" cy="233057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570"/>
                                        </p:tgtEl>
                                        <p:attrNameLst>
                                          <p:attrName>style.opacity</p:attrName>
                                        </p:attrNameLst>
                                      </p:cBhvr>
                                      <p:to>
                                        <p:strVal val="0.50"/>
                                      </p:to>
                                    </p:set>
                                    <p:animEffect filter="image" prLst="opacity: 0.50; ">
                                      <p:cBhvr>
                                        <p:cTn id="7" dur="indefinite" fill="hold"/>
                                        <p:tgtEl>
                                          <p:spTgt spid="570"/>
                                        </p:tgtEl>
                                      </p:cBhvr>
                                    </p:animEffect>
                                  </p:childTnLst>
                                </p:cTn>
                              </p:par>
                              <p:par>
                                <p:cTn id="8" presetID="22" presetClass="entr" presetSubtype="8" fill="hold" grpId="2" nodeType="withEffect">
                                  <p:stCondLst>
                                    <p:cond delay="0"/>
                                  </p:stCondLst>
                                  <p:iterate>
                                    <p:tmAbs val="0"/>
                                  </p:iterate>
                                  <p:childTnLst>
                                    <p:set>
                                      <p:cBhvr>
                                        <p:cTn id="9" fill="hold"/>
                                        <p:tgtEl>
                                          <p:spTgt spid="573"/>
                                        </p:tgtEl>
                                        <p:attrNameLst>
                                          <p:attrName>style.visibility</p:attrName>
                                        </p:attrNameLst>
                                      </p:cBhvr>
                                      <p:to>
                                        <p:strVal val="visible"/>
                                      </p:to>
                                    </p:set>
                                    <p:animEffect transition="in" filter="wipe(left)">
                                      <p:cBhvr>
                                        <p:cTn id="10" dur="500"/>
                                        <p:tgtEl>
                                          <p:spTgt spid="573"/>
                                        </p:tgtEl>
                                      </p:cBhvr>
                                    </p:animEffect>
                                  </p:childTnLst>
                                </p:cTn>
                              </p:par>
                              <p:par>
                                <p:cTn id="11" presetID="22" presetClass="entr" presetSubtype="8" fill="hold" grpId="3" nodeType="withEffect">
                                  <p:stCondLst>
                                    <p:cond delay="0"/>
                                  </p:stCondLst>
                                  <p:iterate>
                                    <p:tmAbs val="0"/>
                                  </p:iterate>
                                  <p:childTnLst>
                                    <p:set>
                                      <p:cBhvr>
                                        <p:cTn id="12" fill="hold"/>
                                        <p:tgtEl>
                                          <p:spTgt spid="571"/>
                                        </p:tgtEl>
                                        <p:attrNameLst>
                                          <p:attrName>style.visibility</p:attrName>
                                        </p:attrNameLst>
                                      </p:cBhvr>
                                      <p:to>
                                        <p:strVal val="visible"/>
                                      </p:to>
                                    </p:set>
                                    <p:animEffect transition="in" filter="wipe(left)">
                                      <p:cBhvr>
                                        <p:cTn id="13" dur="500"/>
                                        <p:tgtEl>
                                          <p:spTgt spid="571"/>
                                        </p:tgtEl>
                                      </p:cBhvr>
                                    </p:animEffect>
                                  </p:childTnLst>
                                </p:cTn>
                              </p:par>
                              <p:par>
                                <p:cTn id="14" presetID="22" presetClass="entr" presetSubtype="2" fill="hold" grpId="4" nodeType="withEffect">
                                  <p:stCondLst>
                                    <p:cond delay="0"/>
                                  </p:stCondLst>
                                  <p:iterate>
                                    <p:tmAbs val="0"/>
                                  </p:iterate>
                                  <p:childTnLst>
                                    <p:set>
                                      <p:cBhvr>
                                        <p:cTn id="15" fill="hold"/>
                                        <p:tgtEl>
                                          <p:spTgt spid="572"/>
                                        </p:tgtEl>
                                        <p:attrNameLst>
                                          <p:attrName>style.visibility</p:attrName>
                                        </p:attrNameLst>
                                      </p:cBhvr>
                                      <p:to>
                                        <p:strVal val="visible"/>
                                      </p:to>
                                    </p:set>
                                    <p:animEffect transition="in" filter="wipe(right)">
                                      <p:cBhvr>
                                        <p:cTn id="16" dur="5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1" animBg="1" advAuto="0"/>
      <p:bldP spid="571" grpId="3" animBg="1" advAuto="0"/>
      <p:bldP spid="572" grpId="4" animBg="1" advAuto="0"/>
      <p:bldP spid="573" grpId="2"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Interpersonal Relationships</a:t>
            </a:r>
          </a:p>
        </p:txBody>
      </p:sp>
      <p:sp>
        <p:nvSpPr>
          <p:cNvPr id="576"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19</a:t>
            </a:r>
          </a:p>
        </p:txBody>
      </p:sp>
      <p:sp>
        <p:nvSpPr>
          <p:cNvPr id="577"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tendency to give and receive trust and compassion and to establish and maintain mutually satisfying personal relationships</a:t>
            </a:r>
          </a:p>
        </p:txBody>
      </p:sp>
      <p:sp>
        <p:nvSpPr>
          <p:cNvPr id="578" name="TextBox 4"/>
          <p:cNvSpPr txBox="1"/>
          <p:nvPr/>
        </p:nvSpPr>
        <p:spPr>
          <a:xfrm>
            <a:off x="1175654" y="7063833"/>
            <a:ext cx="8955318" cy="1579920"/>
          </a:xfrm>
          <a:prstGeom prst="rect">
            <a:avLst/>
          </a:prstGeom>
          <a:ln w="12700">
            <a:solidFill>
              <a:srgbClr val="A58E1A"/>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A58E1A"/>
                </a:solidFill>
              </a:defRPr>
            </a:lvl1pPr>
          </a:lstStyle>
          <a:p>
            <a:r>
              <a:rPr dirty="0"/>
              <a:t>What exercises, practices, or behaviors could activate and strengthen </a:t>
            </a:r>
            <a:r>
              <a:rPr b="1" dirty="0"/>
              <a:t>Interpersonal Relationships</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578"/>
                                        </p:tgtEl>
                                        <p:attrNameLst>
                                          <p:attrName>style.visibility</p:attrName>
                                        </p:attrNameLst>
                                      </p:cBhvr>
                                      <p:to>
                                        <p:strVal val="visible"/>
                                      </p:to>
                                    </p:set>
                                    <p:animEffect transition="in" filter="wipe(left)">
                                      <p:cBhvr>
                                        <p:cTn id="7" dur="5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1"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Empathy</a:t>
            </a:r>
          </a:p>
        </p:txBody>
      </p:sp>
      <p:sp>
        <p:nvSpPr>
          <p:cNvPr id="581"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20</a:t>
            </a:r>
          </a:p>
        </p:txBody>
      </p:sp>
      <p:sp>
        <p:nvSpPr>
          <p:cNvPr id="582"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willingness to take notice of and be sensitive to other people’s needs and feelings</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Empathy</a:t>
            </a:r>
          </a:p>
        </p:txBody>
      </p:sp>
      <p:sp>
        <p:nvSpPr>
          <p:cNvPr id="585"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20</a:t>
            </a:r>
          </a:p>
        </p:txBody>
      </p:sp>
      <p:sp>
        <p:nvSpPr>
          <p:cNvPr id="586"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CCC00"/>
              </a:buClr>
              <a:buSzPct val="100000"/>
              <a:buFont typeface="Arial"/>
              <a:buChar char="•"/>
              <a:defRPr>
                <a:latin typeface="Calibri"/>
                <a:ea typeface="Calibri"/>
                <a:cs typeface="Calibri"/>
                <a:sym typeface="Calibri"/>
              </a:defRPr>
            </a:pPr>
            <a:r>
              <a:t>Inattentive</a:t>
            </a:r>
          </a:p>
          <a:p>
            <a:pPr marL="809625" lvl="2" indent="-571500" algn="l">
              <a:buClr>
                <a:srgbClr val="CCCC00"/>
              </a:buClr>
              <a:buSzPct val="100000"/>
              <a:buFont typeface="Arial"/>
              <a:buChar char="•"/>
              <a:defRPr>
                <a:latin typeface="Calibri"/>
                <a:ea typeface="Calibri"/>
                <a:cs typeface="Calibri"/>
                <a:sym typeface="Calibri"/>
              </a:defRPr>
            </a:pPr>
            <a:r>
              <a:t>Uncompassionate, unfeeling, or inhumane</a:t>
            </a:r>
          </a:p>
          <a:p>
            <a:pPr marL="809625" lvl="2" indent="-571500" algn="l">
              <a:buClr>
                <a:srgbClr val="CCCC00"/>
              </a:buClr>
              <a:buSzPct val="100000"/>
              <a:buFont typeface="Arial"/>
              <a:buChar char="•"/>
              <a:defRPr>
                <a:latin typeface="Calibri"/>
                <a:ea typeface="Calibri"/>
                <a:cs typeface="Calibri"/>
                <a:sym typeface="Calibri"/>
              </a:defRPr>
            </a:pPr>
            <a:r>
              <a:t>Emotionally detached or distant</a:t>
            </a:r>
          </a:p>
          <a:p>
            <a:pPr marL="809625" lvl="2" indent="-571500" algn="l">
              <a:buClr>
                <a:srgbClr val="CCCC00"/>
              </a:buClr>
              <a:buSzPct val="100000"/>
              <a:buFont typeface="Arial"/>
              <a:buChar char="•"/>
              <a:defRPr>
                <a:latin typeface="Calibri"/>
                <a:ea typeface="Calibri"/>
                <a:cs typeface="Calibri"/>
                <a:sym typeface="Calibri"/>
              </a:defRPr>
            </a:pPr>
            <a:r>
              <a:t>Selfish and self-centered</a:t>
            </a:r>
          </a:p>
        </p:txBody>
      </p:sp>
      <p:sp>
        <p:nvSpPr>
          <p:cNvPr id="587"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588" name="Picture 13" descr="Picture 13"/>
          <p:cNvPicPr>
            <a:picLocks noChangeAspect="1"/>
          </p:cNvPicPr>
          <p:nvPr/>
        </p:nvPicPr>
        <p:blipFill>
          <a:blip r:embed="rId2">
            <a:extLst/>
          </a:blip>
          <a:stretch>
            <a:fillRect/>
          </a:stretch>
        </p:blipFill>
        <p:spPr>
          <a:xfrm>
            <a:off x="-16548" y="2650731"/>
            <a:ext cx="13181007" cy="637792"/>
          </a:xfrm>
          <a:prstGeom prst="rect">
            <a:avLst/>
          </a:prstGeom>
          <a:ln w="12700">
            <a:miter lim="400000"/>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Empathy</a:t>
            </a:r>
          </a:p>
        </p:txBody>
      </p:sp>
      <p:sp>
        <p:nvSpPr>
          <p:cNvPr id="591"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20</a:t>
            </a:r>
          </a:p>
        </p:txBody>
      </p:sp>
      <p:sp>
        <p:nvSpPr>
          <p:cNvPr id="592"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CCC00"/>
              </a:buClr>
              <a:buSzPct val="100000"/>
              <a:buFont typeface="Arial"/>
              <a:buChar char="•"/>
              <a:defRPr>
                <a:latin typeface="Calibri"/>
                <a:ea typeface="Calibri"/>
                <a:cs typeface="Calibri"/>
                <a:sym typeface="Calibri"/>
              </a:defRPr>
            </a:pPr>
            <a:r>
              <a:t>Inattentive</a:t>
            </a:r>
          </a:p>
          <a:p>
            <a:pPr marL="809625" lvl="2" indent="-571500" algn="l">
              <a:buClr>
                <a:srgbClr val="CCCC00"/>
              </a:buClr>
              <a:buSzPct val="100000"/>
              <a:buFont typeface="Arial"/>
              <a:buChar char="•"/>
              <a:defRPr>
                <a:latin typeface="Calibri"/>
                <a:ea typeface="Calibri"/>
                <a:cs typeface="Calibri"/>
                <a:sym typeface="Calibri"/>
              </a:defRPr>
            </a:pPr>
            <a:r>
              <a:t>Uncompassionate, unfeeling, or inhumane</a:t>
            </a:r>
          </a:p>
          <a:p>
            <a:pPr marL="809625" lvl="2" indent="-571500" algn="l">
              <a:buClr>
                <a:srgbClr val="CCCC00"/>
              </a:buClr>
              <a:buSzPct val="100000"/>
              <a:buFont typeface="Arial"/>
              <a:buChar char="•"/>
              <a:defRPr>
                <a:latin typeface="Calibri"/>
                <a:ea typeface="Calibri"/>
                <a:cs typeface="Calibri"/>
                <a:sym typeface="Calibri"/>
              </a:defRPr>
            </a:pPr>
            <a:r>
              <a:t>Emotionally detached or distant</a:t>
            </a:r>
          </a:p>
          <a:p>
            <a:pPr marL="809625" lvl="2" indent="-571500" algn="l">
              <a:buClr>
                <a:srgbClr val="CCCC00"/>
              </a:buClr>
              <a:buSzPct val="100000"/>
              <a:buFont typeface="Arial"/>
              <a:buChar char="•"/>
              <a:defRPr>
                <a:latin typeface="Calibri"/>
                <a:ea typeface="Calibri"/>
                <a:cs typeface="Calibri"/>
                <a:sym typeface="Calibri"/>
              </a:defRPr>
            </a:pPr>
            <a:r>
              <a:t>Selfish and self-centered</a:t>
            </a:r>
          </a:p>
        </p:txBody>
      </p:sp>
      <p:sp>
        <p:nvSpPr>
          <p:cNvPr id="593" name="Content Placeholder 4"/>
          <p:cNvSpPr txBox="1"/>
          <p:nvPr/>
        </p:nvSpPr>
        <p:spPr>
          <a:xfrm>
            <a:off x="4731393" y="4187010"/>
            <a:ext cx="3685123" cy="39805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M</a:t>
            </a:r>
            <a:r>
              <a:rPr dirty="0"/>
              <a:t>oderate or sporadic attention to others and/or you tend toward careful, focused attention, but only on certain people</a:t>
            </a:r>
          </a:p>
        </p:txBody>
      </p:sp>
      <p:sp>
        <p:nvSpPr>
          <p:cNvPr id="594" name="Content Placeholder 4"/>
          <p:cNvSpPr txBox="1"/>
          <p:nvPr/>
        </p:nvSpPr>
        <p:spPr>
          <a:xfrm>
            <a:off x="5216014" y="324074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595"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596" name="Picture 13" descr="Picture 13"/>
          <p:cNvPicPr>
            <a:picLocks noChangeAspect="1"/>
          </p:cNvPicPr>
          <p:nvPr/>
        </p:nvPicPr>
        <p:blipFill>
          <a:blip r:embed="rId2">
            <a:extLst/>
          </a:blip>
          <a:stretch>
            <a:fillRect/>
          </a:stretch>
        </p:blipFill>
        <p:spPr>
          <a:xfrm>
            <a:off x="-16548" y="2650731"/>
            <a:ext cx="13181007" cy="63779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595"/>
                                        </p:tgtEl>
                                        <p:attrNameLst>
                                          <p:attrName>style.opacity</p:attrName>
                                        </p:attrNameLst>
                                      </p:cBhvr>
                                      <p:to>
                                        <p:strVal val="0.50"/>
                                      </p:to>
                                    </p:set>
                                    <p:animEffect filter="image" prLst="opacity: 0.50; ">
                                      <p:cBhvr>
                                        <p:cTn id="7" dur="indefinite" fill="hold"/>
                                        <p:tgtEl>
                                          <p:spTgt spid="595"/>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592"/>
                                        </p:tgtEl>
                                        <p:attrNameLst>
                                          <p:attrName>style.opacity</p:attrName>
                                        </p:attrNameLst>
                                      </p:cBhvr>
                                      <p:to>
                                        <p:strVal val="0.50"/>
                                      </p:to>
                                    </p:set>
                                    <p:animEffect filter="image" prLst="opacity: 0.50; ">
                                      <p:cBhvr>
                                        <p:cTn id="11" dur="indefinite" fill="hold"/>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 grpId="2" animBg="1" advAuto="0"/>
      <p:bldP spid="595" grpId="1"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Empathy</a:t>
            </a:r>
          </a:p>
        </p:txBody>
      </p:sp>
      <p:sp>
        <p:nvSpPr>
          <p:cNvPr id="59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20</a:t>
            </a:r>
          </a:p>
        </p:txBody>
      </p:sp>
      <p:sp>
        <p:nvSpPr>
          <p:cNvPr id="600"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CCC00"/>
              </a:buClr>
              <a:buSzPct val="100000"/>
              <a:buFont typeface="Arial"/>
              <a:buChar char="•"/>
              <a:defRPr>
                <a:latin typeface="Calibri"/>
                <a:ea typeface="Calibri"/>
                <a:cs typeface="Calibri"/>
                <a:sym typeface="Calibri"/>
              </a:defRPr>
            </a:pPr>
            <a:r>
              <a:t>Inattentive</a:t>
            </a:r>
          </a:p>
          <a:p>
            <a:pPr marL="809625" lvl="2" indent="-571500" algn="l">
              <a:buClr>
                <a:srgbClr val="CCCC00"/>
              </a:buClr>
              <a:buSzPct val="100000"/>
              <a:buFont typeface="Arial"/>
              <a:buChar char="•"/>
              <a:defRPr>
                <a:latin typeface="Calibri"/>
                <a:ea typeface="Calibri"/>
                <a:cs typeface="Calibri"/>
                <a:sym typeface="Calibri"/>
              </a:defRPr>
            </a:pPr>
            <a:r>
              <a:t>Uncompassionate, unfeeling, or inhumane</a:t>
            </a:r>
          </a:p>
          <a:p>
            <a:pPr marL="809625" lvl="2" indent="-571500" algn="l">
              <a:buClr>
                <a:srgbClr val="CCCC00"/>
              </a:buClr>
              <a:buSzPct val="100000"/>
              <a:buFont typeface="Arial"/>
              <a:buChar char="•"/>
              <a:defRPr>
                <a:latin typeface="Calibri"/>
                <a:ea typeface="Calibri"/>
                <a:cs typeface="Calibri"/>
                <a:sym typeface="Calibri"/>
              </a:defRPr>
            </a:pPr>
            <a:r>
              <a:t>Emotionally detached or distant</a:t>
            </a:r>
          </a:p>
          <a:p>
            <a:pPr marL="809625" lvl="2" indent="-571500" algn="l">
              <a:buClr>
                <a:srgbClr val="CCCC00"/>
              </a:buClr>
              <a:buSzPct val="100000"/>
              <a:buFont typeface="Arial"/>
              <a:buChar char="•"/>
              <a:defRPr>
                <a:latin typeface="Calibri"/>
                <a:ea typeface="Calibri"/>
                <a:cs typeface="Calibri"/>
                <a:sym typeface="Calibri"/>
              </a:defRPr>
            </a:pPr>
            <a:r>
              <a:t>Selfish and self-centered</a:t>
            </a:r>
          </a:p>
        </p:txBody>
      </p:sp>
      <p:sp>
        <p:nvSpPr>
          <p:cNvPr id="602" name="Content Placeholder 4"/>
          <p:cNvSpPr txBox="1"/>
          <p:nvPr/>
        </p:nvSpPr>
        <p:spPr>
          <a:xfrm>
            <a:off x="8319541" y="4194270"/>
            <a:ext cx="4583293" cy="3378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A58E1A"/>
                </a:solidFill>
              </a:defRPr>
            </a:lvl1pPr>
          </a:lstStyle>
          <a:p>
            <a:r>
              <a:rPr dirty="0"/>
              <a:t>Aware of, concerned for, and sensitive to other people and their needs, resulting in both compassion and active   listening</a:t>
            </a:r>
          </a:p>
        </p:txBody>
      </p:sp>
      <p:sp>
        <p:nvSpPr>
          <p:cNvPr id="603" name="Content Placeholder 4"/>
          <p:cNvSpPr txBox="1"/>
          <p:nvPr/>
        </p:nvSpPr>
        <p:spPr>
          <a:xfrm>
            <a:off x="5216014" y="324074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604" name="Content Placeholder 4"/>
          <p:cNvSpPr txBox="1"/>
          <p:nvPr/>
        </p:nvSpPr>
        <p:spPr>
          <a:xfrm>
            <a:off x="8518014" y="324800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605"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606" name="Picture 13" descr="Picture 13"/>
          <p:cNvPicPr>
            <a:picLocks noChangeAspect="1"/>
          </p:cNvPicPr>
          <p:nvPr/>
        </p:nvPicPr>
        <p:blipFill>
          <a:blip r:embed="rId2">
            <a:extLst/>
          </a:blip>
          <a:stretch>
            <a:fillRect/>
          </a:stretch>
        </p:blipFill>
        <p:spPr>
          <a:xfrm>
            <a:off x="-16548" y="2650731"/>
            <a:ext cx="13181007" cy="637792"/>
          </a:xfrm>
          <a:prstGeom prst="rect">
            <a:avLst/>
          </a:prstGeom>
          <a:ln w="12700">
            <a:miter lim="400000"/>
          </a:ln>
        </p:spPr>
      </p:pic>
      <p:sp>
        <p:nvSpPr>
          <p:cNvPr id="11" name="Content Placeholder 4"/>
          <p:cNvSpPr txBox="1"/>
          <p:nvPr/>
        </p:nvSpPr>
        <p:spPr>
          <a:xfrm>
            <a:off x="4731393" y="4187010"/>
            <a:ext cx="3685123" cy="39805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M</a:t>
            </a:r>
            <a:r>
              <a:rPr dirty="0"/>
              <a:t>oderate or sporadic attention to others and/or you tend toward careful, focused attention, but only on certain people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2" nodeType="withEffect">
                                  <p:stCondLst>
                                    <p:cond delay="0"/>
                                  </p:stCondLst>
                                  <p:childTnLst>
                                    <p:set>
                                      <p:cBhvr>
                                        <p:cTn id="6" dur="indefinite" fill="hold"/>
                                        <p:tgtEl>
                                          <p:spTgt spid="603"/>
                                        </p:tgtEl>
                                        <p:attrNameLst>
                                          <p:attrName>style.opacity</p:attrName>
                                        </p:attrNameLst>
                                      </p:cBhvr>
                                      <p:to>
                                        <p:strVal val="0.50"/>
                                      </p:to>
                                    </p:set>
                                    <p:animEffect filter="image" prLst="opacity: 0.50; ">
                                      <p:cBhvr>
                                        <p:cTn id="7" dur="indefinite" fill="hold"/>
                                        <p:tgtEl>
                                          <p:spTgt spid="603"/>
                                        </p:tgtEl>
                                      </p:cBhvr>
                                    </p:animEffect>
                                  </p:childTnLst>
                                </p:cTn>
                              </p:par>
                            </p:childTnLst>
                          </p:cTn>
                        </p:par>
                        <p:par>
                          <p:cTn id="8" fill="hold">
                            <p:stCondLst>
                              <p:cond delay="0"/>
                            </p:stCondLst>
                            <p:childTnLst>
                              <p:par>
                                <p:cTn id="9" presetID="9" presetClass="emph" fill="hold" grpId="3" nodeType="withEffect">
                                  <p:stCondLst>
                                    <p:cond delay="0"/>
                                  </p:stCondLst>
                                  <p:childTnLst>
                                    <p:set>
                                      <p:cBhvr>
                                        <p:cTn id="10" dur="indefinite" fill="hold"/>
                                        <p:tgtEl>
                                          <p:spTgt spid="600"/>
                                        </p:tgtEl>
                                        <p:attrNameLst>
                                          <p:attrName>style.opacity</p:attrName>
                                        </p:attrNameLst>
                                      </p:cBhvr>
                                      <p:to>
                                        <p:strVal val="0.50"/>
                                      </p:to>
                                    </p:set>
                                    <p:animEffect filter="image" prLst="opacity: 0.50; ">
                                      <p:cBhvr>
                                        <p:cTn id="11" dur="indefinite" fill="hold"/>
                                        <p:tgtEl>
                                          <p:spTgt spid="600"/>
                                        </p:tgtEl>
                                      </p:cBhvr>
                                    </p:animEffect>
                                  </p:childTnLst>
                                </p:cTn>
                              </p:par>
                            </p:childTnLst>
                          </p:cTn>
                        </p:par>
                        <p:par>
                          <p:cTn id="12" fill="hold">
                            <p:stCondLst>
                              <p:cond delay="0"/>
                            </p:stCondLst>
                            <p:childTnLst>
                              <p:par>
                                <p:cTn id="13" presetID="9" presetClass="emph" fill="hold" grpId="4" nodeType="withEffect">
                                  <p:stCondLst>
                                    <p:cond delay="0"/>
                                  </p:stCondLst>
                                  <p:childTnLst>
                                    <p:set>
                                      <p:cBhvr>
                                        <p:cTn id="14" dur="indefinite" fill="hold"/>
                                        <p:tgtEl>
                                          <p:spTgt spid="605"/>
                                        </p:tgtEl>
                                        <p:attrNameLst>
                                          <p:attrName>style.opacity</p:attrName>
                                        </p:attrNameLst>
                                      </p:cBhvr>
                                      <p:to>
                                        <p:strVal val="0.50"/>
                                      </p:to>
                                    </p:set>
                                    <p:animEffect filter="image" prLst="opacity: 0.50; ">
                                      <p:cBhvr>
                                        <p:cTn id="15" dur="indefinite" fill="hold"/>
                                        <p:tgtEl>
                                          <p:spTgt spid="605"/>
                                        </p:tgtEl>
                                      </p:cBhvr>
                                    </p:animEffect>
                                  </p:childTnLst>
                                </p:cTn>
                              </p:par>
                              <p:par>
                                <p:cTn id="16" presetID="9" presetClass="emph" presetSubtype="0" nodeType="withEffect">
                                  <p:stCondLst>
                                    <p:cond delay="0"/>
                                  </p:stCondLst>
                                  <p:childTnLst>
                                    <p:set>
                                      <p:cBhvr rctx="PPT">
                                        <p:cTn id="17" dur="indefinite"/>
                                        <p:tgtEl>
                                          <p:spTgt spid="11">
                                            <p:txEl>
                                              <p:pRg st="0" end="0"/>
                                            </p:txEl>
                                          </p:spTgt>
                                        </p:tgtEl>
                                        <p:attrNameLst>
                                          <p:attrName>style.opacity</p:attrName>
                                        </p:attrNameLst>
                                      </p:cBhvr>
                                      <p:to>
                                        <p:strVal val="0.5"/>
                                      </p:to>
                                    </p:set>
                                    <p:animEffect filter="image" prLst="opacity: 0.5">
                                      <p:cBhvr rctx="IE">
                                        <p:cTn id="18"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 grpId="3" animBg="1" advAuto="0"/>
      <p:bldP spid="603" grpId="2" animBg="1" advAuto="0"/>
      <p:bldP spid="605" grpId="4"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Empathy</a:t>
            </a:r>
          </a:p>
        </p:txBody>
      </p:sp>
      <p:sp>
        <p:nvSpPr>
          <p:cNvPr id="60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20</a:t>
            </a:r>
          </a:p>
        </p:txBody>
      </p:sp>
      <p:sp>
        <p:nvSpPr>
          <p:cNvPr id="610" name="Content Placeholder 4"/>
          <p:cNvSpPr txBox="1"/>
          <p:nvPr/>
        </p:nvSpPr>
        <p:spPr>
          <a:xfrm>
            <a:off x="9770066" y="2741623"/>
            <a:ext cx="3024565" cy="220983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A58E1A"/>
                </a:solidFill>
              </a:rPr>
              <a:t>Empathy</a:t>
            </a:r>
            <a:r>
              <a:rPr sz="3440" dirty="0">
                <a:solidFill>
                  <a:srgbClr val="BC5E00"/>
                </a:solidFill>
              </a:rPr>
              <a:t> </a:t>
            </a:r>
            <a:r>
              <a:rPr sz="3440" dirty="0"/>
              <a:t>can be or look/sound:</a:t>
            </a:r>
          </a:p>
        </p:txBody>
      </p:sp>
      <p:sp>
        <p:nvSpPr>
          <p:cNvPr id="611" name="Content Placeholder 4"/>
          <p:cNvSpPr txBox="1"/>
          <p:nvPr/>
        </p:nvSpPr>
        <p:spPr>
          <a:xfrm>
            <a:off x="380589" y="3684165"/>
            <a:ext cx="3886612" cy="5232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A58E1A"/>
                </a:solidFill>
              </a:defRPr>
            </a:lvl1pPr>
          </a:lstStyle>
          <a:p>
            <a:r>
              <a:t>Aware of, concerned for, and sensitive to other people and their needs, resulting in both compassion and active   listening</a:t>
            </a:r>
          </a:p>
        </p:txBody>
      </p:sp>
      <p:sp>
        <p:nvSpPr>
          <p:cNvPr id="612" name="TextBox 3"/>
          <p:cNvSpPr txBox="1"/>
          <p:nvPr/>
        </p:nvSpPr>
        <p:spPr>
          <a:xfrm>
            <a:off x="4692236" y="5177492"/>
            <a:ext cx="8834706" cy="43354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A58E1A"/>
              </a:buClr>
              <a:buSzPct val="100000"/>
              <a:buFont typeface="Arial"/>
              <a:buChar char="•"/>
              <a:defRPr sz="4000">
                <a:latin typeface="Calibri"/>
                <a:ea typeface="Calibri"/>
                <a:cs typeface="Calibri"/>
                <a:sym typeface="Calibri"/>
              </a:defRPr>
            </a:pPr>
            <a:r>
              <a:t>Unable or unwilling to differentiate yourself and your emotional needs from others’</a:t>
            </a:r>
          </a:p>
          <a:p>
            <a:pPr marL="571500" indent="-571500" algn="l">
              <a:buClr>
                <a:srgbClr val="A58E1A"/>
              </a:buClr>
              <a:buSzPct val="100000"/>
              <a:buFont typeface="Arial"/>
              <a:buChar char="•"/>
              <a:defRPr sz="4000">
                <a:latin typeface="Calibri"/>
                <a:ea typeface="Calibri"/>
                <a:cs typeface="Calibri"/>
                <a:sym typeface="Calibri"/>
              </a:defRPr>
            </a:pPr>
            <a:r>
              <a:t>Dishonest—holding back the truth when it may hurt</a:t>
            </a:r>
          </a:p>
          <a:p>
            <a:pPr marL="571500" indent="-571500" algn="l">
              <a:buClr>
                <a:srgbClr val="A58E1A"/>
              </a:buClr>
              <a:buSzPct val="100000"/>
              <a:buFont typeface="Arial"/>
              <a:buChar char="•"/>
              <a:defRPr sz="4000">
                <a:latin typeface="Calibri"/>
                <a:ea typeface="Calibri"/>
                <a:cs typeface="Calibri"/>
                <a:sym typeface="Calibri"/>
              </a:defRPr>
            </a:pPr>
            <a:r>
              <a:t>Conflict avoidant</a:t>
            </a:r>
          </a:p>
          <a:p>
            <a:pPr marL="571500" indent="-571500" algn="l">
              <a:buClr>
                <a:srgbClr val="A58E1A"/>
              </a:buClr>
              <a:buSzPct val="100000"/>
              <a:buFont typeface="Arial"/>
              <a:buChar char="•"/>
              <a:defRPr sz="4000">
                <a:latin typeface="Calibri"/>
                <a:ea typeface="Calibri"/>
                <a:cs typeface="Calibri"/>
                <a:sym typeface="Calibri"/>
              </a:defRPr>
            </a:pPr>
            <a:r>
              <a:t>Emotionally dependent</a:t>
            </a:r>
          </a:p>
        </p:txBody>
      </p:sp>
      <p:pic>
        <p:nvPicPr>
          <p:cNvPr id="613" name="Picture 10" descr="Picture 10"/>
          <p:cNvPicPr>
            <a:picLocks noChangeAspect="1"/>
          </p:cNvPicPr>
          <p:nvPr/>
        </p:nvPicPr>
        <p:blipFill>
          <a:blip r:embed="rId2">
            <a:extLst/>
          </a:blip>
          <a:stretch>
            <a:fillRect/>
          </a:stretch>
        </p:blipFill>
        <p:spPr>
          <a:xfrm>
            <a:off x="-278254" y="2671092"/>
            <a:ext cx="6785917" cy="675377"/>
          </a:xfrm>
          <a:prstGeom prst="rect">
            <a:avLst/>
          </a:prstGeom>
          <a:ln w="12700">
            <a:miter lim="400000"/>
          </a:ln>
        </p:spPr>
      </p:pic>
      <p:grpSp>
        <p:nvGrpSpPr>
          <p:cNvPr id="616" name="Group 11"/>
          <p:cNvGrpSpPr/>
          <p:nvPr/>
        </p:nvGrpSpPr>
        <p:grpSpPr>
          <a:xfrm>
            <a:off x="5829950" y="1622284"/>
            <a:ext cx="4223793" cy="3142229"/>
            <a:chOff x="0" y="0"/>
            <a:chExt cx="4223791" cy="3142227"/>
          </a:xfrm>
        </p:grpSpPr>
        <p:sp>
          <p:nvSpPr>
            <p:cNvPr id="614" name="Explosion 2 12"/>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615" name="TextBox 13"/>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11"/>
                                        </p:tgtEl>
                                        <p:attrNameLst>
                                          <p:attrName>style.visibility</p:attrName>
                                        </p:attrNameLst>
                                      </p:cBhvr>
                                      <p:to>
                                        <p:strVal val="visible"/>
                                      </p:to>
                                    </p:set>
                                    <p:animEffect transition="in" filter="dissolve">
                                      <p:cBhvr>
                                        <p:cTn id="7" dur="500"/>
                                        <p:tgtEl>
                                          <p:spTgt spid="611"/>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613"/>
                                        </p:tgtEl>
                                        <p:attrNameLst>
                                          <p:attrName>style.visibility</p:attrName>
                                        </p:attrNameLst>
                                      </p:cBhvr>
                                      <p:to>
                                        <p:strVal val="visible"/>
                                      </p:to>
                                    </p:set>
                                    <p:animEffect transition="in" filter="wipe(left)">
                                      <p:cBhvr>
                                        <p:cTn id="11" dur="500"/>
                                        <p:tgtEl>
                                          <p:spTgt spid="613"/>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616"/>
                                        </p:tgtEl>
                                        <p:attrNameLst>
                                          <p:attrName>style.visibility</p:attrName>
                                        </p:attrNameLst>
                                      </p:cBhvr>
                                      <p:to>
                                        <p:strVal val="visible"/>
                                      </p:to>
                                    </p:set>
                                    <p:animEffect transition="in" filter="wipe(left)">
                                      <p:cBhvr>
                                        <p:cTn id="15" dur="500"/>
                                        <p:tgtEl>
                                          <p:spTgt spid="616"/>
                                        </p:tgtEl>
                                      </p:cBhvr>
                                    </p:animEffect>
                                  </p:childTnLst>
                                </p:cTn>
                              </p:par>
                            </p:childTnLst>
                          </p:cTn>
                        </p:par>
                        <p:par>
                          <p:cTn id="16" fill="hold">
                            <p:stCondLst>
                              <p:cond delay="1500"/>
                            </p:stCondLst>
                            <p:childTnLst>
                              <p:par>
                                <p:cTn id="17" presetID="22" presetClass="entr" presetSubtype="1" fill="hold" grpId="4" nodeType="afterEffect">
                                  <p:stCondLst>
                                    <p:cond delay="0"/>
                                  </p:stCondLst>
                                  <p:iterate>
                                    <p:tmAbs val="0"/>
                                  </p:iterate>
                                  <p:childTnLst>
                                    <p:set>
                                      <p:cBhvr>
                                        <p:cTn id="18" fill="hold"/>
                                        <p:tgtEl>
                                          <p:spTgt spid="610"/>
                                        </p:tgtEl>
                                        <p:attrNameLst>
                                          <p:attrName>style.visibility</p:attrName>
                                        </p:attrNameLst>
                                      </p:cBhvr>
                                      <p:to>
                                        <p:strVal val="visible"/>
                                      </p:to>
                                    </p:set>
                                    <p:animEffect transition="in" filter="wipe(up)">
                                      <p:cBhvr>
                                        <p:cTn id="19" dur="500"/>
                                        <p:tgtEl>
                                          <p:spTgt spid="6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5" nodeType="clickEffect">
                                  <p:stCondLst>
                                    <p:cond delay="0"/>
                                  </p:stCondLst>
                                  <p:iterate>
                                    <p:tmAbs val="0"/>
                                  </p:iterate>
                                  <p:childTnLst>
                                    <p:set>
                                      <p:cBhvr>
                                        <p:cTn id="23" fill="hold"/>
                                        <p:tgtEl>
                                          <p:spTgt spid="612">
                                            <p:bg/>
                                          </p:spTgt>
                                        </p:tgtEl>
                                        <p:attrNameLst>
                                          <p:attrName>style.visibility</p:attrName>
                                        </p:attrNameLst>
                                      </p:cBhvr>
                                      <p:to>
                                        <p:strVal val="visible"/>
                                      </p:to>
                                    </p:set>
                                    <p:animEffect transition="in" filter="wipe(up)">
                                      <p:cBhvr>
                                        <p:cTn id="24" dur="500"/>
                                        <p:tgtEl>
                                          <p:spTgt spid="612">
                                            <p:bg/>
                                          </p:spTgt>
                                        </p:tgtEl>
                                      </p:cBhvr>
                                    </p:animEffect>
                                  </p:childTnLst>
                                </p:cTn>
                              </p:par>
                              <p:par>
                                <p:cTn id="25" presetID="22" presetClass="entr" presetSubtype="1" fill="hold" grpId="5" nodeType="withEffect">
                                  <p:stCondLst>
                                    <p:cond delay="0"/>
                                  </p:stCondLst>
                                  <p:iterate>
                                    <p:tmAbs val="0"/>
                                  </p:iterate>
                                  <p:childTnLst>
                                    <p:set>
                                      <p:cBhvr>
                                        <p:cTn id="26" fill="hold"/>
                                        <p:tgtEl>
                                          <p:spTgt spid="612">
                                            <p:txEl>
                                              <p:pRg st="0" end="0"/>
                                            </p:txEl>
                                          </p:spTgt>
                                        </p:tgtEl>
                                        <p:attrNameLst>
                                          <p:attrName>style.visibility</p:attrName>
                                        </p:attrNameLst>
                                      </p:cBhvr>
                                      <p:to>
                                        <p:strVal val="visible"/>
                                      </p:to>
                                    </p:set>
                                    <p:animEffect transition="in" filter="wipe(up)">
                                      <p:cBhvr>
                                        <p:cTn id="27" dur="500"/>
                                        <p:tgtEl>
                                          <p:spTgt spid="612">
                                            <p:txEl>
                                              <p:pRg st="0" end="0"/>
                                            </p:txEl>
                                          </p:spTgt>
                                        </p:tgtEl>
                                      </p:cBhvr>
                                    </p:animEffect>
                                  </p:childTnLst>
                                </p:cTn>
                              </p:par>
                            </p:childTnLst>
                          </p:cTn>
                        </p:par>
                        <p:par>
                          <p:cTn id="28" fill="hold">
                            <p:stCondLst>
                              <p:cond delay="500"/>
                            </p:stCondLst>
                            <p:childTnLst>
                              <p:par>
                                <p:cTn id="29" presetID="22" presetClass="entr" presetSubtype="1" fill="hold" grpId="5" nodeType="afterEffect">
                                  <p:stCondLst>
                                    <p:cond delay="0"/>
                                  </p:stCondLst>
                                  <p:iterate>
                                    <p:tmAbs val="0"/>
                                  </p:iterate>
                                  <p:childTnLst>
                                    <p:set>
                                      <p:cBhvr>
                                        <p:cTn id="30" fill="hold"/>
                                        <p:tgtEl>
                                          <p:spTgt spid="612">
                                            <p:txEl>
                                              <p:pRg st="1" end="1"/>
                                            </p:txEl>
                                          </p:spTgt>
                                        </p:tgtEl>
                                        <p:attrNameLst>
                                          <p:attrName>style.visibility</p:attrName>
                                        </p:attrNameLst>
                                      </p:cBhvr>
                                      <p:to>
                                        <p:strVal val="visible"/>
                                      </p:to>
                                    </p:set>
                                    <p:animEffect transition="in" filter="wipe(up)">
                                      <p:cBhvr>
                                        <p:cTn id="31" dur="500"/>
                                        <p:tgtEl>
                                          <p:spTgt spid="612">
                                            <p:txEl>
                                              <p:pRg st="1" end="1"/>
                                            </p:txEl>
                                          </p:spTgt>
                                        </p:tgtEl>
                                      </p:cBhvr>
                                    </p:animEffect>
                                  </p:childTnLst>
                                </p:cTn>
                              </p:par>
                            </p:childTnLst>
                          </p:cTn>
                        </p:par>
                        <p:par>
                          <p:cTn id="32" fill="hold">
                            <p:stCondLst>
                              <p:cond delay="1000"/>
                            </p:stCondLst>
                            <p:childTnLst>
                              <p:par>
                                <p:cTn id="33" presetID="22" presetClass="entr" presetSubtype="1" fill="hold" grpId="5" nodeType="afterEffect">
                                  <p:stCondLst>
                                    <p:cond delay="0"/>
                                  </p:stCondLst>
                                  <p:iterate>
                                    <p:tmAbs val="0"/>
                                  </p:iterate>
                                  <p:childTnLst>
                                    <p:set>
                                      <p:cBhvr>
                                        <p:cTn id="34" fill="hold"/>
                                        <p:tgtEl>
                                          <p:spTgt spid="612">
                                            <p:txEl>
                                              <p:pRg st="2" end="2"/>
                                            </p:txEl>
                                          </p:spTgt>
                                        </p:tgtEl>
                                        <p:attrNameLst>
                                          <p:attrName>style.visibility</p:attrName>
                                        </p:attrNameLst>
                                      </p:cBhvr>
                                      <p:to>
                                        <p:strVal val="visible"/>
                                      </p:to>
                                    </p:set>
                                    <p:animEffect transition="in" filter="wipe(up)">
                                      <p:cBhvr>
                                        <p:cTn id="35" dur="500"/>
                                        <p:tgtEl>
                                          <p:spTgt spid="612">
                                            <p:txEl>
                                              <p:pRg st="2" end="2"/>
                                            </p:txEl>
                                          </p:spTgt>
                                        </p:tgtEl>
                                      </p:cBhvr>
                                    </p:animEffect>
                                  </p:childTnLst>
                                </p:cTn>
                              </p:par>
                            </p:childTnLst>
                          </p:cTn>
                        </p:par>
                        <p:par>
                          <p:cTn id="36" fill="hold">
                            <p:stCondLst>
                              <p:cond delay="1500"/>
                            </p:stCondLst>
                            <p:childTnLst>
                              <p:par>
                                <p:cTn id="37" presetID="22" presetClass="entr" presetSubtype="1" fill="hold" grpId="5" nodeType="afterEffect">
                                  <p:stCondLst>
                                    <p:cond delay="0"/>
                                  </p:stCondLst>
                                  <p:iterate>
                                    <p:tmAbs val="0"/>
                                  </p:iterate>
                                  <p:childTnLst>
                                    <p:set>
                                      <p:cBhvr>
                                        <p:cTn id="38" fill="hold"/>
                                        <p:tgtEl>
                                          <p:spTgt spid="612">
                                            <p:txEl>
                                              <p:pRg st="3" end="3"/>
                                            </p:txEl>
                                          </p:spTgt>
                                        </p:tgtEl>
                                        <p:attrNameLst>
                                          <p:attrName>style.visibility</p:attrName>
                                        </p:attrNameLst>
                                      </p:cBhvr>
                                      <p:to>
                                        <p:strVal val="visible"/>
                                      </p:to>
                                    </p:set>
                                    <p:animEffect transition="in" filter="wipe(up)">
                                      <p:cBhvr>
                                        <p:cTn id="39" dur="500"/>
                                        <p:tgtEl>
                                          <p:spTgt spid="6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4" animBg="1" advAuto="0"/>
      <p:bldP spid="611" grpId="1" animBg="1" advAuto="0"/>
      <p:bldP spid="612" grpId="5" build="p" bldLvl="5" animBg="1" advAuto="0"/>
      <p:bldP spid="613" grpId="2" animBg="1" advAuto="0"/>
      <p:bldP spid="616" grpId="3"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Empathy</a:t>
            </a:r>
          </a:p>
        </p:txBody>
      </p:sp>
      <p:sp>
        <p:nvSpPr>
          <p:cNvPr id="61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a:t>
            </a:r>
          </a:p>
        </p:txBody>
      </p:sp>
      <p:sp>
        <p:nvSpPr>
          <p:cNvPr id="620"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willingness to take notice of and be sensitive to other people’s needs and feelings</a:t>
            </a:r>
          </a:p>
        </p:txBody>
      </p:sp>
      <p:sp>
        <p:nvSpPr>
          <p:cNvPr id="621" name="TextBox 4"/>
          <p:cNvSpPr txBox="1"/>
          <p:nvPr/>
        </p:nvSpPr>
        <p:spPr>
          <a:xfrm>
            <a:off x="7141030" y="6284686"/>
            <a:ext cx="3599546" cy="2527301"/>
          </a:xfrm>
          <a:prstGeom prst="rect">
            <a:avLst/>
          </a:prstGeom>
          <a:ln w="12700">
            <a:solidFill>
              <a:srgbClr val="A58E1A"/>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A58E1A"/>
                </a:solidFill>
              </a:rPr>
              <a:t>Empathy</a:t>
            </a:r>
            <a:r>
              <a:rPr>
                <a:solidFill>
                  <a:srgbClr val="BC5E00"/>
                </a:solidFill>
              </a:rPr>
              <a:t> </a:t>
            </a:r>
            <a:r>
              <a:t>on the front flap of your </a:t>
            </a:r>
            <a:r>
              <a:rPr i="1"/>
              <a:t>EQ Workbook</a:t>
            </a:r>
          </a:p>
        </p:txBody>
      </p:sp>
      <p:sp>
        <p:nvSpPr>
          <p:cNvPr id="622" name="Left Arrow 8"/>
          <p:cNvSpPr/>
          <p:nvPr/>
        </p:nvSpPr>
        <p:spPr>
          <a:xfrm>
            <a:off x="6574973" y="7518393"/>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623" name="Picture 9" descr="Picture 9"/>
          <p:cNvPicPr>
            <a:picLocks noChangeAspect="1"/>
          </p:cNvPicPr>
          <p:nvPr/>
        </p:nvPicPr>
        <p:blipFill>
          <a:blip r:embed="rId2">
            <a:extLst/>
          </a:blip>
          <a:stretch>
            <a:fillRect/>
          </a:stretch>
        </p:blipFill>
        <p:spPr>
          <a:xfrm>
            <a:off x="586492" y="6286855"/>
            <a:ext cx="5994710" cy="233057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620"/>
                                        </p:tgtEl>
                                        <p:attrNameLst>
                                          <p:attrName>style.opacity</p:attrName>
                                        </p:attrNameLst>
                                      </p:cBhvr>
                                      <p:to>
                                        <p:strVal val="0.50"/>
                                      </p:to>
                                    </p:set>
                                    <p:animEffect filter="image" prLst="opacity: 0.50; ">
                                      <p:cBhvr>
                                        <p:cTn id="7" dur="indefinite" fill="hold"/>
                                        <p:tgtEl>
                                          <p:spTgt spid="620"/>
                                        </p:tgtEl>
                                      </p:cBhvr>
                                    </p:animEffect>
                                  </p:childTnLst>
                                </p:cTn>
                              </p:par>
                              <p:par>
                                <p:cTn id="8" presetID="22" presetClass="entr" presetSubtype="8" fill="hold" grpId="2" nodeType="withEffect">
                                  <p:stCondLst>
                                    <p:cond delay="0"/>
                                  </p:stCondLst>
                                  <p:iterate>
                                    <p:tmAbs val="0"/>
                                  </p:iterate>
                                  <p:childTnLst>
                                    <p:set>
                                      <p:cBhvr>
                                        <p:cTn id="9" fill="hold"/>
                                        <p:tgtEl>
                                          <p:spTgt spid="623"/>
                                        </p:tgtEl>
                                        <p:attrNameLst>
                                          <p:attrName>style.visibility</p:attrName>
                                        </p:attrNameLst>
                                      </p:cBhvr>
                                      <p:to>
                                        <p:strVal val="visible"/>
                                      </p:to>
                                    </p:set>
                                    <p:animEffect transition="in" filter="wipe(left)">
                                      <p:cBhvr>
                                        <p:cTn id="10" dur="500"/>
                                        <p:tgtEl>
                                          <p:spTgt spid="623"/>
                                        </p:tgtEl>
                                      </p:cBhvr>
                                    </p:animEffect>
                                  </p:childTnLst>
                                </p:cTn>
                              </p:par>
                              <p:par>
                                <p:cTn id="11" presetID="22" presetClass="entr" presetSubtype="8" fill="hold" grpId="3" nodeType="withEffect">
                                  <p:stCondLst>
                                    <p:cond delay="0"/>
                                  </p:stCondLst>
                                  <p:iterate>
                                    <p:tmAbs val="0"/>
                                  </p:iterate>
                                  <p:childTnLst>
                                    <p:set>
                                      <p:cBhvr>
                                        <p:cTn id="12" fill="hold"/>
                                        <p:tgtEl>
                                          <p:spTgt spid="621"/>
                                        </p:tgtEl>
                                        <p:attrNameLst>
                                          <p:attrName>style.visibility</p:attrName>
                                        </p:attrNameLst>
                                      </p:cBhvr>
                                      <p:to>
                                        <p:strVal val="visible"/>
                                      </p:to>
                                    </p:set>
                                    <p:animEffect transition="in" filter="wipe(left)">
                                      <p:cBhvr>
                                        <p:cTn id="13" dur="500"/>
                                        <p:tgtEl>
                                          <p:spTgt spid="621"/>
                                        </p:tgtEl>
                                      </p:cBhvr>
                                    </p:animEffect>
                                  </p:childTnLst>
                                </p:cTn>
                              </p:par>
                              <p:par>
                                <p:cTn id="14" presetID="22" presetClass="entr" presetSubtype="2" fill="hold" grpId="4" nodeType="withEffect">
                                  <p:stCondLst>
                                    <p:cond delay="0"/>
                                  </p:stCondLst>
                                  <p:iterate>
                                    <p:tmAbs val="0"/>
                                  </p:iterate>
                                  <p:childTnLst>
                                    <p:set>
                                      <p:cBhvr>
                                        <p:cTn id="15" fill="hold"/>
                                        <p:tgtEl>
                                          <p:spTgt spid="622"/>
                                        </p:tgtEl>
                                        <p:attrNameLst>
                                          <p:attrName>style.visibility</p:attrName>
                                        </p:attrNameLst>
                                      </p:cBhvr>
                                      <p:to>
                                        <p:strVal val="visible"/>
                                      </p:to>
                                    </p:set>
                                    <p:animEffect transition="in" filter="wipe(right)">
                                      <p:cBhvr>
                                        <p:cTn id="16" dur="5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 grpId="1" animBg="1" advAuto="0"/>
      <p:bldP spid="621" grpId="3" animBg="1" advAuto="0"/>
      <p:bldP spid="622" grpId="4" animBg="1" advAuto="0"/>
      <p:bldP spid="623" grpId="2" animBg="1"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Empathy</a:t>
            </a:r>
          </a:p>
        </p:txBody>
      </p:sp>
      <p:sp>
        <p:nvSpPr>
          <p:cNvPr id="626"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21</a:t>
            </a:r>
          </a:p>
        </p:txBody>
      </p:sp>
      <p:sp>
        <p:nvSpPr>
          <p:cNvPr id="627" name="Content Placeholder 4"/>
          <p:cNvSpPr txBox="1"/>
          <p:nvPr/>
        </p:nvSpPr>
        <p:spPr>
          <a:xfrm>
            <a:off x="511445" y="2950935"/>
            <a:ext cx="11709583"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willingness to take notice of and be sensitive to other people’s needs and feelings</a:t>
            </a:r>
          </a:p>
        </p:txBody>
      </p:sp>
      <p:sp>
        <p:nvSpPr>
          <p:cNvPr id="628" name="TextBox 10"/>
          <p:cNvSpPr txBox="1"/>
          <p:nvPr/>
        </p:nvSpPr>
        <p:spPr>
          <a:xfrm>
            <a:off x="1175654" y="7063833"/>
            <a:ext cx="8955318" cy="1079501"/>
          </a:xfrm>
          <a:prstGeom prst="rect">
            <a:avLst/>
          </a:prstGeom>
          <a:ln w="12700">
            <a:solidFill>
              <a:srgbClr val="A58E1A"/>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A58E1A"/>
                </a:solidFill>
              </a:defRPr>
            </a:lvl1pPr>
          </a:lstStyle>
          <a:p>
            <a:r>
              <a:rPr dirty="0"/>
              <a:t>What exercises, practices, or behaviors could activate and strengthen </a:t>
            </a:r>
            <a:r>
              <a:rPr b="1" dirty="0"/>
              <a:t>Empathy</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628"/>
                                        </p:tgtEl>
                                        <p:attrNameLst>
                                          <p:attrName>style.visibility</p:attrName>
                                        </p:attrNameLst>
                                      </p:cBhvr>
                                      <p:to>
                                        <p:strVal val="visible"/>
                                      </p:to>
                                    </p:set>
                                    <p:animEffect transition="in" filter="wipe(left)">
                                      <p:cBhvr>
                                        <p:cTn id="7" dur="5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1"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Social Responsibility</a:t>
            </a:r>
          </a:p>
        </p:txBody>
      </p:sp>
      <p:sp>
        <p:nvSpPr>
          <p:cNvPr id="631"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22</a:t>
            </a:r>
          </a:p>
        </p:txBody>
      </p:sp>
      <p:sp>
        <p:nvSpPr>
          <p:cNvPr id="632" name="Content Placeholder 4"/>
          <p:cNvSpPr txBox="1"/>
          <p:nvPr/>
        </p:nvSpPr>
        <p:spPr>
          <a:xfrm>
            <a:off x="366304" y="2733225"/>
            <a:ext cx="12391391"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tendency to cooperate and contribute to the welfare of a larger social system, to have and act in accordance with a social consciousness and to show concern for the group or the greater community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p:nvPr/>
        </p:nvSpPr>
        <p:spPr>
          <a:xfrm>
            <a:off x="81279"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Emotional Intelligence (EQ)</a:t>
            </a:r>
          </a:p>
        </p:txBody>
      </p:sp>
      <p:sp>
        <p:nvSpPr>
          <p:cNvPr id="152" name="TextBox 1"/>
          <p:cNvSpPr/>
          <p:nvPr/>
        </p:nvSpPr>
        <p:spPr>
          <a:xfrm>
            <a:off x="10551886" y="7300686"/>
            <a:ext cx="2264229" cy="2332265"/>
          </a:xfrm>
          <a:prstGeom prst="rect">
            <a:avLst/>
          </a:prstGeom>
          <a:solidFill>
            <a:srgbClr val="FFFFFF"/>
          </a:solidFill>
          <a:ln w="12700">
            <a:miter lim="400000"/>
          </a:ln>
        </p:spPr>
        <p:txBody>
          <a:bodyPr lIns="50800" tIns="50800" rIns="50800" bIns="50800" anchor="ctr"/>
          <a:lstStyle/>
          <a:p>
            <a:endParaRPr/>
          </a:p>
        </p:txBody>
      </p:sp>
      <p:sp>
        <p:nvSpPr>
          <p:cNvPr id="153" name="Content Placeholder 2"/>
          <p:cNvSpPr txBox="1">
            <a:spLocks noGrp="1"/>
          </p:cNvSpPr>
          <p:nvPr>
            <p:ph type="body" idx="4294967295"/>
          </p:nvPr>
        </p:nvSpPr>
        <p:spPr>
          <a:xfrm>
            <a:off x="358304" y="3489099"/>
            <a:ext cx="12341330" cy="6521223"/>
          </a:xfrm>
          <a:prstGeom prst="rect">
            <a:avLst/>
          </a:prstGeom>
        </p:spPr>
        <p:txBody>
          <a:bodyPr>
            <a:normAutofit/>
          </a:bodyPr>
          <a:lstStyle/>
          <a:p>
            <a:pPr>
              <a:spcBef>
                <a:spcPts val="0"/>
              </a:spcBef>
              <a:defRPr sz="4000"/>
            </a:pPr>
            <a:r>
              <a:t>A collection of components comprising our emotional and social functioning and general psychological well-being</a:t>
            </a:r>
          </a:p>
          <a:p>
            <a:pPr>
              <a:spcBef>
                <a:spcPts val="0"/>
              </a:spcBef>
              <a:defRPr sz="4000"/>
            </a:pPr>
            <a:r>
              <a:t>MHS’s EQ-i</a:t>
            </a:r>
            <a:r>
              <a:rPr baseline="30000"/>
              <a:t>2.0</a:t>
            </a:r>
            <a:r>
              <a:t> model is composed of 16 elements</a:t>
            </a:r>
          </a:p>
          <a:p>
            <a:pPr>
              <a:spcBef>
                <a:spcPts val="0"/>
              </a:spcBef>
              <a:defRPr sz="4000"/>
            </a:pPr>
            <a:r>
              <a:t>Relates to potential for performance—not performance itself</a:t>
            </a:r>
          </a:p>
          <a:p>
            <a:pPr>
              <a:spcBef>
                <a:spcPts val="0"/>
              </a:spcBef>
              <a:defRPr sz="4000"/>
            </a:pPr>
            <a:r>
              <a:t>Is comprised of elements that can change and be altered</a:t>
            </a:r>
          </a:p>
        </p:txBody>
      </p:sp>
    </p:spTree>
    <p:extLst>
      <p:ext uri="{BB962C8B-B14F-4D97-AF65-F5344CB8AC3E}">
        <p14:creationId xmlns:p14="http://schemas.microsoft.com/office/powerpoint/2010/main" val="956990044"/>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Social Responsibility</a:t>
            </a:r>
          </a:p>
        </p:txBody>
      </p:sp>
      <p:sp>
        <p:nvSpPr>
          <p:cNvPr id="635"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22</a:t>
            </a:r>
          </a:p>
        </p:txBody>
      </p:sp>
      <p:sp>
        <p:nvSpPr>
          <p:cNvPr id="636"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CCC00"/>
              </a:buClr>
              <a:buSzPct val="100000"/>
              <a:buFont typeface="Arial"/>
              <a:buChar char="•"/>
              <a:defRPr>
                <a:latin typeface="Calibri"/>
                <a:ea typeface="Calibri"/>
                <a:cs typeface="Calibri"/>
                <a:sym typeface="Calibri"/>
              </a:defRPr>
            </a:pPr>
            <a:r>
              <a:t>Insensitive to others’ feelings or group needs</a:t>
            </a:r>
          </a:p>
          <a:p>
            <a:pPr marL="809625" lvl="2" indent="-571500" algn="l">
              <a:buClr>
                <a:srgbClr val="CCCC00"/>
              </a:buClr>
              <a:buSzPct val="100000"/>
              <a:buFont typeface="Arial"/>
              <a:buChar char="•"/>
              <a:defRPr>
                <a:latin typeface="Calibri"/>
                <a:ea typeface="Calibri"/>
                <a:cs typeface="Calibri"/>
                <a:sym typeface="Calibri"/>
              </a:defRPr>
            </a:pPr>
            <a:r>
              <a:t>Socially and/or environmentally irresponsible</a:t>
            </a:r>
          </a:p>
          <a:p>
            <a:pPr marL="809625" lvl="2" indent="-571500" algn="l">
              <a:buClr>
                <a:srgbClr val="CCCC00"/>
              </a:buClr>
              <a:buSzPct val="100000"/>
              <a:buFont typeface="Arial"/>
              <a:buChar char="•"/>
              <a:defRPr>
                <a:latin typeface="Calibri"/>
                <a:ea typeface="Calibri"/>
                <a:cs typeface="Calibri"/>
                <a:sym typeface="Calibri"/>
              </a:defRPr>
            </a:pPr>
            <a:r>
              <a:t>Selfish, paying little attention to community </a:t>
            </a:r>
          </a:p>
        </p:txBody>
      </p:sp>
      <p:sp>
        <p:nvSpPr>
          <p:cNvPr id="637"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638" name="Picture 16" descr="Picture 16"/>
          <p:cNvPicPr>
            <a:picLocks noChangeAspect="1"/>
          </p:cNvPicPr>
          <p:nvPr/>
        </p:nvPicPr>
        <p:blipFill>
          <a:blip r:embed="rId2">
            <a:extLst/>
          </a:blip>
          <a:stretch>
            <a:fillRect/>
          </a:stretch>
        </p:blipFill>
        <p:spPr>
          <a:xfrm>
            <a:off x="-16548" y="2650731"/>
            <a:ext cx="13181007" cy="637792"/>
          </a:xfrm>
          <a:prstGeom prst="rect">
            <a:avLst/>
          </a:prstGeom>
          <a:ln w="12700">
            <a:miter lim="400000"/>
          </a:ln>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Social Responsibility</a:t>
            </a:r>
          </a:p>
        </p:txBody>
      </p:sp>
      <p:sp>
        <p:nvSpPr>
          <p:cNvPr id="641"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22</a:t>
            </a:r>
          </a:p>
        </p:txBody>
      </p:sp>
      <p:sp>
        <p:nvSpPr>
          <p:cNvPr id="642"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CCC00"/>
              </a:buClr>
              <a:buSzPct val="100000"/>
              <a:buFont typeface="Arial"/>
              <a:buChar char="•"/>
              <a:defRPr>
                <a:latin typeface="Calibri"/>
                <a:ea typeface="Calibri"/>
                <a:cs typeface="Calibri"/>
                <a:sym typeface="Calibri"/>
              </a:defRPr>
            </a:pPr>
            <a:r>
              <a:t>Insensitive to others’ feelings or group needs</a:t>
            </a:r>
          </a:p>
          <a:p>
            <a:pPr marL="809625" lvl="2" indent="-571500" algn="l">
              <a:buClr>
                <a:srgbClr val="CCCC00"/>
              </a:buClr>
              <a:buSzPct val="100000"/>
              <a:buFont typeface="Arial"/>
              <a:buChar char="•"/>
              <a:defRPr>
                <a:latin typeface="Calibri"/>
                <a:ea typeface="Calibri"/>
                <a:cs typeface="Calibri"/>
                <a:sym typeface="Calibri"/>
              </a:defRPr>
            </a:pPr>
            <a:r>
              <a:t>Socially and/or environmentally irresponsible</a:t>
            </a:r>
          </a:p>
          <a:p>
            <a:pPr marL="809625" lvl="2" indent="-571500" algn="l">
              <a:buClr>
                <a:srgbClr val="CCCC00"/>
              </a:buClr>
              <a:buSzPct val="100000"/>
              <a:buFont typeface="Arial"/>
              <a:buChar char="•"/>
              <a:defRPr>
                <a:latin typeface="Calibri"/>
                <a:ea typeface="Calibri"/>
                <a:cs typeface="Calibri"/>
                <a:sym typeface="Calibri"/>
              </a:defRPr>
            </a:pPr>
            <a:r>
              <a:t>Selfish, paying little attention to community </a:t>
            </a:r>
          </a:p>
        </p:txBody>
      </p:sp>
      <p:sp>
        <p:nvSpPr>
          <p:cNvPr id="643" name="Content Placeholder 4"/>
          <p:cNvSpPr txBox="1"/>
          <p:nvPr/>
        </p:nvSpPr>
        <p:spPr>
          <a:xfrm>
            <a:off x="4639609" y="4174668"/>
            <a:ext cx="3868692" cy="39805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M</a:t>
            </a:r>
            <a:r>
              <a:rPr dirty="0"/>
              <a:t>oderate degree of thinking of and acting for the benefit of others or being motivated by the needs of only select people</a:t>
            </a:r>
          </a:p>
        </p:txBody>
      </p:sp>
      <p:sp>
        <p:nvSpPr>
          <p:cNvPr id="644" name="Content Placeholder 4"/>
          <p:cNvSpPr txBox="1"/>
          <p:nvPr/>
        </p:nvSpPr>
        <p:spPr>
          <a:xfrm>
            <a:off x="5216014" y="3240741"/>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645" name="Content Placeholder 4"/>
          <p:cNvSpPr txBox="1"/>
          <p:nvPr/>
        </p:nvSpPr>
        <p:spPr>
          <a:xfrm>
            <a:off x="1086701" y="3248001"/>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646" name="Picture 16" descr="Picture 16"/>
          <p:cNvPicPr>
            <a:picLocks noChangeAspect="1"/>
          </p:cNvPicPr>
          <p:nvPr/>
        </p:nvPicPr>
        <p:blipFill>
          <a:blip r:embed="rId2">
            <a:extLst/>
          </a:blip>
          <a:stretch>
            <a:fillRect/>
          </a:stretch>
        </p:blipFill>
        <p:spPr>
          <a:xfrm>
            <a:off x="-16548" y="2650731"/>
            <a:ext cx="13181007" cy="63779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645"/>
                                        </p:tgtEl>
                                        <p:attrNameLst>
                                          <p:attrName>style.opacity</p:attrName>
                                        </p:attrNameLst>
                                      </p:cBhvr>
                                      <p:to>
                                        <p:strVal val="0.50"/>
                                      </p:to>
                                    </p:set>
                                    <p:animEffect filter="image" prLst="opacity: 0.50; ">
                                      <p:cBhvr>
                                        <p:cTn id="7" dur="indefinite" fill="hold"/>
                                        <p:tgtEl>
                                          <p:spTgt spid="645"/>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642"/>
                                        </p:tgtEl>
                                        <p:attrNameLst>
                                          <p:attrName>style.opacity</p:attrName>
                                        </p:attrNameLst>
                                      </p:cBhvr>
                                      <p:to>
                                        <p:strVal val="0.50"/>
                                      </p:to>
                                    </p:set>
                                    <p:animEffect filter="image" prLst="opacity: 0.50; ">
                                      <p:cBhvr>
                                        <p:cTn id="11" dur="indefinite" fill="hold"/>
                                        <p:tgtEl>
                                          <p:spTgt spid="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 grpId="2" animBg="1" advAuto="0"/>
      <p:bldP spid="645" grpId="1" animBg="1"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Social Responsibility</a:t>
            </a:r>
          </a:p>
        </p:txBody>
      </p:sp>
      <p:sp>
        <p:nvSpPr>
          <p:cNvPr id="64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22</a:t>
            </a:r>
          </a:p>
        </p:txBody>
      </p:sp>
      <p:sp>
        <p:nvSpPr>
          <p:cNvPr id="650"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CCCC00"/>
              </a:buClr>
              <a:buSzPct val="100000"/>
              <a:buFont typeface="Arial"/>
              <a:buChar char="•"/>
              <a:defRPr>
                <a:latin typeface="Calibri"/>
                <a:ea typeface="Calibri"/>
                <a:cs typeface="Calibri"/>
                <a:sym typeface="Calibri"/>
              </a:defRPr>
            </a:pPr>
            <a:r>
              <a:t>Insensitive to others’ feelings or group needs</a:t>
            </a:r>
          </a:p>
          <a:p>
            <a:pPr marL="809625" lvl="2" indent="-571500" algn="l">
              <a:buClr>
                <a:srgbClr val="CCCC00"/>
              </a:buClr>
              <a:buSzPct val="100000"/>
              <a:buFont typeface="Arial"/>
              <a:buChar char="•"/>
              <a:defRPr>
                <a:latin typeface="Calibri"/>
                <a:ea typeface="Calibri"/>
                <a:cs typeface="Calibri"/>
                <a:sym typeface="Calibri"/>
              </a:defRPr>
            </a:pPr>
            <a:r>
              <a:t>Socially and/or environmentally irresponsible</a:t>
            </a:r>
          </a:p>
          <a:p>
            <a:pPr marL="809625" lvl="2" indent="-571500" algn="l">
              <a:buClr>
                <a:srgbClr val="CCCC00"/>
              </a:buClr>
              <a:buSzPct val="100000"/>
              <a:buFont typeface="Arial"/>
              <a:buChar char="•"/>
              <a:defRPr>
                <a:latin typeface="Calibri"/>
                <a:ea typeface="Calibri"/>
                <a:cs typeface="Calibri"/>
                <a:sym typeface="Calibri"/>
              </a:defRPr>
            </a:pPr>
            <a:r>
              <a:t>Selfish, paying little attention to community </a:t>
            </a:r>
          </a:p>
        </p:txBody>
      </p:sp>
      <p:sp>
        <p:nvSpPr>
          <p:cNvPr id="652" name="Content Placeholder 4"/>
          <p:cNvSpPr txBox="1"/>
          <p:nvPr/>
        </p:nvSpPr>
        <p:spPr>
          <a:xfrm>
            <a:off x="8740822" y="4174668"/>
            <a:ext cx="4263978" cy="2832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A58E1A"/>
                </a:solidFill>
              </a:defRPr>
            </a:lvl1pPr>
          </a:lstStyle>
          <a:p>
            <a:r>
              <a:rPr dirty="0"/>
              <a:t>Yields selflessness and a care and concern for people, the community, and the environment</a:t>
            </a:r>
          </a:p>
        </p:txBody>
      </p:sp>
      <p:sp>
        <p:nvSpPr>
          <p:cNvPr id="653"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654" name="Content Placeholder 4"/>
          <p:cNvSpPr txBox="1"/>
          <p:nvPr/>
        </p:nvSpPr>
        <p:spPr>
          <a:xfrm>
            <a:off x="8518014" y="320445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655"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656" name="Picture 16" descr="Picture 16"/>
          <p:cNvPicPr>
            <a:picLocks noChangeAspect="1"/>
          </p:cNvPicPr>
          <p:nvPr/>
        </p:nvPicPr>
        <p:blipFill>
          <a:blip r:embed="rId2">
            <a:extLst/>
          </a:blip>
          <a:stretch>
            <a:fillRect/>
          </a:stretch>
        </p:blipFill>
        <p:spPr>
          <a:xfrm>
            <a:off x="-16548" y="2607187"/>
            <a:ext cx="13181007" cy="637792"/>
          </a:xfrm>
          <a:prstGeom prst="rect">
            <a:avLst/>
          </a:prstGeom>
          <a:ln w="12700">
            <a:miter lim="400000"/>
          </a:ln>
        </p:spPr>
      </p:pic>
      <p:sp>
        <p:nvSpPr>
          <p:cNvPr id="11" name="Content Placeholder 4"/>
          <p:cNvSpPr txBox="1"/>
          <p:nvPr/>
        </p:nvSpPr>
        <p:spPr>
          <a:xfrm>
            <a:off x="4639609" y="4174668"/>
            <a:ext cx="3868692" cy="39805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M</a:t>
            </a:r>
            <a:r>
              <a:rPr dirty="0"/>
              <a:t>oderate degree of thinking of and acting for the benefit of others or being motivated by the needs of only select people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655"/>
                                        </p:tgtEl>
                                        <p:attrNameLst>
                                          <p:attrName>style.opacity</p:attrName>
                                        </p:attrNameLst>
                                      </p:cBhvr>
                                      <p:to>
                                        <p:strVal val="0.50"/>
                                      </p:to>
                                    </p:set>
                                    <p:animEffect filter="image" prLst="opacity: 0.50; ">
                                      <p:cBhvr>
                                        <p:cTn id="7" dur="indefinite" fill="hold"/>
                                        <p:tgtEl>
                                          <p:spTgt spid="655"/>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650"/>
                                        </p:tgtEl>
                                        <p:attrNameLst>
                                          <p:attrName>style.opacity</p:attrName>
                                        </p:attrNameLst>
                                      </p:cBhvr>
                                      <p:to>
                                        <p:strVal val="0.50"/>
                                      </p:to>
                                    </p:set>
                                    <p:animEffect filter="image" prLst="opacity: 0.50; ">
                                      <p:cBhvr>
                                        <p:cTn id="11" dur="indefinite" fill="hold"/>
                                        <p:tgtEl>
                                          <p:spTgt spid="650"/>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653"/>
                                        </p:tgtEl>
                                        <p:attrNameLst>
                                          <p:attrName>style.opacity</p:attrName>
                                        </p:attrNameLst>
                                      </p:cBhvr>
                                      <p:to>
                                        <p:strVal val="0.50"/>
                                      </p:to>
                                    </p:set>
                                    <p:animEffect filter="image" prLst="opacity: 0.50; ">
                                      <p:cBhvr>
                                        <p:cTn id="15" dur="indefinite" fill="hold"/>
                                        <p:tgtEl>
                                          <p:spTgt spid="653"/>
                                        </p:tgtEl>
                                      </p:cBhvr>
                                    </p:animEffect>
                                  </p:childTnLst>
                                </p:cTn>
                              </p:par>
                              <p:par>
                                <p:cTn id="16" presetID="9" presetClass="emph" presetSubtype="0" nodeType="withEffect">
                                  <p:stCondLst>
                                    <p:cond delay="0"/>
                                  </p:stCondLst>
                                  <p:childTnLst>
                                    <p:set>
                                      <p:cBhvr rctx="PPT">
                                        <p:cTn id="17" dur="indefinite"/>
                                        <p:tgtEl>
                                          <p:spTgt spid="11">
                                            <p:txEl>
                                              <p:pRg st="0" end="0"/>
                                            </p:txEl>
                                          </p:spTgt>
                                        </p:tgtEl>
                                        <p:attrNameLst>
                                          <p:attrName>style.opacity</p:attrName>
                                        </p:attrNameLst>
                                      </p:cBhvr>
                                      <p:to>
                                        <p:strVal val="0.5"/>
                                      </p:to>
                                    </p:set>
                                    <p:animEffect filter="image" prLst="opacity: 0.5">
                                      <p:cBhvr rctx="IE">
                                        <p:cTn id="18"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2" animBg="1" advAuto="0"/>
      <p:bldP spid="653" grpId="3" animBg="1" advAuto="0"/>
      <p:bldP spid="655" grpId="1"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Social Responsibility</a:t>
            </a:r>
          </a:p>
        </p:txBody>
      </p:sp>
      <p:sp>
        <p:nvSpPr>
          <p:cNvPr id="65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22</a:t>
            </a:r>
          </a:p>
        </p:txBody>
      </p:sp>
      <p:sp>
        <p:nvSpPr>
          <p:cNvPr id="660" name="Content Placeholder 4"/>
          <p:cNvSpPr txBox="1"/>
          <p:nvPr/>
        </p:nvSpPr>
        <p:spPr>
          <a:xfrm>
            <a:off x="9431353" y="2761168"/>
            <a:ext cx="3489021" cy="220983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A58E1A"/>
                </a:solidFill>
              </a:rPr>
              <a:t>Social Responsibility</a:t>
            </a:r>
            <a:r>
              <a:rPr sz="3440" dirty="0">
                <a:solidFill>
                  <a:srgbClr val="BC5E00"/>
                </a:solidFill>
              </a:rPr>
              <a:t> </a:t>
            </a:r>
            <a:r>
              <a:rPr sz="3440" dirty="0"/>
              <a:t>can be or look/sound:</a:t>
            </a:r>
          </a:p>
        </p:txBody>
      </p:sp>
      <p:sp>
        <p:nvSpPr>
          <p:cNvPr id="661" name="Content Placeholder 4"/>
          <p:cNvSpPr txBox="1"/>
          <p:nvPr/>
        </p:nvSpPr>
        <p:spPr>
          <a:xfrm>
            <a:off x="380589" y="3684165"/>
            <a:ext cx="3886612" cy="3924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A58E1A"/>
                </a:solidFill>
              </a:defRPr>
            </a:lvl1pPr>
          </a:lstStyle>
          <a:p>
            <a:r>
              <a:t>Yields selflessness and a care and concern for people, the community, and the environment</a:t>
            </a:r>
          </a:p>
        </p:txBody>
      </p:sp>
      <p:sp>
        <p:nvSpPr>
          <p:cNvPr id="662" name="TextBox 3"/>
          <p:cNvSpPr txBox="1"/>
          <p:nvPr/>
        </p:nvSpPr>
        <p:spPr>
          <a:xfrm>
            <a:off x="4692236" y="5177492"/>
            <a:ext cx="8834706" cy="43354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A58E1A"/>
              </a:buClr>
              <a:buSzPct val="100000"/>
              <a:buFont typeface="Arial"/>
              <a:buChar char="•"/>
              <a:defRPr sz="4000">
                <a:latin typeface="Calibri"/>
                <a:ea typeface="Calibri"/>
                <a:cs typeface="Calibri"/>
                <a:sym typeface="Calibri"/>
              </a:defRPr>
            </a:pPr>
            <a:r>
              <a:t>A martyr—consistently putting group needs before your own</a:t>
            </a:r>
          </a:p>
          <a:p>
            <a:pPr marL="571500" indent="-571500" algn="l">
              <a:buClr>
                <a:srgbClr val="A58E1A"/>
              </a:buClr>
              <a:buSzPct val="100000"/>
              <a:buFont typeface="Arial"/>
              <a:buChar char="•"/>
              <a:defRPr sz="4000">
                <a:latin typeface="Calibri"/>
                <a:ea typeface="Calibri"/>
                <a:cs typeface="Calibri"/>
                <a:sym typeface="Calibri"/>
              </a:defRPr>
            </a:pPr>
            <a:r>
              <a:t>Overly sensitive to others’ needs</a:t>
            </a:r>
          </a:p>
          <a:p>
            <a:pPr marL="571500" indent="-571500" algn="l">
              <a:buClr>
                <a:srgbClr val="A58E1A"/>
              </a:buClr>
              <a:buSzPct val="100000"/>
              <a:buFont typeface="Arial"/>
              <a:buChar char="•"/>
              <a:defRPr sz="4000">
                <a:latin typeface="Calibri"/>
                <a:ea typeface="Calibri"/>
                <a:cs typeface="Calibri"/>
                <a:sym typeface="Calibri"/>
              </a:defRPr>
            </a:pPr>
            <a:r>
              <a:t>Preachy and self-righteous—overly committed to social,                       community, or                   environmental causes</a:t>
            </a:r>
          </a:p>
        </p:txBody>
      </p:sp>
      <p:pic>
        <p:nvPicPr>
          <p:cNvPr id="663" name="Picture 18" descr="Picture 18"/>
          <p:cNvPicPr>
            <a:picLocks noChangeAspect="1"/>
          </p:cNvPicPr>
          <p:nvPr/>
        </p:nvPicPr>
        <p:blipFill>
          <a:blip r:embed="rId2">
            <a:extLst/>
          </a:blip>
          <a:stretch>
            <a:fillRect/>
          </a:stretch>
        </p:blipFill>
        <p:spPr>
          <a:xfrm>
            <a:off x="-278254" y="2671092"/>
            <a:ext cx="6785917" cy="675377"/>
          </a:xfrm>
          <a:prstGeom prst="rect">
            <a:avLst/>
          </a:prstGeom>
          <a:ln w="12700">
            <a:miter lim="400000"/>
          </a:ln>
        </p:spPr>
      </p:pic>
      <p:grpSp>
        <p:nvGrpSpPr>
          <p:cNvPr id="666" name="Group 19"/>
          <p:cNvGrpSpPr/>
          <p:nvPr/>
        </p:nvGrpSpPr>
        <p:grpSpPr>
          <a:xfrm>
            <a:off x="5728108" y="1622284"/>
            <a:ext cx="4223793" cy="3142229"/>
            <a:chOff x="0" y="0"/>
            <a:chExt cx="4223791" cy="3142227"/>
          </a:xfrm>
        </p:grpSpPr>
        <p:sp>
          <p:nvSpPr>
            <p:cNvPr id="664" name="Explosion 2 20"/>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665" name="TextBox 21"/>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rPr dirty="0"/>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61"/>
                                        </p:tgtEl>
                                        <p:attrNameLst>
                                          <p:attrName>style.visibility</p:attrName>
                                        </p:attrNameLst>
                                      </p:cBhvr>
                                      <p:to>
                                        <p:strVal val="visible"/>
                                      </p:to>
                                    </p:set>
                                    <p:animEffect transition="in" filter="dissolve">
                                      <p:cBhvr>
                                        <p:cTn id="7" dur="500"/>
                                        <p:tgtEl>
                                          <p:spTgt spid="661"/>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663"/>
                                        </p:tgtEl>
                                        <p:attrNameLst>
                                          <p:attrName>style.visibility</p:attrName>
                                        </p:attrNameLst>
                                      </p:cBhvr>
                                      <p:to>
                                        <p:strVal val="visible"/>
                                      </p:to>
                                    </p:set>
                                    <p:animEffect transition="in" filter="wipe(left)">
                                      <p:cBhvr>
                                        <p:cTn id="11" dur="500"/>
                                        <p:tgtEl>
                                          <p:spTgt spid="663"/>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666"/>
                                        </p:tgtEl>
                                        <p:attrNameLst>
                                          <p:attrName>style.visibility</p:attrName>
                                        </p:attrNameLst>
                                      </p:cBhvr>
                                      <p:to>
                                        <p:strVal val="visible"/>
                                      </p:to>
                                    </p:set>
                                    <p:animEffect transition="in" filter="wipe(left)">
                                      <p:cBhvr>
                                        <p:cTn id="15" dur="500"/>
                                        <p:tgtEl>
                                          <p:spTgt spid="666"/>
                                        </p:tgtEl>
                                      </p:cBhvr>
                                    </p:animEffect>
                                  </p:childTnLst>
                                </p:cTn>
                              </p:par>
                            </p:childTnLst>
                          </p:cTn>
                        </p:par>
                        <p:par>
                          <p:cTn id="16" fill="hold">
                            <p:stCondLst>
                              <p:cond delay="1500"/>
                            </p:stCondLst>
                            <p:childTnLst>
                              <p:par>
                                <p:cTn id="17" presetID="22" presetClass="entr" presetSubtype="1" fill="hold" grpId="4" nodeType="afterEffect">
                                  <p:stCondLst>
                                    <p:cond delay="0"/>
                                  </p:stCondLst>
                                  <p:iterate>
                                    <p:tmAbs val="0"/>
                                  </p:iterate>
                                  <p:childTnLst>
                                    <p:set>
                                      <p:cBhvr>
                                        <p:cTn id="18" fill="hold"/>
                                        <p:tgtEl>
                                          <p:spTgt spid="660"/>
                                        </p:tgtEl>
                                        <p:attrNameLst>
                                          <p:attrName>style.visibility</p:attrName>
                                        </p:attrNameLst>
                                      </p:cBhvr>
                                      <p:to>
                                        <p:strVal val="visible"/>
                                      </p:to>
                                    </p:set>
                                    <p:animEffect transition="in" filter="wipe(up)">
                                      <p:cBhvr>
                                        <p:cTn id="19" dur="500"/>
                                        <p:tgtEl>
                                          <p:spTgt spid="6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5" nodeType="clickEffect">
                                  <p:stCondLst>
                                    <p:cond delay="0"/>
                                  </p:stCondLst>
                                  <p:iterate>
                                    <p:tmAbs val="0"/>
                                  </p:iterate>
                                  <p:childTnLst>
                                    <p:set>
                                      <p:cBhvr>
                                        <p:cTn id="23" fill="hold"/>
                                        <p:tgtEl>
                                          <p:spTgt spid="662">
                                            <p:bg/>
                                          </p:spTgt>
                                        </p:tgtEl>
                                        <p:attrNameLst>
                                          <p:attrName>style.visibility</p:attrName>
                                        </p:attrNameLst>
                                      </p:cBhvr>
                                      <p:to>
                                        <p:strVal val="visible"/>
                                      </p:to>
                                    </p:set>
                                    <p:animEffect transition="in" filter="wipe(up)">
                                      <p:cBhvr>
                                        <p:cTn id="24" dur="500"/>
                                        <p:tgtEl>
                                          <p:spTgt spid="662">
                                            <p:bg/>
                                          </p:spTgt>
                                        </p:tgtEl>
                                      </p:cBhvr>
                                    </p:animEffect>
                                  </p:childTnLst>
                                </p:cTn>
                              </p:par>
                              <p:par>
                                <p:cTn id="25" presetID="22" presetClass="entr" presetSubtype="1" fill="hold" grpId="5" nodeType="withEffect">
                                  <p:stCondLst>
                                    <p:cond delay="0"/>
                                  </p:stCondLst>
                                  <p:iterate>
                                    <p:tmAbs val="0"/>
                                  </p:iterate>
                                  <p:childTnLst>
                                    <p:set>
                                      <p:cBhvr>
                                        <p:cTn id="26" fill="hold"/>
                                        <p:tgtEl>
                                          <p:spTgt spid="662">
                                            <p:txEl>
                                              <p:pRg st="0" end="0"/>
                                            </p:txEl>
                                          </p:spTgt>
                                        </p:tgtEl>
                                        <p:attrNameLst>
                                          <p:attrName>style.visibility</p:attrName>
                                        </p:attrNameLst>
                                      </p:cBhvr>
                                      <p:to>
                                        <p:strVal val="visible"/>
                                      </p:to>
                                    </p:set>
                                    <p:animEffect transition="in" filter="wipe(up)">
                                      <p:cBhvr>
                                        <p:cTn id="27" dur="500"/>
                                        <p:tgtEl>
                                          <p:spTgt spid="662">
                                            <p:txEl>
                                              <p:pRg st="0" end="0"/>
                                            </p:txEl>
                                          </p:spTgt>
                                        </p:tgtEl>
                                      </p:cBhvr>
                                    </p:animEffect>
                                  </p:childTnLst>
                                </p:cTn>
                              </p:par>
                            </p:childTnLst>
                          </p:cTn>
                        </p:par>
                        <p:par>
                          <p:cTn id="28" fill="hold">
                            <p:stCondLst>
                              <p:cond delay="500"/>
                            </p:stCondLst>
                            <p:childTnLst>
                              <p:par>
                                <p:cTn id="29" presetID="22" presetClass="entr" presetSubtype="1" fill="hold" grpId="5" nodeType="afterEffect">
                                  <p:stCondLst>
                                    <p:cond delay="0"/>
                                  </p:stCondLst>
                                  <p:iterate>
                                    <p:tmAbs val="0"/>
                                  </p:iterate>
                                  <p:childTnLst>
                                    <p:set>
                                      <p:cBhvr>
                                        <p:cTn id="30" fill="hold"/>
                                        <p:tgtEl>
                                          <p:spTgt spid="662">
                                            <p:txEl>
                                              <p:pRg st="1" end="1"/>
                                            </p:txEl>
                                          </p:spTgt>
                                        </p:tgtEl>
                                        <p:attrNameLst>
                                          <p:attrName>style.visibility</p:attrName>
                                        </p:attrNameLst>
                                      </p:cBhvr>
                                      <p:to>
                                        <p:strVal val="visible"/>
                                      </p:to>
                                    </p:set>
                                    <p:animEffect transition="in" filter="wipe(up)">
                                      <p:cBhvr>
                                        <p:cTn id="31" dur="500"/>
                                        <p:tgtEl>
                                          <p:spTgt spid="662">
                                            <p:txEl>
                                              <p:pRg st="1" end="1"/>
                                            </p:txEl>
                                          </p:spTgt>
                                        </p:tgtEl>
                                      </p:cBhvr>
                                    </p:animEffect>
                                  </p:childTnLst>
                                </p:cTn>
                              </p:par>
                            </p:childTnLst>
                          </p:cTn>
                        </p:par>
                        <p:par>
                          <p:cTn id="32" fill="hold">
                            <p:stCondLst>
                              <p:cond delay="1000"/>
                            </p:stCondLst>
                            <p:childTnLst>
                              <p:par>
                                <p:cTn id="33" presetID="22" presetClass="entr" presetSubtype="1" fill="hold" grpId="5" nodeType="afterEffect">
                                  <p:stCondLst>
                                    <p:cond delay="0"/>
                                  </p:stCondLst>
                                  <p:iterate>
                                    <p:tmAbs val="0"/>
                                  </p:iterate>
                                  <p:childTnLst>
                                    <p:set>
                                      <p:cBhvr>
                                        <p:cTn id="34" fill="hold"/>
                                        <p:tgtEl>
                                          <p:spTgt spid="662">
                                            <p:txEl>
                                              <p:pRg st="2" end="2"/>
                                            </p:txEl>
                                          </p:spTgt>
                                        </p:tgtEl>
                                        <p:attrNameLst>
                                          <p:attrName>style.visibility</p:attrName>
                                        </p:attrNameLst>
                                      </p:cBhvr>
                                      <p:to>
                                        <p:strVal val="visible"/>
                                      </p:to>
                                    </p:set>
                                    <p:animEffect transition="in" filter="wipe(up)">
                                      <p:cBhvr>
                                        <p:cTn id="35" dur="500"/>
                                        <p:tgtEl>
                                          <p:spTgt spid="6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4" animBg="1" advAuto="0"/>
      <p:bldP spid="661" grpId="1" animBg="1" advAuto="0"/>
      <p:bldP spid="662" grpId="5" build="p" bldLvl="5" animBg="1" advAuto="0"/>
      <p:bldP spid="663" grpId="2" animBg="1" advAuto="0"/>
      <p:bldP spid="666" grpId="3"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Social Responsibility</a:t>
            </a:r>
          </a:p>
        </p:txBody>
      </p:sp>
      <p:sp>
        <p:nvSpPr>
          <p:cNvPr id="66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a:t>
            </a:r>
          </a:p>
        </p:txBody>
      </p:sp>
      <p:sp>
        <p:nvSpPr>
          <p:cNvPr id="670" name="Content Placeholder 4"/>
          <p:cNvSpPr txBox="1"/>
          <p:nvPr/>
        </p:nvSpPr>
        <p:spPr>
          <a:xfrm>
            <a:off x="366304" y="2544543"/>
            <a:ext cx="12391391" cy="620757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rPr dirty="0"/>
              <a:t>your ability and tendency to cooperate and contribute to the welfare of a larger social system, to have and act in accordance with a social consciousness and to show concern for the group or the greater community</a:t>
            </a:r>
          </a:p>
        </p:txBody>
      </p:sp>
      <p:sp>
        <p:nvSpPr>
          <p:cNvPr id="671" name="TextBox 8"/>
          <p:cNvSpPr txBox="1"/>
          <p:nvPr/>
        </p:nvSpPr>
        <p:spPr>
          <a:xfrm>
            <a:off x="7141030" y="6429824"/>
            <a:ext cx="3599546" cy="3009901"/>
          </a:xfrm>
          <a:prstGeom prst="rect">
            <a:avLst/>
          </a:prstGeom>
          <a:ln w="12700">
            <a:solidFill>
              <a:srgbClr val="A58E1A"/>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A58E1A"/>
                </a:solidFill>
              </a:rPr>
              <a:t>Social Responsibility</a:t>
            </a:r>
            <a:r>
              <a:rPr>
                <a:solidFill>
                  <a:srgbClr val="BC5E00"/>
                </a:solidFill>
              </a:rPr>
              <a:t> </a:t>
            </a:r>
            <a:r>
              <a:t>on the front flap of your </a:t>
            </a:r>
            <a:r>
              <a:rPr i="1"/>
              <a:t>EQ Workbook</a:t>
            </a:r>
          </a:p>
        </p:txBody>
      </p:sp>
      <p:sp>
        <p:nvSpPr>
          <p:cNvPr id="672" name="Left Arrow 9"/>
          <p:cNvSpPr/>
          <p:nvPr/>
        </p:nvSpPr>
        <p:spPr>
          <a:xfrm>
            <a:off x="6574973" y="8461820"/>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673" name="Picture 11" descr="Picture 11"/>
          <p:cNvPicPr>
            <a:picLocks noChangeAspect="1"/>
          </p:cNvPicPr>
          <p:nvPr/>
        </p:nvPicPr>
        <p:blipFill>
          <a:blip r:embed="rId2">
            <a:extLst/>
          </a:blip>
          <a:stretch>
            <a:fillRect/>
          </a:stretch>
        </p:blipFill>
        <p:spPr>
          <a:xfrm>
            <a:off x="586492" y="6635198"/>
            <a:ext cx="5994710" cy="233057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70">
                                            <p:txEl>
                                              <p:pRg st="0" end="0"/>
                                            </p:txEl>
                                          </p:spTgt>
                                        </p:tgtEl>
                                        <p:attrNameLst>
                                          <p:attrName>style.opacity</p:attrName>
                                        </p:attrNameLst>
                                      </p:cBhvr>
                                      <p:to>
                                        <p:strVal val="0.5"/>
                                      </p:to>
                                    </p:set>
                                    <p:animEffect filter="image" prLst="opacity: 0.5">
                                      <p:cBhvr rctx="IE">
                                        <p:cTn id="7" dur="indefinite"/>
                                        <p:tgtEl>
                                          <p:spTgt spid="670">
                                            <p:txEl>
                                              <p:pRg st="0" end="0"/>
                                            </p:txEl>
                                          </p:spTgt>
                                        </p:tgtEl>
                                      </p:cBhvr>
                                    </p:animEffect>
                                  </p:childTnLst>
                                </p:cTn>
                              </p:par>
                              <p:par>
                                <p:cTn id="8" presetID="22" presetClass="entr" presetSubtype="8" fill="hold" grpId="1" nodeType="withEffect">
                                  <p:stCondLst>
                                    <p:cond delay="0"/>
                                  </p:stCondLst>
                                  <p:iterate>
                                    <p:tmAbs val="0"/>
                                  </p:iterate>
                                  <p:childTnLst>
                                    <p:set>
                                      <p:cBhvr>
                                        <p:cTn id="9" fill="hold"/>
                                        <p:tgtEl>
                                          <p:spTgt spid="673"/>
                                        </p:tgtEl>
                                        <p:attrNameLst>
                                          <p:attrName>style.visibility</p:attrName>
                                        </p:attrNameLst>
                                      </p:cBhvr>
                                      <p:to>
                                        <p:strVal val="visible"/>
                                      </p:to>
                                    </p:set>
                                    <p:animEffect transition="in" filter="wipe(left)">
                                      <p:cBhvr>
                                        <p:cTn id="10" dur="500"/>
                                        <p:tgtEl>
                                          <p:spTgt spid="673"/>
                                        </p:tgtEl>
                                      </p:cBhvr>
                                    </p:animEffect>
                                  </p:childTnLst>
                                </p:cTn>
                              </p:par>
                              <p:par>
                                <p:cTn id="11" presetID="22" presetClass="entr" presetSubtype="8" fill="hold" grpId="2" nodeType="withEffect">
                                  <p:stCondLst>
                                    <p:cond delay="0"/>
                                  </p:stCondLst>
                                  <p:iterate>
                                    <p:tmAbs val="0"/>
                                  </p:iterate>
                                  <p:childTnLst>
                                    <p:set>
                                      <p:cBhvr>
                                        <p:cTn id="12" fill="hold"/>
                                        <p:tgtEl>
                                          <p:spTgt spid="671"/>
                                        </p:tgtEl>
                                        <p:attrNameLst>
                                          <p:attrName>style.visibility</p:attrName>
                                        </p:attrNameLst>
                                      </p:cBhvr>
                                      <p:to>
                                        <p:strVal val="visible"/>
                                      </p:to>
                                    </p:set>
                                    <p:animEffect transition="in" filter="wipe(left)">
                                      <p:cBhvr>
                                        <p:cTn id="13" dur="500"/>
                                        <p:tgtEl>
                                          <p:spTgt spid="671"/>
                                        </p:tgtEl>
                                      </p:cBhvr>
                                    </p:animEffect>
                                  </p:childTnLst>
                                </p:cTn>
                              </p:par>
                              <p:par>
                                <p:cTn id="14" presetID="22" presetClass="entr" presetSubtype="2" fill="hold" grpId="3" nodeType="withEffect">
                                  <p:stCondLst>
                                    <p:cond delay="0"/>
                                  </p:stCondLst>
                                  <p:iterate>
                                    <p:tmAbs val="0"/>
                                  </p:iterate>
                                  <p:childTnLst>
                                    <p:set>
                                      <p:cBhvr>
                                        <p:cTn id="15" fill="hold"/>
                                        <p:tgtEl>
                                          <p:spTgt spid="672"/>
                                        </p:tgtEl>
                                        <p:attrNameLst>
                                          <p:attrName>style.visibility</p:attrName>
                                        </p:attrNameLst>
                                      </p:cBhvr>
                                      <p:to>
                                        <p:strVal val="visible"/>
                                      </p:to>
                                    </p:set>
                                    <p:animEffect transition="in" filter="wipe(right)">
                                      <p:cBhvr>
                                        <p:cTn id="16" dur="5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 grpId="2" animBg="1" advAuto="0"/>
      <p:bldP spid="672" grpId="3" animBg="1" advAuto="0"/>
      <p:bldP spid="673" grpId="1" animBg="1"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Title 1"/>
          <p:cNvSpPr txBox="1"/>
          <p:nvPr/>
        </p:nvSpPr>
        <p:spPr>
          <a:xfrm>
            <a:off x="110307"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Social Responsibility</a:t>
            </a:r>
          </a:p>
        </p:txBody>
      </p:sp>
      <p:sp>
        <p:nvSpPr>
          <p:cNvPr id="676"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23</a:t>
            </a:r>
          </a:p>
        </p:txBody>
      </p:sp>
      <p:sp>
        <p:nvSpPr>
          <p:cNvPr id="677" name="Content Placeholder 4"/>
          <p:cNvSpPr txBox="1"/>
          <p:nvPr/>
        </p:nvSpPr>
        <p:spPr>
          <a:xfrm>
            <a:off x="366304" y="2515516"/>
            <a:ext cx="12391391" cy="620757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tendency to cooperate and contribute to the welfare of a larger social system, to have and act in accordance with a social consciousness and to show concern for the group or the greater community</a:t>
            </a:r>
          </a:p>
        </p:txBody>
      </p:sp>
      <p:sp>
        <p:nvSpPr>
          <p:cNvPr id="678" name="TextBox 10"/>
          <p:cNvSpPr txBox="1"/>
          <p:nvPr/>
        </p:nvSpPr>
        <p:spPr>
          <a:xfrm>
            <a:off x="1175654" y="7063833"/>
            <a:ext cx="8955318" cy="1079501"/>
          </a:xfrm>
          <a:prstGeom prst="rect">
            <a:avLst/>
          </a:prstGeom>
          <a:ln w="12700">
            <a:solidFill>
              <a:srgbClr val="A58E1A"/>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A58E1A"/>
                </a:solidFill>
              </a:defRPr>
            </a:lvl1pPr>
          </a:lstStyle>
          <a:p>
            <a:r>
              <a:rPr dirty="0"/>
              <a:t>What exercises, practices, or behaviors could activate and strengthen </a:t>
            </a:r>
            <a:r>
              <a:rPr b="1" dirty="0"/>
              <a:t>Social Responsibility</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678"/>
                                        </p:tgtEl>
                                        <p:attrNameLst>
                                          <p:attrName>style.visibility</p:attrName>
                                        </p:attrNameLst>
                                      </p:cBhvr>
                                      <p:to>
                                        <p:strVal val="visible"/>
                                      </p:to>
                                    </p:set>
                                    <p:animEffect transition="in" filter="wipe(left)">
                                      <p:cBhvr>
                                        <p:cTn id="7" dur="500"/>
                                        <p:tgtEl>
                                          <p:spTgt spid="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 grpId="1"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 name="Picture 7" descr="Picture 7"/>
          <p:cNvPicPr>
            <a:picLocks noChangeAspect="1"/>
          </p:cNvPicPr>
          <p:nvPr/>
        </p:nvPicPr>
        <p:blipFill>
          <a:blip r:embed="rId2">
            <a:extLst/>
          </a:blip>
          <a:stretch>
            <a:fillRect/>
          </a:stretch>
        </p:blipFill>
        <p:spPr>
          <a:xfrm>
            <a:off x="6068907" y="2922209"/>
            <a:ext cx="6567425" cy="6619524"/>
          </a:xfrm>
          <a:prstGeom prst="rect">
            <a:avLst/>
          </a:prstGeom>
          <a:ln w="12700">
            <a:miter lim="400000"/>
          </a:ln>
        </p:spPr>
      </p:pic>
      <p:sp>
        <p:nvSpPr>
          <p:cNvPr id="681" name="Content Placeholder 2"/>
          <p:cNvSpPr txBox="1"/>
          <p:nvPr/>
        </p:nvSpPr>
        <p:spPr>
          <a:xfrm>
            <a:off x="899885" y="4601028"/>
            <a:ext cx="5863773" cy="216408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lvl="2" indent="-457200" algn="l">
              <a:spcBef>
                <a:spcPts val="900"/>
              </a:spcBef>
              <a:buClr>
                <a:srgbClr val="899F49"/>
              </a:buClr>
              <a:buSzPct val="100000"/>
              <a:buChar char="➢"/>
              <a:defRPr sz="3400">
                <a:solidFill>
                  <a:srgbClr val="899F49"/>
                </a:solidFill>
              </a:defRPr>
            </a:pPr>
            <a:r>
              <a:t> </a:t>
            </a:r>
            <a:r>
              <a:rPr sz="4000"/>
              <a:t>Problem Solving</a:t>
            </a:r>
          </a:p>
          <a:p>
            <a:pPr marL="457200" lvl="2" indent="-457200" algn="l">
              <a:spcBef>
                <a:spcPts val="900"/>
              </a:spcBef>
              <a:buClr>
                <a:srgbClr val="899F49"/>
              </a:buClr>
              <a:buSzPct val="100000"/>
              <a:buChar char="➢"/>
              <a:defRPr sz="4000">
                <a:solidFill>
                  <a:srgbClr val="899F49"/>
                </a:solidFill>
              </a:defRPr>
            </a:pPr>
            <a:r>
              <a:t> Reality Testing</a:t>
            </a:r>
          </a:p>
          <a:p>
            <a:pPr marL="457200" lvl="2" indent="-457200" algn="l">
              <a:spcBef>
                <a:spcPts val="900"/>
              </a:spcBef>
              <a:buClr>
                <a:srgbClr val="899F49"/>
              </a:buClr>
              <a:buSzPct val="100000"/>
              <a:buChar char="➢"/>
              <a:defRPr sz="4000">
                <a:solidFill>
                  <a:srgbClr val="899F49"/>
                </a:solidFill>
              </a:defRPr>
            </a:pPr>
            <a:r>
              <a:t> Impulse Control</a:t>
            </a:r>
          </a:p>
        </p:txBody>
      </p:sp>
      <p:sp>
        <p:nvSpPr>
          <p:cNvPr id="682" name="Title 1"/>
          <p:cNvSpPr txBox="1"/>
          <p:nvPr/>
        </p:nvSpPr>
        <p:spPr>
          <a:xfrm>
            <a:off x="110677" y="38104"/>
            <a:ext cx="12661903" cy="228894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Decision Making Composite</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Problem Solving</a:t>
            </a:r>
          </a:p>
        </p:txBody>
      </p:sp>
      <p:sp>
        <p:nvSpPr>
          <p:cNvPr id="685"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24</a:t>
            </a:r>
          </a:p>
        </p:txBody>
      </p:sp>
      <p:sp>
        <p:nvSpPr>
          <p:cNvPr id="686" name="Content Placeholder 4"/>
          <p:cNvSpPr txBox="1"/>
          <p:nvPr/>
        </p:nvSpPr>
        <p:spPr>
          <a:xfrm>
            <a:off x="366304" y="2859353"/>
            <a:ext cx="12391391"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rPr dirty="0"/>
              <a:t>your ability and tendency both to solve problems that involve emotions and to use emotions as an effective problem-solving tool</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Problem Solving</a:t>
            </a:r>
          </a:p>
        </p:txBody>
      </p:sp>
      <p:sp>
        <p:nvSpPr>
          <p:cNvPr id="68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24</a:t>
            </a:r>
          </a:p>
        </p:txBody>
      </p:sp>
      <p:sp>
        <p:nvSpPr>
          <p:cNvPr id="690"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899F49"/>
              </a:buClr>
              <a:buSzPct val="100000"/>
              <a:buFont typeface="Arial"/>
              <a:buChar char="•"/>
              <a:defRPr>
                <a:latin typeface="Calibri"/>
                <a:ea typeface="Calibri"/>
                <a:cs typeface="Calibri"/>
                <a:sym typeface="Calibri"/>
              </a:defRPr>
            </a:pPr>
            <a:r>
              <a:t>Conflict and problem avoidant</a:t>
            </a:r>
          </a:p>
          <a:p>
            <a:pPr marL="809625" lvl="2" indent="-571500" algn="l">
              <a:buClr>
                <a:srgbClr val="899F49"/>
              </a:buClr>
              <a:buSzPct val="100000"/>
              <a:buFont typeface="Arial"/>
              <a:buChar char="•"/>
              <a:defRPr>
                <a:latin typeface="Calibri"/>
                <a:ea typeface="Calibri"/>
                <a:cs typeface="Calibri"/>
                <a:sym typeface="Calibri"/>
              </a:defRPr>
            </a:pPr>
            <a:r>
              <a:t>Emotionally ineffective</a:t>
            </a:r>
          </a:p>
          <a:p>
            <a:pPr marL="809625" lvl="2" indent="-571500" algn="l">
              <a:buClr>
                <a:srgbClr val="899F49"/>
              </a:buClr>
              <a:buSzPct val="100000"/>
              <a:buFont typeface="Arial"/>
              <a:buChar char="•"/>
              <a:defRPr>
                <a:latin typeface="Calibri"/>
                <a:ea typeface="Calibri"/>
                <a:cs typeface="Calibri"/>
                <a:sym typeface="Calibri"/>
              </a:defRPr>
            </a:pPr>
            <a:r>
              <a:t>Unpredictable in problem solving</a:t>
            </a:r>
          </a:p>
          <a:p>
            <a:pPr marL="809625" lvl="2" indent="-571500" algn="l">
              <a:buClr>
                <a:srgbClr val="899F49"/>
              </a:buClr>
              <a:buSzPct val="100000"/>
              <a:buFont typeface="Arial"/>
              <a:buChar char="•"/>
              <a:defRPr>
                <a:latin typeface="Calibri"/>
                <a:ea typeface="Calibri"/>
                <a:cs typeface="Calibri"/>
                <a:sym typeface="Calibri"/>
              </a:defRPr>
            </a:pPr>
            <a:r>
              <a:t>Unreliable</a:t>
            </a:r>
          </a:p>
          <a:p>
            <a:pPr marL="809625" lvl="2" indent="-571500" algn="l">
              <a:buClr>
                <a:srgbClr val="899F49"/>
              </a:buClr>
              <a:buSzPct val="100000"/>
              <a:buFont typeface="Arial"/>
              <a:buChar char="•"/>
              <a:defRPr>
                <a:latin typeface="Calibri"/>
                <a:ea typeface="Calibri"/>
                <a:cs typeface="Calibri"/>
                <a:sym typeface="Calibri"/>
              </a:defRPr>
            </a:pPr>
            <a:r>
              <a:t>A weak and/or ineffective leader</a:t>
            </a:r>
          </a:p>
        </p:txBody>
      </p:sp>
      <p:sp>
        <p:nvSpPr>
          <p:cNvPr id="691"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692" name="Picture 1" descr="Picture 1"/>
          <p:cNvPicPr>
            <a:picLocks noChangeAspect="1"/>
          </p:cNvPicPr>
          <p:nvPr/>
        </p:nvPicPr>
        <p:blipFill>
          <a:blip r:embed="rId2">
            <a:extLst/>
          </a:blip>
          <a:stretch>
            <a:fillRect/>
          </a:stretch>
        </p:blipFill>
        <p:spPr>
          <a:xfrm>
            <a:off x="-31221" y="2654928"/>
            <a:ext cx="13108596" cy="572836"/>
          </a:xfrm>
          <a:prstGeom prst="rect">
            <a:avLst/>
          </a:prstGeom>
          <a:ln w="12700">
            <a:miter lim="400000"/>
          </a:ln>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Problem Solving</a:t>
            </a:r>
          </a:p>
        </p:txBody>
      </p:sp>
      <p:sp>
        <p:nvSpPr>
          <p:cNvPr id="695"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24</a:t>
            </a:r>
          </a:p>
        </p:txBody>
      </p:sp>
      <p:sp>
        <p:nvSpPr>
          <p:cNvPr id="696"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899F49"/>
              </a:buClr>
              <a:buSzPct val="100000"/>
              <a:buFont typeface="Arial"/>
              <a:buChar char="•"/>
              <a:defRPr>
                <a:latin typeface="Calibri"/>
                <a:ea typeface="Calibri"/>
                <a:cs typeface="Calibri"/>
                <a:sym typeface="Calibri"/>
              </a:defRPr>
            </a:pPr>
            <a:r>
              <a:t>Conflict and problem avoidant</a:t>
            </a:r>
          </a:p>
          <a:p>
            <a:pPr marL="809625" lvl="2" indent="-571500" algn="l">
              <a:buClr>
                <a:srgbClr val="899F49"/>
              </a:buClr>
              <a:buSzPct val="100000"/>
              <a:buFont typeface="Arial"/>
              <a:buChar char="•"/>
              <a:defRPr>
                <a:latin typeface="Calibri"/>
                <a:ea typeface="Calibri"/>
                <a:cs typeface="Calibri"/>
                <a:sym typeface="Calibri"/>
              </a:defRPr>
            </a:pPr>
            <a:r>
              <a:t>Emotionally ineffective</a:t>
            </a:r>
          </a:p>
          <a:p>
            <a:pPr marL="809625" lvl="2" indent="-571500" algn="l">
              <a:buClr>
                <a:srgbClr val="899F49"/>
              </a:buClr>
              <a:buSzPct val="100000"/>
              <a:buFont typeface="Arial"/>
              <a:buChar char="•"/>
              <a:defRPr>
                <a:latin typeface="Calibri"/>
                <a:ea typeface="Calibri"/>
                <a:cs typeface="Calibri"/>
                <a:sym typeface="Calibri"/>
              </a:defRPr>
            </a:pPr>
            <a:r>
              <a:t>Unpredictable in problem solving</a:t>
            </a:r>
          </a:p>
          <a:p>
            <a:pPr marL="809625" lvl="2" indent="-571500" algn="l">
              <a:buClr>
                <a:srgbClr val="899F49"/>
              </a:buClr>
              <a:buSzPct val="100000"/>
              <a:buFont typeface="Arial"/>
              <a:buChar char="•"/>
              <a:defRPr>
                <a:latin typeface="Calibri"/>
                <a:ea typeface="Calibri"/>
                <a:cs typeface="Calibri"/>
                <a:sym typeface="Calibri"/>
              </a:defRPr>
            </a:pPr>
            <a:r>
              <a:t>Unreliable</a:t>
            </a:r>
          </a:p>
          <a:p>
            <a:pPr marL="809625" lvl="2" indent="-571500" algn="l">
              <a:buClr>
                <a:srgbClr val="899F49"/>
              </a:buClr>
              <a:buSzPct val="100000"/>
              <a:buFont typeface="Arial"/>
              <a:buChar char="•"/>
              <a:defRPr>
                <a:latin typeface="Calibri"/>
                <a:ea typeface="Calibri"/>
                <a:cs typeface="Calibri"/>
                <a:sym typeface="Calibri"/>
              </a:defRPr>
            </a:pPr>
            <a:r>
              <a:t>A weak and/or ineffective leader</a:t>
            </a:r>
          </a:p>
        </p:txBody>
      </p:sp>
      <p:sp>
        <p:nvSpPr>
          <p:cNvPr id="697" name="Content Placeholder 4"/>
          <p:cNvSpPr txBox="1"/>
          <p:nvPr/>
        </p:nvSpPr>
        <p:spPr>
          <a:xfrm>
            <a:off x="4714855" y="4174668"/>
            <a:ext cx="3868692" cy="45345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A</a:t>
            </a:r>
            <a:r>
              <a:rPr dirty="0"/>
              <a:t>n often adequate, but not outstanding, tendency to engage the human and emotional side of conflict and problem solving</a:t>
            </a:r>
          </a:p>
        </p:txBody>
      </p:sp>
      <p:sp>
        <p:nvSpPr>
          <p:cNvPr id="698"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699"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700" name="Picture 1" descr="Picture 1"/>
          <p:cNvPicPr>
            <a:picLocks noChangeAspect="1"/>
          </p:cNvPicPr>
          <p:nvPr/>
        </p:nvPicPr>
        <p:blipFill>
          <a:blip r:embed="rId2">
            <a:extLst/>
          </a:blip>
          <a:stretch>
            <a:fillRect/>
          </a:stretch>
        </p:blipFill>
        <p:spPr>
          <a:xfrm>
            <a:off x="-31221" y="2654928"/>
            <a:ext cx="13108596" cy="57283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699"/>
                                        </p:tgtEl>
                                        <p:attrNameLst>
                                          <p:attrName>style.opacity</p:attrName>
                                        </p:attrNameLst>
                                      </p:cBhvr>
                                      <p:to>
                                        <p:strVal val="0.50"/>
                                      </p:to>
                                    </p:set>
                                    <p:animEffect filter="image" prLst="opacity: 0.50; ">
                                      <p:cBhvr>
                                        <p:cTn id="7" dur="indefinite" fill="hold"/>
                                        <p:tgtEl>
                                          <p:spTgt spid="699"/>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696"/>
                                        </p:tgtEl>
                                        <p:attrNameLst>
                                          <p:attrName>style.opacity</p:attrName>
                                        </p:attrNameLst>
                                      </p:cBhvr>
                                      <p:to>
                                        <p:strVal val="0.50"/>
                                      </p:to>
                                    </p:set>
                                    <p:animEffect filter="image" prLst="opacity: 0.50; ">
                                      <p:cBhvr>
                                        <p:cTn id="11" dur="indefinite" fill="hold"/>
                                        <p:tgtEl>
                                          <p:spTgt spid="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 grpId="2" animBg="1" advAuto="0"/>
      <p:bldP spid="699"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ontent Placeholder 2"/>
          <p:cNvSpPr txBox="1">
            <a:spLocks noGrp="1"/>
          </p:cNvSpPr>
          <p:nvPr>
            <p:ph type="body" idx="4294967295"/>
          </p:nvPr>
        </p:nvSpPr>
        <p:spPr>
          <a:xfrm>
            <a:off x="474785" y="3232378"/>
            <a:ext cx="12341330" cy="6521223"/>
          </a:xfrm>
          <a:prstGeom prst="rect">
            <a:avLst/>
          </a:prstGeom>
        </p:spPr>
        <p:txBody>
          <a:bodyPr>
            <a:normAutofit/>
          </a:bodyPr>
          <a:lstStyle/>
          <a:p>
            <a:pPr>
              <a:lnSpc>
                <a:spcPct val="150000"/>
              </a:lnSpc>
              <a:spcBef>
                <a:spcPts val="0"/>
              </a:spcBef>
              <a:defRPr sz="4000"/>
            </a:pPr>
            <a:r>
              <a:t>Cognitive Intelligence (IQ)</a:t>
            </a:r>
          </a:p>
          <a:p>
            <a:pPr>
              <a:lnSpc>
                <a:spcPct val="150000"/>
              </a:lnSpc>
              <a:spcBef>
                <a:spcPts val="0"/>
              </a:spcBef>
              <a:defRPr sz="4000"/>
            </a:pPr>
            <a:r>
              <a:t>Skill Assessment</a:t>
            </a:r>
          </a:p>
          <a:p>
            <a:pPr>
              <a:lnSpc>
                <a:spcPct val="150000"/>
              </a:lnSpc>
              <a:spcBef>
                <a:spcPts val="0"/>
              </a:spcBef>
              <a:defRPr sz="4000"/>
            </a:pPr>
            <a:r>
              <a:t>Achievement</a:t>
            </a:r>
          </a:p>
          <a:p>
            <a:pPr>
              <a:lnSpc>
                <a:spcPct val="150000"/>
              </a:lnSpc>
              <a:spcBef>
                <a:spcPts val="0"/>
              </a:spcBef>
              <a:defRPr sz="4000"/>
            </a:pPr>
            <a:r>
              <a:t>Vocational Interest</a:t>
            </a:r>
          </a:p>
          <a:p>
            <a:pPr>
              <a:lnSpc>
                <a:spcPct val="150000"/>
              </a:lnSpc>
              <a:spcBef>
                <a:spcPts val="0"/>
              </a:spcBef>
              <a:defRPr sz="4000"/>
            </a:pPr>
            <a:r>
              <a:t>Personal or Vocational Compatibility</a:t>
            </a:r>
          </a:p>
          <a:p>
            <a:pPr>
              <a:lnSpc>
                <a:spcPct val="150000"/>
              </a:lnSpc>
              <a:spcBef>
                <a:spcPts val="0"/>
              </a:spcBef>
              <a:defRPr sz="4000"/>
            </a:pPr>
            <a:r>
              <a:t>Personality</a:t>
            </a:r>
          </a:p>
        </p:txBody>
      </p:sp>
      <p:sp>
        <p:nvSpPr>
          <p:cNvPr id="156" name="Title 1"/>
          <p:cNvSpPr txBox="1"/>
          <p:nvPr/>
        </p:nvSpPr>
        <p:spPr>
          <a:xfrm>
            <a:off x="66760"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What EQ is NOT</a:t>
            </a:r>
          </a:p>
        </p:txBody>
      </p:sp>
      <p:sp>
        <p:nvSpPr>
          <p:cNvPr id="157" name="TextBox 1"/>
          <p:cNvSpPr/>
          <p:nvPr/>
        </p:nvSpPr>
        <p:spPr>
          <a:xfrm>
            <a:off x="10551886" y="7300686"/>
            <a:ext cx="2264229" cy="2332265"/>
          </a:xfrm>
          <a:prstGeom prst="rect">
            <a:avLst/>
          </a:prstGeom>
          <a:solidFill>
            <a:srgbClr val="FFFFFF"/>
          </a:solidFill>
          <a:ln w="12700">
            <a:miter lim="400000"/>
          </a:ln>
        </p:spPr>
        <p:txBody>
          <a:bodyPr lIns="50800" tIns="50800" rIns="50800" bIns="50800" anchor="ctr"/>
          <a:lstStyle/>
          <a:p>
            <a:endParaRP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Problem Solving</a:t>
            </a:r>
          </a:p>
        </p:txBody>
      </p:sp>
      <p:sp>
        <p:nvSpPr>
          <p:cNvPr id="703"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24</a:t>
            </a:r>
          </a:p>
        </p:txBody>
      </p:sp>
      <p:sp>
        <p:nvSpPr>
          <p:cNvPr id="704"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899F49"/>
              </a:buClr>
              <a:buSzPct val="100000"/>
              <a:buFont typeface="Arial"/>
              <a:buChar char="•"/>
              <a:defRPr>
                <a:latin typeface="Calibri"/>
                <a:ea typeface="Calibri"/>
                <a:cs typeface="Calibri"/>
                <a:sym typeface="Calibri"/>
              </a:defRPr>
            </a:pPr>
            <a:r>
              <a:t>Conflict and problem avoidant</a:t>
            </a:r>
          </a:p>
          <a:p>
            <a:pPr marL="809625" lvl="2" indent="-571500" algn="l">
              <a:buClr>
                <a:srgbClr val="899F49"/>
              </a:buClr>
              <a:buSzPct val="100000"/>
              <a:buFont typeface="Arial"/>
              <a:buChar char="•"/>
              <a:defRPr>
                <a:latin typeface="Calibri"/>
                <a:ea typeface="Calibri"/>
                <a:cs typeface="Calibri"/>
                <a:sym typeface="Calibri"/>
              </a:defRPr>
            </a:pPr>
            <a:r>
              <a:t>Emotionally ineffective</a:t>
            </a:r>
          </a:p>
          <a:p>
            <a:pPr marL="809625" lvl="2" indent="-571500" algn="l">
              <a:buClr>
                <a:srgbClr val="899F49"/>
              </a:buClr>
              <a:buSzPct val="100000"/>
              <a:buFont typeface="Arial"/>
              <a:buChar char="•"/>
              <a:defRPr>
                <a:latin typeface="Calibri"/>
                <a:ea typeface="Calibri"/>
                <a:cs typeface="Calibri"/>
                <a:sym typeface="Calibri"/>
              </a:defRPr>
            </a:pPr>
            <a:r>
              <a:t>Unpredictable in problem solving</a:t>
            </a:r>
          </a:p>
          <a:p>
            <a:pPr marL="809625" lvl="2" indent="-571500" algn="l">
              <a:buClr>
                <a:srgbClr val="899F49"/>
              </a:buClr>
              <a:buSzPct val="100000"/>
              <a:buFont typeface="Arial"/>
              <a:buChar char="•"/>
              <a:defRPr>
                <a:latin typeface="Calibri"/>
                <a:ea typeface="Calibri"/>
                <a:cs typeface="Calibri"/>
                <a:sym typeface="Calibri"/>
              </a:defRPr>
            </a:pPr>
            <a:r>
              <a:t>Unreliable</a:t>
            </a:r>
          </a:p>
          <a:p>
            <a:pPr marL="809625" lvl="2" indent="-571500" algn="l">
              <a:buClr>
                <a:srgbClr val="899F49"/>
              </a:buClr>
              <a:buSzPct val="100000"/>
              <a:buFont typeface="Arial"/>
              <a:buChar char="•"/>
              <a:defRPr>
                <a:latin typeface="Calibri"/>
                <a:ea typeface="Calibri"/>
                <a:cs typeface="Calibri"/>
                <a:sym typeface="Calibri"/>
              </a:defRPr>
            </a:pPr>
            <a:r>
              <a:t>A weak and/or ineffective leader</a:t>
            </a:r>
          </a:p>
        </p:txBody>
      </p:sp>
      <p:sp>
        <p:nvSpPr>
          <p:cNvPr id="706" name="Content Placeholder 4"/>
          <p:cNvSpPr txBox="1"/>
          <p:nvPr/>
        </p:nvSpPr>
        <p:spPr>
          <a:xfrm>
            <a:off x="8714803" y="4263021"/>
            <a:ext cx="4263978" cy="3378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899F49"/>
                </a:solidFill>
              </a:defRPr>
            </a:lvl1pPr>
          </a:lstStyle>
          <a:p>
            <a:r>
              <a:rPr dirty="0"/>
              <a:t>You solve problems readily and well, even when you are upset or are engaged in upsetting situations</a:t>
            </a:r>
          </a:p>
        </p:txBody>
      </p:sp>
      <p:sp>
        <p:nvSpPr>
          <p:cNvPr id="707"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708" name="Content Placeholder 4"/>
          <p:cNvSpPr txBox="1"/>
          <p:nvPr/>
        </p:nvSpPr>
        <p:spPr>
          <a:xfrm>
            <a:off x="8518014" y="320445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709"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710" name="Picture 1" descr="Picture 1"/>
          <p:cNvPicPr>
            <a:picLocks noChangeAspect="1"/>
          </p:cNvPicPr>
          <p:nvPr/>
        </p:nvPicPr>
        <p:blipFill>
          <a:blip r:embed="rId2">
            <a:extLst/>
          </a:blip>
          <a:stretch>
            <a:fillRect/>
          </a:stretch>
        </p:blipFill>
        <p:spPr>
          <a:xfrm>
            <a:off x="-31221" y="2654928"/>
            <a:ext cx="13108596" cy="572836"/>
          </a:xfrm>
          <a:prstGeom prst="rect">
            <a:avLst/>
          </a:prstGeom>
          <a:ln w="12700">
            <a:miter lim="400000"/>
          </a:ln>
        </p:spPr>
      </p:pic>
      <p:sp>
        <p:nvSpPr>
          <p:cNvPr id="11" name="Content Placeholder 4"/>
          <p:cNvSpPr txBox="1"/>
          <p:nvPr/>
        </p:nvSpPr>
        <p:spPr>
          <a:xfrm>
            <a:off x="4714855" y="4174668"/>
            <a:ext cx="3868692" cy="45345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A</a:t>
            </a:r>
            <a:r>
              <a:rPr dirty="0"/>
              <a:t>n often adequate, but not outstanding, tendency to engage the human and emotional side of conflict and problem solving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709"/>
                                        </p:tgtEl>
                                        <p:attrNameLst>
                                          <p:attrName>style.opacity</p:attrName>
                                        </p:attrNameLst>
                                      </p:cBhvr>
                                      <p:to>
                                        <p:strVal val="0.50"/>
                                      </p:to>
                                    </p:set>
                                    <p:animEffect filter="image" prLst="opacity: 0.50; ">
                                      <p:cBhvr>
                                        <p:cTn id="7" dur="indefinite" fill="hold"/>
                                        <p:tgtEl>
                                          <p:spTgt spid="709"/>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707"/>
                                        </p:tgtEl>
                                        <p:attrNameLst>
                                          <p:attrName>style.opacity</p:attrName>
                                        </p:attrNameLst>
                                      </p:cBhvr>
                                      <p:to>
                                        <p:strVal val="0.50"/>
                                      </p:to>
                                    </p:set>
                                    <p:animEffect filter="image" prLst="opacity: 0.50; ">
                                      <p:cBhvr>
                                        <p:cTn id="11" dur="indefinite" fill="hold"/>
                                        <p:tgtEl>
                                          <p:spTgt spid="707"/>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704"/>
                                        </p:tgtEl>
                                        <p:attrNameLst>
                                          <p:attrName>style.opacity</p:attrName>
                                        </p:attrNameLst>
                                      </p:cBhvr>
                                      <p:to>
                                        <p:strVal val="0.50"/>
                                      </p:to>
                                    </p:set>
                                    <p:animEffect filter="image" prLst="opacity: 0.50; ">
                                      <p:cBhvr>
                                        <p:cTn id="15" dur="indefinite" fill="hold"/>
                                        <p:tgtEl>
                                          <p:spTgt spid="704"/>
                                        </p:tgtEl>
                                      </p:cBhvr>
                                    </p:animEffect>
                                  </p:childTnLst>
                                </p:cTn>
                              </p:par>
                              <p:par>
                                <p:cTn id="16" presetID="9" presetClass="emph" presetSubtype="0" nodeType="withEffect">
                                  <p:stCondLst>
                                    <p:cond delay="0"/>
                                  </p:stCondLst>
                                  <p:childTnLst>
                                    <p:set>
                                      <p:cBhvr rctx="PPT">
                                        <p:cTn id="17" dur="indefinite"/>
                                        <p:tgtEl>
                                          <p:spTgt spid="11">
                                            <p:txEl>
                                              <p:pRg st="0" end="0"/>
                                            </p:txEl>
                                          </p:spTgt>
                                        </p:tgtEl>
                                        <p:attrNameLst>
                                          <p:attrName>style.opacity</p:attrName>
                                        </p:attrNameLst>
                                      </p:cBhvr>
                                      <p:to>
                                        <p:strVal val="0.5"/>
                                      </p:to>
                                    </p:set>
                                    <p:animEffect filter="image" prLst="opacity: 0.5">
                                      <p:cBhvr rctx="IE">
                                        <p:cTn id="18"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 grpId="3" animBg="1" advAuto="0"/>
      <p:bldP spid="707" grpId="2" animBg="1" advAuto="0"/>
      <p:bldP spid="709" grpId="1"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Problem Solving</a:t>
            </a:r>
          </a:p>
        </p:txBody>
      </p:sp>
      <p:sp>
        <p:nvSpPr>
          <p:cNvPr id="713"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24</a:t>
            </a:r>
          </a:p>
        </p:txBody>
      </p:sp>
      <p:sp>
        <p:nvSpPr>
          <p:cNvPr id="714" name="Content Placeholder 4"/>
          <p:cNvSpPr txBox="1"/>
          <p:nvPr/>
        </p:nvSpPr>
        <p:spPr>
          <a:xfrm>
            <a:off x="9396548" y="2813912"/>
            <a:ext cx="3440334" cy="220983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899F49"/>
                </a:solidFill>
              </a:rPr>
              <a:t>Problem Solving</a:t>
            </a:r>
            <a:r>
              <a:rPr sz="3440" dirty="0">
                <a:solidFill>
                  <a:srgbClr val="BC5E00"/>
                </a:solidFill>
              </a:rPr>
              <a:t> </a:t>
            </a:r>
            <a:r>
              <a:rPr sz="3440" dirty="0"/>
              <a:t>can be or look/sound:</a:t>
            </a:r>
          </a:p>
        </p:txBody>
      </p:sp>
      <p:sp>
        <p:nvSpPr>
          <p:cNvPr id="715" name="Content Placeholder 4"/>
          <p:cNvSpPr txBox="1"/>
          <p:nvPr/>
        </p:nvSpPr>
        <p:spPr>
          <a:xfrm>
            <a:off x="380589" y="3684165"/>
            <a:ext cx="3886612" cy="4470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899F49"/>
                </a:solidFill>
              </a:defRPr>
            </a:lvl1pPr>
          </a:lstStyle>
          <a:p>
            <a:r>
              <a:t>You solve problems readily and well, even when you are upset or are engaged in upsetting situations</a:t>
            </a:r>
          </a:p>
        </p:txBody>
      </p:sp>
      <p:sp>
        <p:nvSpPr>
          <p:cNvPr id="716" name="TextBox 3"/>
          <p:cNvSpPr txBox="1"/>
          <p:nvPr/>
        </p:nvSpPr>
        <p:spPr>
          <a:xfrm>
            <a:off x="4960250" y="5102008"/>
            <a:ext cx="8834706" cy="44012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899F49"/>
              </a:buClr>
              <a:buSzPct val="100000"/>
              <a:buFont typeface="Arial"/>
              <a:buChar char="•"/>
              <a:defRPr sz="4000">
                <a:latin typeface="Calibri"/>
                <a:ea typeface="Calibri"/>
                <a:cs typeface="Calibri"/>
                <a:sym typeface="Calibri"/>
              </a:defRPr>
            </a:pPr>
            <a:r>
              <a:rPr dirty="0"/>
              <a:t>Engage problems too quickly, even when pause or reflection may be prudent</a:t>
            </a:r>
          </a:p>
          <a:p>
            <a:pPr marL="571500" indent="-571500" algn="l">
              <a:buClr>
                <a:srgbClr val="899F49"/>
              </a:buClr>
              <a:buSzPct val="100000"/>
              <a:buFont typeface="Arial"/>
              <a:buChar char="•"/>
              <a:defRPr sz="4000">
                <a:latin typeface="Calibri"/>
                <a:ea typeface="Calibri"/>
                <a:cs typeface="Calibri"/>
                <a:sym typeface="Calibri"/>
              </a:defRPr>
            </a:pPr>
            <a:r>
              <a:rPr dirty="0"/>
              <a:t>May well not engage conflict </a:t>
            </a:r>
            <a:r>
              <a:rPr lang="en-US" dirty="0"/>
              <a:t> </a:t>
            </a:r>
            <a:r>
              <a:rPr dirty="0"/>
              <a:t>avoidance as a legitimate </a:t>
            </a:r>
            <a:r>
              <a:rPr lang="en-US" dirty="0"/>
              <a:t>            </a:t>
            </a:r>
            <a:r>
              <a:rPr dirty="0"/>
              <a:t>conflict</a:t>
            </a:r>
            <a:r>
              <a:rPr lang="en-US" dirty="0"/>
              <a:t> </a:t>
            </a:r>
            <a:r>
              <a:rPr dirty="0"/>
              <a:t>approach, which</a:t>
            </a:r>
            <a:r>
              <a:rPr lang="en-US" dirty="0"/>
              <a:t>                        </a:t>
            </a:r>
            <a:r>
              <a:rPr dirty="0"/>
              <a:t>at times</a:t>
            </a:r>
            <a:r>
              <a:rPr lang="en-US" dirty="0"/>
              <a:t> </a:t>
            </a:r>
            <a:r>
              <a:rPr dirty="0"/>
              <a:t>it can be</a:t>
            </a:r>
          </a:p>
        </p:txBody>
      </p:sp>
      <p:pic>
        <p:nvPicPr>
          <p:cNvPr id="717" name="Picture 2" descr="Picture 2"/>
          <p:cNvPicPr>
            <a:picLocks noChangeAspect="1"/>
          </p:cNvPicPr>
          <p:nvPr/>
        </p:nvPicPr>
        <p:blipFill>
          <a:blip r:embed="rId2">
            <a:extLst/>
          </a:blip>
          <a:stretch>
            <a:fillRect/>
          </a:stretch>
        </p:blipFill>
        <p:spPr>
          <a:xfrm>
            <a:off x="-292767" y="2670884"/>
            <a:ext cx="6785916" cy="712602"/>
          </a:xfrm>
          <a:prstGeom prst="rect">
            <a:avLst/>
          </a:prstGeom>
          <a:ln w="12700">
            <a:miter lim="400000"/>
          </a:ln>
        </p:spPr>
      </p:pic>
      <p:grpSp>
        <p:nvGrpSpPr>
          <p:cNvPr id="720" name="Group 17"/>
          <p:cNvGrpSpPr/>
          <p:nvPr/>
        </p:nvGrpSpPr>
        <p:grpSpPr>
          <a:xfrm>
            <a:off x="5931554" y="1085255"/>
            <a:ext cx="4223793" cy="3142229"/>
            <a:chOff x="0" y="0"/>
            <a:chExt cx="4223791" cy="3142227"/>
          </a:xfrm>
        </p:grpSpPr>
        <p:sp>
          <p:nvSpPr>
            <p:cNvPr id="718" name="Explosion 2 18"/>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719" name="TextBox 19"/>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17"/>
                                        </p:tgtEl>
                                        <p:attrNameLst>
                                          <p:attrName>style.visibility</p:attrName>
                                        </p:attrNameLst>
                                      </p:cBhvr>
                                      <p:to>
                                        <p:strVal val="visible"/>
                                      </p:to>
                                    </p:set>
                                    <p:animEffect transition="in" filter="wipe(left)">
                                      <p:cBhvr>
                                        <p:cTn id="7" dur="500"/>
                                        <p:tgtEl>
                                          <p:spTgt spid="717"/>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715"/>
                                        </p:tgtEl>
                                        <p:attrNameLst>
                                          <p:attrName>style.visibility</p:attrName>
                                        </p:attrNameLst>
                                      </p:cBhvr>
                                      <p:to>
                                        <p:strVal val="visible"/>
                                      </p:to>
                                    </p:set>
                                    <p:animEffect transition="in" filter="dissolve">
                                      <p:cBhvr>
                                        <p:cTn id="11" dur="500"/>
                                        <p:tgtEl>
                                          <p:spTgt spid="715"/>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720"/>
                                        </p:tgtEl>
                                        <p:attrNameLst>
                                          <p:attrName>style.visibility</p:attrName>
                                        </p:attrNameLst>
                                      </p:cBhvr>
                                      <p:to>
                                        <p:strVal val="visible"/>
                                      </p:to>
                                    </p:set>
                                    <p:animEffect transition="in" filter="wipe(left)">
                                      <p:cBhvr>
                                        <p:cTn id="15" dur="500"/>
                                        <p:tgtEl>
                                          <p:spTgt spid="720"/>
                                        </p:tgtEl>
                                      </p:cBhvr>
                                    </p:animEffect>
                                  </p:childTnLst>
                                </p:cTn>
                              </p:par>
                            </p:childTnLst>
                          </p:cTn>
                        </p:par>
                        <p:par>
                          <p:cTn id="16" fill="hold">
                            <p:stCondLst>
                              <p:cond delay="1500"/>
                            </p:stCondLst>
                            <p:childTnLst>
                              <p:par>
                                <p:cTn id="17" presetID="22" presetClass="entr" presetSubtype="1" fill="hold" grpId="4" nodeType="afterEffect">
                                  <p:stCondLst>
                                    <p:cond delay="0"/>
                                  </p:stCondLst>
                                  <p:iterate>
                                    <p:tmAbs val="0"/>
                                  </p:iterate>
                                  <p:childTnLst>
                                    <p:set>
                                      <p:cBhvr>
                                        <p:cTn id="18" fill="hold"/>
                                        <p:tgtEl>
                                          <p:spTgt spid="714"/>
                                        </p:tgtEl>
                                        <p:attrNameLst>
                                          <p:attrName>style.visibility</p:attrName>
                                        </p:attrNameLst>
                                      </p:cBhvr>
                                      <p:to>
                                        <p:strVal val="visible"/>
                                      </p:to>
                                    </p:set>
                                    <p:animEffect transition="in" filter="wipe(up)">
                                      <p:cBhvr>
                                        <p:cTn id="19" dur="500"/>
                                        <p:tgtEl>
                                          <p:spTgt spid="7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5" nodeType="clickEffect">
                                  <p:stCondLst>
                                    <p:cond delay="0"/>
                                  </p:stCondLst>
                                  <p:iterate>
                                    <p:tmAbs val="0"/>
                                  </p:iterate>
                                  <p:childTnLst>
                                    <p:set>
                                      <p:cBhvr>
                                        <p:cTn id="23" fill="hold"/>
                                        <p:tgtEl>
                                          <p:spTgt spid="716">
                                            <p:bg/>
                                          </p:spTgt>
                                        </p:tgtEl>
                                        <p:attrNameLst>
                                          <p:attrName>style.visibility</p:attrName>
                                        </p:attrNameLst>
                                      </p:cBhvr>
                                      <p:to>
                                        <p:strVal val="visible"/>
                                      </p:to>
                                    </p:set>
                                    <p:animEffect transition="in" filter="wipe(up)">
                                      <p:cBhvr>
                                        <p:cTn id="24" dur="500"/>
                                        <p:tgtEl>
                                          <p:spTgt spid="716">
                                            <p:bg/>
                                          </p:spTgt>
                                        </p:tgtEl>
                                      </p:cBhvr>
                                    </p:animEffect>
                                  </p:childTnLst>
                                </p:cTn>
                              </p:par>
                              <p:par>
                                <p:cTn id="25" presetID="22" presetClass="entr" presetSubtype="1" fill="hold" grpId="5" nodeType="withEffect">
                                  <p:stCondLst>
                                    <p:cond delay="0"/>
                                  </p:stCondLst>
                                  <p:iterate>
                                    <p:tmAbs val="0"/>
                                  </p:iterate>
                                  <p:childTnLst>
                                    <p:set>
                                      <p:cBhvr>
                                        <p:cTn id="26" fill="hold"/>
                                        <p:tgtEl>
                                          <p:spTgt spid="716">
                                            <p:txEl>
                                              <p:pRg st="0" end="0"/>
                                            </p:txEl>
                                          </p:spTgt>
                                        </p:tgtEl>
                                        <p:attrNameLst>
                                          <p:attrName>style.visibility</p:attrName>
                                        </p:attrNameLst>
                                      </p:cBhvr>
                                      <p:to>
                                        <p:strVal val="visible"/>
                                      </p:to>
                                    </p:set>
                                    <p:animEffect transition="in" filter="wipe(up)">
                                      <p:cBhvr>
                                        <p:cTn id="27" dur="500"/>
                                        <p:tgtEl>
                                          <p:spTgt spid="716">
                                            <p:txEl>
                                              <p:pRg st="0" end="0"/>
                                            </p:txEl>
                                          </p:spTgt>
                                        </p:tgtEl>
                                      </p:cBhvr>
                                    </p:animEffect>
                                  </p:childTnLst>
                                </p:cTn>
                              </p:par>
                            </p:childTnLst>
                          </p:cTn>
                        </p:par>
                        <p:par>
                          <p:cTn id="28" fill="hold">
                            <p:stCondLst>
                              <p:cond delay="500"/>
                            </p:stCondLst>
                            <p:childTnLst>
                              <p:par>
                                <p:cTn id="29" presetID="22" presetClass="entr" presetSubtype="1" fill="hold" grpId="5" nodeType="afterEffect">
                                  <p:stCondLst>
                                    <p:cond delay="0"/>
                                  </p:stCondLst>
                                  <p:iterate>
                                    <p:tmAbs val="0"/>
                                  </p:iterate>
                                  <p:childTnLst>
                                    <p:set>
                                      <p:cBhvr>
                                        <p:cTn id="30" fill="hold"/>
                                        <p:tgtEl>
                                          <p:spTgt spid="716">
                                            <p:txEl>
                                              <p:pRg st="1" end="1"/>
                                            </p:txEl>
                                          </p:spTgt>
                                        </p:tgtEl>
                                        <p:attrNameLst>
                                          <p:attrName>style.visibility</p:attrName>
                                        </p:attrNameLst>
                                      </p:cBhvr>
                                      <p:to>
                                        <p:strVal val="visible"/>
                                      </p:to>
                                    </p:set>
                                    <p:animEffect transition="in" filter="wipe(up)">
                                      <p:cBhvr>
                                        <p:cTn id="31" dur="500"/>
                                        <p:tgtEl>
                                          <p:spTgt spid="7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4" animBg="1" advAuto="0"/>
      <p:bldP spid="715" grpId="2" animBg="1" advAuto="0"/>
      <p:bldP spid="716" grpId="5" build="p" bldLvl="5" animBg="1" advAuto="0"/>
      <p:bldP spid="717" grpId="1" animBg="1" advAuto="0"/>
      <p:bldP spid="720" grpId="3" animBg="1"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Problem Solving</a:t>
            </a:r>
          </a:p>
        </p:txBody>
      </p:sp>
      <p:sp>
        <p:nvSpPr>
          <p:cNvPr id="723"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a:t>
            </a:r>
          </a:p>
        </p:txBody>
      </p:sp>
      <p:sp>
        <p:nvSpPr>
          <p:cNvPr id="724" name="Content Placeholder 4"/>
          <p:cNvSpPr txBox="1"/>
          <p:nvPr/>
        </p:nvSpPr>
        <p:spPr>
          <a:xfrm>
            <a:off x="366304" y="2733225"/>
            <a:ext cx="12391391"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rPr dirty="0"/>
              <a:t>your ability and tendency both to solve problems that involve emotions and to use emotions as an effective problem-solving tool</a:t>
            </a:r>
          </a:p>
        </p:txBody>
      </p:sp>
      <p:sp>
        <p:nvSpPr>
          <p:cNvPr id="725" name="TextBox 4"/>
          <p:cNvSpPr txBox="1"/>
          <p:nvPr/>
        </p:nvSpPr>
        <p:spPr>
          <a:xfrm>
            <a:off x="7199086" y="5950849"/>
            <a:ext cx="3599546" cy="3009901"/>
          </a:xfrm>
          <a:prstGeom prst="rect">
            <a:avLst/>
          </a:prstGeom>
          <a:ln w="12700">
            <a:solidFill>
              <a:srgbClr val="899F49"/>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899F49"/>
                </a:solidFill>
              </a:rPr>
              <a:t>Problem Solving </a:t>
            </a:r>
            <a:r>
              <a:t>on the front flap of your </a:t>
            </a:r>
            <a:r>
              <a:rPr i="1"/>
              <a:t>EQ Workbook</a:t>
            </a:r>
          </a:p>
        </p:txBody>
      </p:sp>
      <p:sp>
        <p:nvSpPr>
          <p:cNvPr id="726" name="Left Arrow 8"/>
          <p:cNvSpPr/>
          <p:nvPr/>
        </p:nvSpPr>
        <p:spPr>
          <a:xfrm>
            <a:off x="6604000" y="7024909"/>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727" name="Picture 1" descr="Picture 1"/>
          <p:cNvPicPr>
            <a:picLocks noChangeAspect="1"/>
          </p:cNvPicPr>
          <p:nvPr/>
        </p:nvPicPr>
        <p:blipFill>
          <a:blip r:embed="rId2">
            <a:extLst/>
          </a:blip>
          <a:stretch>
            <a:fillRect/>
          </a:stretch>
        </p:blipFill>
        <p:spPr>
          <a:xfrm>
            <a:off x="548512" y="6318356"/>
            <a:ext cx="6026462" cy="23496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24">
                                            <p:txEl>
                                              <p:pRg st="0" end="0"/>
                                            </p:txEl>
                                          </p:spTgt>
                                        </p:tgtEl>
                                        <p:attrNameLst>
                                          <p:attrName>style.opacity</p:attrName>
                                        </p:attrNameLst>
                                      </p:cBhvr>
                                      <p:to>
                                        <p:strVal val="0.5"/>
                                      </p:to>
                                    </p:set>
                                    <p:animEffect filter="image" prLst="opacity: 0.5">
                                      <p:cBhvr rctx="IE">
                                        <p:cTn id="7" dur="indefinite"/>
                                        <p:tgtEl>
                                          <p:spTgt spid="72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27"/>
                                        </p:tgtEl>
                                        <p:attrNameLst>
                                          <p:attrName>style.visibility</p:attrName>
                                        </p:attrNameLst>
                                      </p:cBhvr>
                                      <p:to>
                                        <p:strVal val="visible"/>
                                      </p:to>
                                    </p:set>
                                    <p:animEffect transition="in" filter="wipe(left)">
                                      <p:cBhvr>
                                        <p:cTn id="10" dur="500"/>
                                        <p:tgtEl>
                                          <p:spTgt spid="727"/>
                                        </p:tgtEl>
                                      </p:cBhvr>
                                    </p:animEffect>
                                  </p:childTnLst>
                                </p:cTn>
                              </p:par>
                              <p:par>
                                <p:cTn id="11" presetID="22" presetClass="entr" presetSubtype="8" fill="hold" grpId="1" nodeType="withEffect">
                                  <p:stCondLst>
                                    <p:cond delay="0"/>
                                  </p:stCondLst>
                                  <p:iterate>
                                    <p:tmAbs val="0"/>
                                  </p:iterate>
                                  <p:childTnLst>
                                    <p:set>
                                      <p:cBhvr>
                                        <p:cTn id="12" fill="hold"/>
                                        <p:tgtEl>
                                          <p:spTgt spid="725"/>
                                        </p:tgtEl>
                                        <p:attrNameLst>
                                          <p:attrName>style.visibility</p:attrName>
                                        </p:attrNameLst>
                                      </p:cBhvr>
                                      <p:to>
                                        <p:strVal val="visible"/>
                                      </p:to>
                                    </p:set>
                                    <p:animEffect transition="in" filter="wipe(left)">
                                      <p:cBhvr>
                                        <p:cTn id="13" dur="500"/>
                                        <p:tgtEl>
                                          <p:spTgt spid="725"/>
                                        </p:tgtEl>
                                      </p:cBhvr>
                                    </p:animEffect>
                                  </p:childTnLst>
                                </p:cTn>
                              </p:par>
                              <p:par>
                                <p:cTn id="14" presetID="22" presetClass="entr" presetSubtype="2" fill="hold" grpId="2" nodeType="withEffect">
                                  <p:stCondLst>
                                    <p:cond delay="0"/>
                                  </p:stCondLst>
                                  <p:iterate>
                                    <p:tmAbs val="0"/>
                                  </p:iterate>
                                  <p:childTnLst>
                                    <p:set>
                                      <p:cBhvr>
                                        <p:cTn id="15" fill="hold"/>
                                        <p:tgtEl>
                                          <p:spTgt spid="726"/>
                                        </p:tgtEl>
                                        <p:attrNameLst>
                                          <p:attrName>style.visibility</p:attrName>
                                        </p:attrNameLst>
                                      </p:cBhvr>
                                      <p:to>
                                        <p:strVal val="visible"/>
                                      </p:to>
                                    </p:set>
                                    <p:animEffect transition="in" filter="wipe(right)">
                                      <p:cBhvr>
                                        <p:cTn id="16" dur="500"/>
                                        <p:tgtEl>
                                          <p:spTgt spid="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1" animBg="1" advAuto="0"/>
      <p:bldP spid="726" grpId="2" animBg="1" advAuto="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Problem Solving</a:t>
            </a:r>
          </a:p>
        </p:txBody>
      </p:sp>
      <p:sp>
        <p:nvSpPr>
          <p:cNvPr id="730"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25</a:t>
            </a:r>
          </a:p>
        </p:txBody>
      </p:sp>
      <p:sp>
        <p:nvSpPr>
          <p:cNvPr id="731" name="Content Placeholder 4"/>
          <p:cNvSpPr txBox="1"/>
          <p:nvPr/>
        </p:nvSpPr>
        <p:spPr>
          <a:xfrm>
            <a:off x="366304" y="2733225"/>
            <a:ext cx="12391391"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t>your ability and tendency both to solve problems that involve emotions and to use emotions as an effective problem-solving tool</a:t>
            </a:r>
          </a:p>
        </p:txBody>
      </p:sp>
      <p:sp>
        <p:nvSpPr>
          <p:cNvPr id="732" name="TextBox 4"/>
          <p:cNvSpPr txBox="1"/>
          <p:nvPr/>
        </p:nvSpPr>
        <p:spPr>
          <a:xfrm>
            <a:off x="1175654" y="7063833"/>
            <a:ext cx="8955318" cy="1079501"/>
          </a:xfrm>
          <a:prstGeom prst="rect">
            <a:avLst/>
          </a:prstGeom>
          <a:ln w="12700">
            <a:solidFill>
              <a:srgbClr val="899F49"/>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899F49"/>
                </a:solidFill>
              </a:defRPr>
            </a:lvl1pPr>
          </a:lstStyle>
          <a:p>
            <a:r>
              <a:rPr dirty="0"/>
              <a:t>What exercises, practices, or behaviors could activate and strengthen </a:t>
            </a:r>
            <a:r>
              <a:rPr b="1" dirty="0"/>
              <a:t>Problem Solving</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32"/>
                                        </p:tgtEl>
                                        <p:attrNameLst>
                                          <p:attrName>style.visibility</p:attrName>
                                        </p:attrNameLst>
                                      </p:cBhvr>
                                      <p:to>
                                        <p:strVal val="visible"/>
                                      </p:to>
                                    </p:set>
                                    <p:animEffect transition="in" filter="wipe(left)">
                                      <p:cBhvr>
                                        <p:cTn id="7" dur="500"/>
                                        <p:tgtEl>
                                          <p:spTgt spid="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1" animBg="1"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Reality Testing</a:t>
            </a:r>
          </a:p>
        </p:txBody>
      </p:sp>
      <p:sp>
        <p:nvSpPr>
          <p:cNvPr id="735"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26</a:t>
            </a:r>
          </a:p>
        </p:txBody>
      </p:sp>
      <p:sp>
        <p:nvSpPr>
          <p:cNvPr id="736" name="Content Placeholder 4"/>
          <p:cNvSpPr txBox="1"/>
          <p:nvPr/>
        </p:nvSpPr>
        <p:spPr>
          <a:xfrm>
            <a:off x="125189" y="2798056"/>
            <a:ext cx="12827183" cy="629466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rPr dirty="0"/>
              <a:t>The ability and tendency for you to assess the here-and-now reality of any given moment or situation—what is actually going on—and compare that objectively to your fantasy of what is going on, thus avoiding being overcome by fantasies, daydreams and biases</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Reality Testing</a:t>
            </a:r>
          </a:p>
        </p:txBody>
      </p:sp>
      <p:sp>
        <p:nvSpPr>
          <p:cNvPr id="73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26</a:t>
            </a:r>
          </a:p>
        </p:txBody>
      </p:sp>
      <p:sp>
        <p:nvSpPr>
          <p:cNvPr id="740" name="Content Placeholder 4"/>
          <p:cNvSpPr txBox="1"/>
          <p:nvPr/>
        </p:nvSpPr>
        <p:spPr>
          <a:xfrm>
            <a:off x="95792" y="3971471"/>
            <a:ext cx="4447180" cy="447109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899F49"/>
              </a:buClr>
              <a:buSzPct val="100000"/>
              <a:buFont typeface="Arial"/>
              <a:buChar char="•"/>
              <a:defRPr>
                <a:latin typeface="Calibri"/>
                <a:ea typeface="Calibri"/>
                <a:cs typeface="Calibri"/>
                <a:sym typeface="Calibri"/>
              </a:defRPr>
            </a:pPr>
            <a:r>
              <a:t>Unrealistic and overly dramatic</a:t>
            </a:r>
          </a:p>
          <a:p>
            <a:pPr marL="809625" lvl="2" indent="-571500" algn="l">
              <a:buClr>
                <a:srgbClr val="899F49"/>
              </a:buClr>
              <a:buSzPct val="100000"/>
              <a:buFont typeface="Arial"/>
              <a:buChar char="•"/>
              <a:defRPr>
                <a:latin typeface="Calibri"/>
                <a:ea typeface="Calibri"/>
                <a:cs typeface="Calibri"/>
                <a:sym typeface="Calibri"/>
              </a:defRPr>
            </a:pPr>
            <a:r>
              <a:t>Impractical &amp; untrustworthy</a:t>
            </a:r>
          </a:p>
          <a:p>
            <a:pPr marL="809625" lvl="2" indent="-571500" algn="l">
              <a:buClr>
                <a:srgbClr val="899F49"/>
              </a:buClr>
              <a:buSzPct val="100000"/>
              <a:buFont typeface="Arial"/>
              <a:buChar char="•"/>
              <a:defRPr>
                <a:latin typeface="Calibri"/>
                <a:ea typeface="Calibri"/>
                <a:cs typeface="Calibri"/>
                <a:sym typeface="Calibri"/>
              </a:defRPr>
            </a:pPr>
            <a:r>
              <a:t>Dishonest—prone to exaggeration</a:t>
            </a:r>
          </a:p>
          <a:p>
            <a:pPr marL="809625" lvl="2" indent="-571500" algn="l">
              <a:buClr>
                <a:srgbClr val="899F49"/>
              </a:buClr>
              <a:buSzPct val="100000"/>
              <a:buFont typeface="Arial"/>
              <a:buChar char="•"/>
              <a:defRPr>
                <a:latin typeface="Calibri"/>
                <a:ea typeface="Calibri"/>
                <a:cs typeface="Calibri"/>
                <a:sym typeface="Calibri"/>
              </a:defRPr>
            </a:pPr>
            <a:r>
              <a:t>Flighty and/or airheaded</a:t>
            </a:r>
          </a:p>
        </p:txBody>
      </p:sp>
      <p:sp>
        <p:nvSpPr>
          <p:cNvPr id="741"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742" name="Picture 1" descr="Picture 1"/>
          <p:cNvPicPr>
            <a:picLocks noChangeAspect="1"/>
          </p:cNvPicPr>
          <p:nvPr/>
        </p:nvPicPr>
        <p:blipFill>
          <a:blip r:embed="rId2">
            <a:extLst/>
          </a:blip>
          <a:stretch>
            <a:fillRect/>
          </a:stretch>
        </p:blipFill>
        <p:spPr>
          <a:xfrm>
            <a:off x="-31221" y="2654928"/>
            <a:ext cx="13108596" cy="572836"/>
          </a:xfrm>
          <a:prstGeom prst="rect">
            <a:avLst/>
          </a:prstGeom>
          <a:ln w="12700">
            <a:miter lim="400000"/>
          </a:ln>
        </p:spPr>
      </p:pic>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Reality Testing</a:t>
            </a:r>
          </a:p>
        </p:txBody>
      </p:sp>
      <p:sp>
        <p:nvSpPr>
          <p:cNvPr id="745"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26</a:t>
            </a:r>
          </a:p>
        </p:txBody>
      </p:sp>
      <p:sp>
        <p:nvSpPr>
          <p:cNvPr id="746" name="Content Placeholder 4"/>
          <p:cNvSpPr txBox="1"/>
          <p:nvPr/>
        </p:nvSpPr>
        <p:spPr>
          <a:xfrm>
            <a:off x="95792" y="3971471"/>
            <a:ext cx="4447180" cy="447109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899F49"/>
              </a:buClr>
              <a:buSzPct val="100000"/>
              <a:buFont typeface="Arial"/>
              <a:buChar char="•"/>
              <a:defRPr>
                <a:latin typeface="Calibri"/>
                <a:ea typeface="Calibri"/>
                <a:cs typeface="Calibri"/>
                <a:sym typeface="Calibri"/>
              </a:defRPr>
            </a:pPr>
            <a:r>
              <a:t>Unrealistic and overly dramatic</a:t>
            </a:r>
          </a:p>
          <a:p>
            <a:pPr marL="809625" lvl="2" indent="-571500" algn="l">
              <a:buClr>
                <a:srgbClr val="899F49"/>
              </a:buClr>
              <a:buSzPct val="100000"/>
              <a:buFont typeface="Arial"/>
              <a:buChar char="•"/>
              <a:defRPr>
                <a:latin typeface="Calibri"/>
                <a:ea typeface="Calibri"/>
                <a:cs typeface="Calibri"/>
                <a:sym typeface="Calibri"/>
              </a:defRPr>
            </a:pPr>
            <a:r>
              <a:t>Impractical &amp; untrustworthy</a:t>
            </a:r>
          </a:p>
          <a:p>
            <a:pPr marL="809625" lvl="2" indent="-571500" algn="l">
              <a:buClr>
                <a:srgbClr val="899F49"/>
              </a:buClr>
              <a:buSzPct val="100000"/>
              <a:buFont typeface="Arial"/>
              <a:buChar char="•"/>
              <a:defRPr>
                <a:latin typeface="Calibri"/>
                <a:ea typeface="Calibri"/>
                <a:cs typeface="Calibri"/>
                <a:sym typeface="Calibri"/>
              </a:defRPr>
            </a:pPr>
            <a:r>
              <a:t>Dishonest—prone to exaggeration</a:t>
            </a:r>
          </a:p>
          <a:p>
            <a:pPr marL="809625" lvl="2" indent="-571500" algn="l">
              <a:buClr>
                <a:srgbClr val="899F49"/>
              </a:buClr>
              <a:buSzPct val="100000"/>
              <a:buFont typeface="Arial"/>
              <a:buChar char="•"/>
              <a:defRPr>
                <a:latin typeface="Calibri"/>
                <a:ea typeface="Calibri"/>
                <a:cs typeface="Calibri"/>
                <a:sym typeface="Calibri"/>
              </a:defRPr>
            </a:pPr>
            <a:r>
              <a:t>Flighty and/or airheaded</a:t>
            </a:r>
          </a:p>
        </p:txBody>
      </p:sp>
      <p:sp>
        <p:nvSpPr>
          <p:cNvPr id="747" name="Content Placeholder 4"/>
          <p:cNvSpPr txBox="1"/>
          <p:nvPr/>
        </p:nvSpPr>
        <p:spPr>
          <a:xfrm>
            <a:off x="4637639" y="3915660"/>
            <a:ext cx="3868692"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Ability to access objective, real facts to verify your emotional state, but it also suggests that this reality is not always consulted or considered</a:t>
            </a:r>
          </a:p>
        </p:txBody>
      </p:sp>
      <p:sp>
        <p:nvSpPr>
          <p:cNvPr id="748"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749"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750" name="Picture 1" descr="Picture 1"/>
          <p:cNvPicPr>
            <a:picLocks noChangeAspect="1"/>
          </p:cNvPicPr>
          <p:nvPr/>
        </p:nvPicPr>
        <p:blipFill>
          <a:blip r:embed="rId2">
            <a:extLst/>
          </a:blip>
          <a:stretch>
            <a:fillRect/>
          </a:stretch>
        </p:blipFill>
        <p:spPr>
          <a:xfrm>
            <a:off x="-31221" y="2654928"/>
            <a:ext cx="13108596" cy="57283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749"/>
                                        </p:tgtEl>
                                        <p:attrNameLst>
                                          <p:attrName>style.opacity</p:attrName>
                                        </p:attrNameLst>
                                      </p:cBhvr>
                                      <p:to>
                                        <p:strVal val="0.50"/>
                                      </p:to>
                                    </p:set>
                                    <p:animEffect filter="image" prLst="opacity: 0.50; ">
                                      <p:cBhvr>
                                        <p:cTn id="7" dur="indefinite" fill="hold"/>
                                        <p:tgtEl>
                                          <p:spTgt spid="749"/>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746"/>
                                        </p:tgtEl>
                                        <p:attrNameLst>
                                          <p:attrName>style.opacity</p:attrName>
                                        </p:attrNameLst>
                                      </p:cBhvr>
                                      <p:to>
                                        <p:strVal val="0.50"/>
                                      </p:to>
                                    </p:set>
                                    <p:animEffect filter="image" prLst="opacity: 0.50; ">
                                      <p:cBhvr>
                                        <p:cTn id="11" dur="indefinite" fill="hold"/>
                                        <p:tgtEl>
                                          <p:spTgt spid="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 grpId="2" animBg="1" advAuto="0"/>
      <p:bldP spid="749" grpId="1" animBg="1" advAuto="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Reality Testing</a:t>
            </a:r>
          </a:p>
        </p:txBody>
      </p:sp>
      <p:sp>
        <p:nvSpPr>
          <p:cNvPr id="753"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26</a:t>
            </a:r>
          </a:p>
        </p:txBody>
      </p:sp>
      <p:sp>
        <p:nvSpPr>
          <p:cNvPr id="754" name="Content Placeholder 4"/>
          <p:cNvSpPr txBox="1"/>
          <p:nvPr/>
        </p:nvSpPr>
        <p:spPr>
          <a:xfrm>
            <a:off x="95792" y="3971471"/>
            <a:ext cx="4447180" cy="447109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899F49"/>
              </a:buClr>
              <a:buSzPct val="100000"/>
              <a:buFont typeface="Arial"/>
              <a:buChar char="•"/>
              <a:defRPr>
                <a:latin typeface="Calibri"/>
                <a:ea typeface="Calibri"/>
                <a:cs typeface="Calibri"/>
                <a:sym typeface="Calibri"/>
              </a:defRPr>
            </a:pPr>
            <a:r>
              <a:t>Unrealistic and overly dramatic</a:t>
            </a:r>
          </a:p>
          <a:p>
            <a:pPr marL="809625" lvl="2" indent="-571500" algn="l">
              <a:buClr>
                <a:srgbClr val="899F49"/>
              </a:buClr>
              <a:buSzPct val="100000"/>
              <a:buFont typeface="Arial"/>
              <a:buChar char="•"/>
              <a:defRPr>
                <a:latin typeface="Calibri"/>
                <a:ea typeface="Calibri"/>
                <a:cs typeface="Calibri"/>
                <a:sym typeface="Calibri"/>
              </a:defRPr>
            </a:pPr>
            <a:r>
              <a:t>Impractical &amp; untrustworthy</a:t>
            </a:r>
          </a:p>
          <a:p>
            <a:pPr marL="809625" lvl="2" indent="-571500" algn="l">
              <a:buClr>
                <a:srgbClr val="899F49"/>
              </a:buClr>
              <a:buSzPct val="100000"/>
              <a:buFont typeface="Arial"/>
              <a:buChar char="•"/>
              <a:defRPr>
                <a:latin typeface="Calibri"/>
                <a:ea typeface="Calibri"/>
                <a:cs typeface="Calibri"/>
                <a:sym typeface="Calibri"/>
              </a:defRPr>
            </a:pPr>
            <a:r>
              <a:t>Dishonest—prone to exaggeration</a:t>
            </a:r>
          </a:p>
          <a:p>
            <a:pPr marL="809625" lvl="2" indent="-571500" algn="l">
              <a:buClr>
                <a:srgbClr val="899F49"/>
              </a:buClr>
              <a:buSzPct val="100000"/>
              <a:buFont typeface="Arial"/>
              <a:buChar char="•"/>
              <a:defRPr>
                <a:latin typeface="Calibri"/>
                <a:ea typeface="Calibri"/>
                <a:cs typeface="Calibri"/>
                <a:sym typeface="Calibri"/>
              </a:defRPr>
            </a:pPr>
            <a:r>
              <a:t>Flighty and/or airheaded</a:t>
            </a:r>
          </a:p>
        </p:txBody>
      </p:sp>
      <p:sp>
        <p:nvSpPr>
          <p:cNvPr id="756" name="Content Placeholder 4"/>
          <p:cNvSpPr txBox="1"/>
          <p:nvPr/>
        </p:nvSpPr>
        <p:spPr>
          <a:xfrm>
            <a:off x="8620206" y="4030796"/>
            <a:ext cx="4263978" cy="45345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899F49"/>
                </a:solidFill>
              </a:defRPr>
            </a:lvl1pPr>
          </a:lstStyle>
          <a:p>
            <a:r>
              <a:rPr dirty="0"/>
              <a:t>You use the world as it actually exists as the basis for how you feel, making you routinely            look/</a:t>
            </a:r>
            <a:r>
              <a:rPr lang="en-US" dirty="0"/>
              <a:t> </a:t>
            </a:r>
            <a:r>
              <a:rPr dirty="0"/>
              <a:t>sound practical &amp;                     grounded</a:t>
            </a:r>
          </a:p>
        </p:txBody>
      </p:sp>
      <p:sp>
        <p:nvSpPr>
          <p:cNvPr id="757"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758" name="Content Placeholder 4"/>
          <p:cNvSpPr txBox="1"/>
          <p:nvPr/>
        </p:nvSpPr>
        <p:spPr>
          <a:xfrm>
            <a:off x="8518014" y="320445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759"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760" name="Picture 1" descr="Picture 1"/>
          <p:cNvPicPr>
            <a:picLocks noChangeAspect="1"/>
          </p:cNvPicPr>
          <p:nvPr/>
        </p:nvPicPr>
        <p:blipFill>
          <a:blip r:embed="rId2">
            <a:extLst/>
          </a:blip>
          <a:stretch>
            <a:fillRect/>
          </a:stretch>
        </p:blipFill>
        <p:spPr>
          <a:xfrm>
            <a:off x="-31221" y="2654928"/>
            <a:ext cx="13108596" cy="572836"/>
          </a:xfrm>
          <a:prstGeom prst="rect">
            <a:avLst/>
          </a:prstGeom>
          <a:ln w="12700">
            <a:miter lim="400000"/>
          </a:ln>
        </p:spPr>
      </p:pic>
      <p:sp>
        <p:nvSpPr>
          <p:cNvPr id="11" name="Content Placeholder 4"/>
          <p:cNvSpPr txBox="1"/>
          <p:nvPr/>
        </p:nvSpPr>
        <p:spPr>
          <a:xfrm>
            <a:off x="4637639" y="3915660"/>
            <a:ext cx="3868692"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dirty="0"/>
              <a:t>Ability to access objective, real facts to verify your emotional state, but it also suggests that this reality is not always consulted or considered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759"/>
                                        </p:tgtEl>
                                        <p:attrNameLst>
                                          <p:attrName>style.opacity</p:attrName>
                                        </p:attrNameLst>
                                      </p:cBhvr>
                                      <p:to>
                                        <p:strVal val="0.50"/>
                                      </p:to>
                                    </p:set>
                                    <p:animEffect filter="image" prLst="opacity: 0.50; ">
                                      <p:cBhvr>
                                        <p:cTn id="7" dur="indefinite" fill="hold"/>
                                        <p:tgtEl>
                                          <p:spTgt spid="759"/>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757"/>
                                        </p:tgtEl>
                                        <p:attrNameLst>
                                          <p:attrName>style.opacity</p:attrName>
                                        </p:attrNameLst>
                                      </p:cBhvr>
                                      <p:to>
                                        <p:strVal val="0.50"/>
                                      </p:to>
                                    </p:set>
                                    <p:animEffect filter="image" prLst="opacity: 0.50; ">
                                      <p:cBhvr>
                                        <p:cTn id="11" dur="indefinite" fill="hold"/>
                                        <p:tgtEl>
                                          <p:spTgt spid="757"/>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754"/>
                                        </p:tgtEl>
                                        <p:attrNameLst>
                                          <p:attrName>style.opacity</p:attrName>
                                        </p:attrNameLst>
                                      </p:cBhvr>
                                      <p:to>
                                        <p:strVal val="0.50"/>
                                      </p:to>
                                    </p:set>
                                    <p:animEffect filter="image" prLst="opacity: 0.50; ">
                                      <p:cBhvr>
                                        <p:cTn id="15" dur="indefinite" fill="hold"/>
                                        <p:tgtEl>
                                          <p:spTgt spid="754"/>
                                        </p:tgtEl>
                                      </p:cBhvr>
                                    </p:animEffect>
                                  </p:childTnLst>
                                </p:cTn>
                              </p:par>
                              <p:par>
                                <p:cTn id="16" presetID="9" presetClass="emph" presetSubtype="0" nodeType="withEffect">
                                  <p:stCondLst>
                                    <p:cond delay="0"/>
                                  </p:stCondLst>
                                  <p:childTnLst>
                                    <p:set>
                                      <p:cBhvr rctx="PPT">
                                        <p:cTn id="17" dur="indefinite"/>
                                        <p:tgtEl>
                                          <p:spTgt spid="11">
                                            <p:txEl>
                                              <p:pRg st="0" end="0"/>
                                            </p:txEl>
                                          </p:spTgt>
                                        </p:tgtEl>
                                        <p:attrNameLst>
                                          <p:attrName>style.opacity</p:attrName>
                                        </p:attrNameLst>
                                      </p:cBhvr>
                                      <p:to>
                                        <p:strVal val="0.5"/>
                                      </p:to>
                                    </p:set>
                                    <p:animEffect filter="image" prLst="opacity: 0.5">
                                      <p:cBhvr rctx="IE">
                                        <p:cTn id="18"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 grpId="3" animBg="1" advAuto="0"/>
      <p:bldP spid="757" grpId="2" animBg="1" advAuto="0"/>
      <p:bldP spid="759" grpId="1" animBg="1" advAuto="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Reality Testing</a:t>
            </a:r>
          </a:p>
        </p:txBody>
      </p:sp>
      <p:sp>
        <p:nvSpPr>
          <p:cNvPr id="763"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26</a:t>
            </a:r>
          </a:p>
        </p:txBody>
      </p:sp>
      <p:sp>
        <p:nvSpPr>
          <p:cNvPr id="764" name="Content Placeholder 4"/>
          <p:cNvSpPr txBox="1"/>
          <p:nvPr/>
        </p:nvSpPr>
        <p:spPr>
          <a:xfrm>
            <a:off x="9583650" y="2768343"/>
            <a:ext cx="3282679" cy="220983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899F49"/>
                </a:solidFill>
              </a:rPr>
              <a:t>Reality Testing</a:t>
            </a:r>
            <a:r>
              <a:rPr sz="3440" dirty="0">
                <a:solidFill>
                  <a:srgbClr val="BC5E00"/>
                </a:solidFill>
              </a:rPr>
              <a:t> </a:t>
            </a:r>
            <a:r>
              <a:rPr sz="3440" dirty="0"/>
              <a:t>can be or look/sound:</a:t>
            </a:r>
          </a:p>
        </p:txBody>
      </p:sp>
      <p:sp>
        <p:nvSpPr>
          <p:cNvPr id="765" name="Content Placeholder 4"/>
          <p:cNvSpPr txBox="1"/>
          <p:nvPr/>
        </p:nvSpPr>
        <p:spPr>
          <a:xfrm>
            <a:off x="380589" y="3479893"/>
            <a:ext cx="3618423" cy="5016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899F49"/>
                </a:solidFill>
              </a:defRPr>
            </a:lvl1pPr>
          </a:lstStyle>
          <a:p>
            <a:r>
              <a:t>You use the world as it actually exists as the basis for how you feel, making you routinely            look/sound practical &amp;                     grounded</a:t>
            </a:r>
          </a:p>
        </p:txBody>
      </p:sp>
      <p:sp>
        <p:nvSpPr>
          <p:cNvPr id="766" name="TextBox 3"/>
          <p:cNvSpPr txBox="1"/>
          <p:nvPr/>
        </p:nvSpPr>
        <p:spPr>
          <a:xfrm>
            <a:off x="4460013" y="5177492"/>
            <a:ext cx="8457708" cy="43354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899F49"/>
              </a:buClr>
              <a:buSzPct val="100000"/>
              <a:buFont typeface="Arial"/>
              <a:buChar char="•"/>
              <a:defRPr sz="4000">
                <a:latin typeface="Calibri"/>
                <a:ea typeface="Calibri"/>
                <a:cs typeface="Calibri"/>
                <a:sym typeface="Calibri"/>
              </a:defRPr>
            </a:pPr>
            <a:r>
              <a:t>Unable to trust or connect with elements of life outside of verifiable facts—including loyalty, love, esprit de corps, and/or spirituality</a:t>
            </a:r>
          </a:p>
          <a:p>
            <a:pPr marL="571500" indent="-571500" algn="l">
              <a:buClr>
                <a:srgbClr val="899F49"/>
              </a:buClr>
              <a:buSzPct val="100000"/>
              <a:buFont typeface="Arial"/>
              <a:buChar char="•"/>
              <a:defRPr sz="4000">
                <a:latin typeface="Calibri"/>
                <a:ea typeface="Calibri"/>
                <a:cs typeface="Calibri"/>
                <a:sym typeface="Calibri"/>
              </a:defRPr>
            </a:pPr>
            <a:r>
              <a:t>Unwilling/unable to  connect        with subjective, emotional     elements of a situation</a:t>
            </a:r>
          </a:p>
        </p:txBody>
      </p:sp>
      <p:pic>
        <p:nvPicPr>
          <p:cNvPr id="767" name="Picture 2" descr="Picture 2"/>
          <p:cNvPicPr>
            <a:picLocks noChangeAspect="1"/>
          </p:cNvPicPr>
          <p:nvPr/>
        </p:nvPicPr>
        <p:blipFill>
          <a:blip r:embed="rId2">
            <a:extLst/>
          </a:blip>
          <a:stretch>
            <a:fillRect/>
          </a:stretch>
        </p:blipFill>
        <p:spPr>
          <a:xfrm>
            <a:off x="-292767" y="2670884"/>
            <a:ext cx="6785916" cy="712602"/>
          </a:xfrm>
          <a:prstGeom prst="rect">
            <a:avLst/>
          </a:prstGeom>
          <a:ln w="12700">
            <a:miter lim="400000"/>
          </a:ln>
        </p:spPr>
      </p:pic>
      <p:grpSp>
        <p:nvGrpSpPr>
          <p:cNvPr id="770" name="Group 17"/>
          <p:cNvGrpSpPr/>
          <p:nvPr/>
        </p:nvGrpSpPr>
        <p:grpSpPr>
          <a:xfrm>
            <a:off x="5931554" y="1085255"/>
            <a:ext cx="4223793" cy="3142229"/>
            <a:chOff x="0" y="0"/>
            <a:chExt cx="4223791" cy="3142227"/>
          </a:xfrm>
        </p:grpSpPr>
        <p:sp>
          <p:nvSpPr>
            <p:cNvPr id="768" name="Explosion 2 18"/>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769" name="TextBox 19"/>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67"/>
                                        </p:tgtEl>
                                        <p:attrNameLst>
                                          <p:attrName>style.visibility</p:attrName>
                                        </p:attrNameLst>
                                      </p:cBhvr>
                                      <p:to>
                                        <p:strVal val="visible"/>
                                      </p:to>
                                    </p:set>
                                    <p:animEffect transition="in" filter="wipe(left)">
                                      <p:cBhvr>
                                        <p:cTn id="7" dur="500"/>
                                        <p:tgtEl>
                                          <p:spTgt spid="767"/>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765"/>
                                        </p:tgtEl>
                                        <p:attrNameLst>
                                          <p:attrName>style.visibility</p:attrName>
                                        </p:attrNameLst>
                                      </p:cBhvr>
                                      <p:to>
                                        <p:strVal val="visible"/>
                                      </p:to>
                                    </p:set>
                                    <p:animEffect transition="in" filter="dissolve">
                                      <p:cBhvr>
                                        <p:cTn id="11" dur="500"/>
                                        <p:tgtEl>
                                          <p:spTgt spid="765"/>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770"/>
                                        </p:tgtEl>
                                        <p:attrNameLst>
                                          <p:attrName>style.visibility</p:attrName>
                                        </p:attrNameLst>
                                      </p:cBhvr>
                                      <p:to>
                                        <p:strVal val="visible"/>
                                      </p:to>
                                    </p:set>
                                    <p:animEffect transition="in" filter="wipe(left)">
                                      <p:cBhvr>
                                        <p:cTn id="15" dur="500"/>
                                        <p:tgtEl>
                                          <p:spTgt spid="770"/>
                                        </p:tgtEl>
                                      </p:cBhvr>
                                    </p:animEffect>
                                  </p:childTnLst>
                                </p:cTn>
                              </p:par>
                            </p:childTnLst>
                          </p:cTn>
                        </p:par>
                        <p:par>
                          <p:cTn id="16" fill="hold">
                            <p:stCondLst>
                              <p:cond delay="1500"/>
                            </p:stCondLst>
                            <p:childTnLst>
                              <p:par>
                                <p:cTn id="17" presetID="22" presetClass="entr" presetSubtype="1" fill="hold" grpId="4" nodeType="afterEffect">
                                  <p:stCondLst>
                                    <p:cond delay="0"/>
                                  </p:stCondLst>
                                  <p:iterate>
                                    <p:tmAbs val="0"/>
                                  </p:iterate>
                                  <p:childTnLst>
                                    <p:set>
                                      <p:cBhvr>
                                        <p:cTn id="18" fill="hold"/>
                                        <p:tgtEl>
                                          <p:spTgt spid="764"/>
                                        </p:tgtEl>
                                        <p:attrNameLst>
                                          <p:attrName>style.visibility</p:attrName>
                                        </p:attrNameLst>
                                      </p:cBhvr>
                                      <p:to>
                                        <p:strVal val="visible"/>
                                      </p:to>
                                    </p:set>
                                    <p:animEffect transition="in" filter="wipe(up)">
                                      <p:cBhvr>
                                        <p:cTn id="19" dur="500"/>
                                        <p:tgtEl>
                                          <p:spTgt spid="76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5" nodeType="clickEffect">
                                  <p:stCondLst>
                                    <p:cond delay="0"/>
                                  </p:stCondLst>
                                  <p:iterate>
                                    <p:tmAbs val="0"/>
                                  </p:iterate>
                                  <p:childTnLst>
                                    <p:set>
                                      <p:cBhvr>
                                        <p:cTn id="23" fill="hold"/>
                                        <p:tgtEl>
                                          <p:spTgt spid="766">
                                            <p:bg/>
                                          </p:spTgt>
                                        </p:tgtEl>
                                        <p:attrNameLst>
                                          <p:attrName>style.visibility</p:attrName>
                                        </p:attrNameLst>
                                      </p:cBhvr>
                                      <p:to>
                                        <p:strVal val="visible"/>
                                      </p:to>
                                    </p:set>
                                    <p:animEffect transition="in" filter="wipe(up)">
                                      <p:cBhvr>
                                        <p:cTn id="24" dur="500"/>
                                        <p:tgtEl>
                                          <p:spTgt spid="766">
                                            <p:bg/>
                                          </p:spTgt>
                                        </p:tgtEl>
                                      </p:cBhvr>
                                    </p:animEffect>
                                  </p:childTnLst>
                                </p:cTn>
                              </p:par>
                              <p:par>
                                <p:cTn id="25" presetID="22" presetClass="entr" presetSubtype="1" fill="hold" grpId="5" nodeType="withEffect">
                                  <p:stCondLst>
                                    <p:cond delay="0"/>
                                  </p:stCondLst>
                                  <p:iterate>
                                    <p:tmAbs val="0"/>
                                  </p:iterate>
                                  <p:childTnLst>
                                    <p:set>
                                      <p:cBhvr>
                                        <p:cTn id="26" fill="hold"/>
                                        <p:tgtEl>
                                          <p:spTgt spid="766">
                                            <p:txEl>
                                              <p:pRg st="0" end="0"/>
                                            </p:txEl>
                                          </p:spTgt>
                                        </p:tgtEl>
                                        <p:attrNameLst>
                                          <p:attrName>style.visibility</p:attrName>
                                        </p:attrNameLst>
                                      </p:cBhvr>
                                      <p:to>
                                        <p:strVal val="visible"/>
                                      </p:to>
                                    </p:set>
                                    <p:animEffect transition="in" filter="wipe(up)">
                                      <p:cBhvr>
                                        <p:cTn id="27" dur="500"/>
                                        <p:tgtEl>
                                          <p:spTgt spid="766">
                                            <p:txEl>
                                              <p:pRg st="0" end="0"/>
                                            </p:txEl>
                                          </p:spTgt>
                                        </p:tgtEl>
                                      </p:cBhvr>
                                    </p:animEffect>
                                  </p:childTnLst>
                                </p:cTn>
                              </p:par>
                            </p:childTnLst>
                          </p:cTn>
                        </p:par>
                        <p:par>
                          <p:cTn id="28" fill="hold">
                            <p:stCondLst>
                              <p:cond delay="500"/>
                            </p:stCondLst>
                            <p:childTnLst>
                              <p:par>
                                <p:cTn id="29" presetID="22" presetClass="entr" presetSubtype="1" fill="hold" grpId="5" nodeType="afterEffect">
                                  <p:stCondLst>
                                    <p:cond delay="0"/>
                                  </p:stCondLst>
                                  <p:iterate>
                                    <p:tmAbs val="0"/>
                                  </p:iterate>
                                  <p:childTnLst>
                                    <p:set>
                                      <p:cBhvr>
                                        <p:cTn id="30" fill="hold"/>
                                        <p:tgtEl>
                                          <p:spTgt spid="766">
                                            <p:txEl>
                                              <p:pRg st="1" end="1"/>
                                            </p:txEl>
                                          </p:spTgt>
                                        </p:tgtEl>
                                        <p:attrNameLst>
                                          <p:attrName>style.visibility</p:attrName>
                                        </p:attrNameLst>
                                      </p:cBhvr>
                                      <p:to>
                                        <p:strVal val="visible"/>
                                      </p:to>
                                    </p:set>
                                    <p:animEffect transition="in" filter="wipe(up)">
                                      <p:cBhvr>
                                        <p:cTn id="31" dur="500"/>
                                        <p:tgtEl>
                                          <p:spTgt spid="7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 grpId="4" animBg="1" advAuto="0"/>
      <p:bldP spid="765" grpId="2" animBg="1" advAuto="0"/>
      <p:bldP spid="766" grpId="5" build="p" bldLvl="5" animBg="1" advAuto="0"/>
      <p:bldP spid="767" grpId="1" animBg="1" advAuto="0"/>
      <p:bldP spid="770" grpId="3" animBg="1" advAuto="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Reality Testing</a:t>
            </a:r>
          </a:p>
        </p:txBody>
      </p:sp>
      <p:sp>
        <p:nvSpPr>
          <p:cNvPr id="773"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a:t>
            </a:r>
          </a:p>
        </p:txBody>
      </p:sp>
      <p:sp>
        <p:nvSpPr>
          <p:cNvPr id="774" name="Content Placeholder 4"/>
          <p:cNvSpPr txBox="1"/>
          <p:nvPr/>
        </p:nvSpPr>
        <p:spPr>
          <a:xfrm>
            <a:off x="366304" y="2733225"/>
            <a:ext cx="12391391"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rPr dirty="0"/>
              <a:t>your ability and tendency both to solve problems that involve emotions and to use emotions as an effective problem-solving tool</a:t>
            </a:r>
          </a:p>
        </p:txBody>
      </p:sp>
      <p:sp>
        <p:nvSpPr>
          <p:cNvPr id="775" name="TextBox 4"/>
          <p:cNvSpPr txBox="1"/>
          <p:nvPr/>
        </p:nvSpPr>
        <p:spPr>
          <a:xfrm>
            <a:off x="7199085" y="5950849"/>
            <a:ext cx="3616059" cy="3057247"/>
          </a:xfrm>
          <a:prstGeom prst="rect">
            <a:avLst/>
          </a:prstGeom>
          <a:ln w="12700">
            <a:solidFill>
              <a:srgbClr val="899F49"/>
            </a:solidFill>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defRPr sz="3200"/>
            </a:pPr>
            <a:r>
              <a:t>Note your engagement level with </a:t>
            </a:r>
            <a:r>
              <a:rPr>
                <a:solidFill>
                  <a:srgbClr val="899F49"/>
                </a:solidFill>
              </a:rPr>
              <a:t>Reality Testing </a:t>
            </a:r>
            <a:r>
              <a:t>on the front flap of your </a:t>
            </a:r>
            <a:r>
              <a:rPr i="1"/>
              <a:t>EQ Workbook</a:t>
            </a:r>
          </a:p>
        </p:txBody>
      </p:sp>
      <p:sp>
        <p:nvSpPr>
          <p:cNvPr id="776" name="Left Arrow 8"/>
          <p:cNvSpPr/>
          <p:nvPr/>
        </p:nvSpPr>
        <p:spPr>
          <a:xfrm>
            <a:off x="6604000" y="7605476"/>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777" name="Picture 1" descr="Picture 1"/>
          <p:cNvPicPr>
            <a:picLocks noChangeAspect="1"/>
          </p:cNvPicPr>
          <p:nvPr/>
        </p:nvPicPr>
        <p:blipFill>
          <a:blip r:embed="rId2">
            <a:extLst/>
          </a:blip>
          <a:stretch>
            <a:fillRect/>
          </a:stretch>
        </p:blipFill>
        <p:spPr>
          <a:xfrm>
            <a:off x="548512" y="6318356"/>
            <a:ext cx="6026462" cy="23496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74">
                                            <p:txEl>
                                              <p:pRg st="0" end="0"/>
                                            </p:txEl>
                                          </p:spTgt>
                                        </p:tgtEl>
                                        <p:attrNameLst>
                                          <p:attrName>style.opacity</p:attrName>
                                        </p:attrNameLst>
                                      </p:cBhvr>
                                      <p:to>
                                        <p:strVal val="0.5"/>
                                      </p:to>
                                    </p:set>
                                    <p:animEffect filter="image" prLst="opacity: 0.5">
                                      <p:cBhvr rctx="IE">
                                        <p:cTn id="7" dur="indefinite"/>
                                        <p:tgtEl>
                                          <p:spTgt spid="77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77"/>
                                        </p:tgtEl>
                                        <p:attrNameLst>
                                          <p:attrName>style.visibility</p:attrName>
                                        </p:attrNameLst>
                                      </p:cBhvr>
                                      <p:to>
                                        <p:strVal val="visible"/>
                                      </p:to>
                                    </p:set>
                                    <p:animEffect transition="in" filter="wipe(left)">
                                      <p:cBhvr>
                                        <p:cTn id="10" dur="500"/>
                                        <p:tgtEl>
                                          <p:spTgt spid="777"/>
                                        </p:tgtEl>
                                      </p:cBhvr>
                                    </p:animEffect>
                                  </p:childTnLst>
                                </p:cTn>
                              </p:par>
                              <p:par>
                                <p:cTn id="11" presetID="22" presetClass="entr" presetSubtype="8" fill="hold" grpId="1" nodeType="withEffect">
                                  <p:stCondLst>
                                    <p:cond delay="0"/>
                                  </p:stCondLst>
                                  <p:iterate>
                                    <p:tmAbs val="0"/>
                                  </p:iterate>
                                  <p:childTnLst>
                                    <p:set>
                                      <p:cBhvr>
                                        <p:cTn id="12" fill="hold"/>
                                        <p:tgtEl>
                                          <p:spTgt spid="775"/>
                                        </p:tgtEl>
                                        <p:attrNameLst>
                                          <p:attrName>style.visibility</p:attrName>
                                        </p:attrNameLst>
                                      </p:cBhvr>
                                      <p:to>
                                        <p:strVal val="visible"/>
                                      </p:to>
                                    </p:set>
                                    <p:animEffect transition="in" filter="wipe(left)">
                                      <p:cBhvr>
                                        <p:cTn id="13" dur="500"/>
                                        <p:tgtEl>
                                          <p:spTgt spid="775"/>
                                        </p:tgtEl>
                                      </p:cBhvr>
                                    </p:animEffect>
                                  </p:childTnLst>
                                </p:cTn>
                              </p:par>
                              <p:par>
                                <p:cTn id="14" presetID="22" presetClass="entr" presetSubtype="2" fill="hold" grpId="2" nodeType="withEffect">
                                  <p:stCondLst>
                                    <p:cond delay="0"/>
                                  </p:stCondLst>
                                  <p:iterate>
                                    <p:tmAbs val="0"/>
                                  </p:iterate>
                                  <p:childTnLst>
                                    <p:set>
                                      <p:cBhvr>
                                        <p:cTn id="15" fill="hold"/>
                                        <p:tgtEl>
                                          <p:spTgt spid="776"/>
                                        </p:tgtEl>
                                        <p:attrNameLst>
                                          <p:attrName>style.visibility</p:attrName>
                                        </p:attrNameLst>
                                      </p:cBhvr>
                                      <p:to>
                                        <p:strVal val="visible"/>
                                      </p:to>
                                    </p:set>
                                    <p:animEffect transition="in" filter="wipe(right)">
                                      <p:cBhvr>
                                        <p:cTn id="16"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 grpId="1" animBg="1" advAuto="0"/>
      <p:bldP spid="776"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
          <p:cNvSpPr txBox="1"/>
          <p:nvPr/>
        </p:nvSpPr>
        <p:spPr>
          <a:xfrm>
            <a:off x="66760" y="-232231"/>
            <a:ext cx="12400645" cy="24293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pPr algn="l">
              <a:defRPr sz="6600">
                <a:solidFill>
                  <a:srgbClr val="FFFFFF"/>
                </a:solidFill>
              </a:defRPr>
            </a:pPr>
            <a:r>
              <a:t>EQ-i</a:t>
            </a:r>
            <a:r>
              <a:rPr baseline="30000"/>
              <a:t>2.0</a:t>
            </a:r>
            <a:r>
              <a:t> Model</a:t>
            </a:r>
          </a:p>
        </p:txBody>
      </p:sp>
      <p:sp>
        <p:nvSpPr>
          <p:cNvPr id="160" name="TextBox 1"/>
          <p:cNvSpPr/>
          <p:nvPr/>
        </p:nvSpPr>
        <p:spPr>
          <a:xfrm>
            <a:off x="10551886" y="7300686"/>
            <a:ext cx="2264229" cy="2332265"/>
          </a:xfrm>
          <a:prstGeom prst="rect">
            <a:avLst/>
          </a:prstGeom>
          <a:solidFill>
            <a:srgbClr val="FFFFFF"/>
          </a:solidFill>
          <a:ln w="12700">
            <a:miter lim="400000"/>
          </a:ln>
        </p:spPr>
        <p:txBody>
          <a:bodyPr lIns="50800" tIns="50800" rIns="50800" bIns="50800" anchor="ctr"/>
          <a:lstStyle/>
          <a:p>
            <a:endParaRPr/>
          </a:p>
        </p:txBody>
      </p:sp>
      <p:pic>
        <p:nvPicPr>
          <p:cNvPr id="161" name="Picture 4" descr="Picture 4"/>
          <p:cNvPicPr>
            <a:picLocks noChangeAspect="1"/>
          </p:cNvPicPr>
          <p:nvPr/>
        </p:nvPicPr>
        <p:blipFill>
          <a:blip r:embed="rId2">
            <a:extLst/>
          </a:blip>
          <a:stretch>
            <a:fillRect/>
          </a:stretch>
        </p:blipFill>
        <p:spPr>
          <a:xfrm>
            <a:off x="3142826" y="2697716"/>
            <a:ext cx="6610775" cy="6610775"/>
          </a:xfrm>
          <a:prstGeom prst="rect">
            <a:avLst/>
          </a:prstGeom>
          <a:ln w="12700">
            <a:miter lim="400000"/>
          </a:ln>
        </p:spPr>
      </p:pic>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Reality Testing</a:t>
            </a:r>
          </a:p>
        </p:txBody>
      </p:sp>
      <p:sp>
        <p:nvSpPr>
          <p:cNvPr id="780"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27</a:t>
            </a:r>
          </a:p>
        </p:txBody>
      </p:sp>
      <p:sp>
        <p:nvSpPr>
          <p:cNvPr id="781" name="Content Placeholder 4"/>
          <p:cNvSpPr txBox="1"/>
          <p:nvPr/>
        </p:nvSpPr>
        <p:spPr>
          <a:xfrm>
            <a:off x="366304" y="2906651"/>
            <a:ext cx="12391391"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rPr dirty="0"/>
              <a:t>your ability and tendency both to solve problems that involve emotions and to use emotions as an effective problem-solving tool</a:t>
            </a:r>
          </a:p>
        </p:txBody>
      </p:sp>
      <p:sp>
        <p:nvSpPr>
          <p:cNvPr id="782" name="TextBox 4"/>
          <p:cNvSpPr txBox="1"/>
          <p:nvPr/>
        </p:nvSpPr>
        <p:spPr>
          <a:xfrm>
            <a:off x="1175654" y="7063833"/>
            <a:ext cx="8955318" cy="1079501"/>
          </a:xfrm>
          <a:prstGeom prst="rect">
            <a:avLst/>
          </a:prstGeom>
          <a:ln w="12700">
            <a:solidFill>
              <a:srgbClr val="899F49"/>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899F49"/>
                </a:solidFill>
              </a:defRPr>
            </a:lvl1pPr>
          </a:lstStyle>
          <a:p>
            <a:r>
              <a:rPr dirty="0"/>
              <a:t>What exercises, practices, or behaviors could activate and strengthen </a:t>
            </a:r>
            <a:r>
              <a:rPr b="1" dirty="0"/>
              <a:t>Reality Testing</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82"/>
                                        </p:tgtEl>
                                        <p:attrNameLst>
                                          <p:attrName>style.visibility</p:attrName>
                                        </p:attrNameLst>
                                      </p:cBhvr>
                                      <p:to>
                                        <p:strVal val="visible"/>
                                      </p:to>
                                    </p:set>
                                    <p:animEffect transition="in" filter="wipe(left)">
                                      <p:cBhvr>
                                        <p:cTn id="7" dur="500"/>
                                        <p:tgtEl>
                                          <p:spTgt spid="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 grpId="1" animBg="1" advAuto="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Impulse Control</a:t>
            </a:r>
          </a:p>
        </p:txBody>
      </p:sp>
      <p:sp>
        <p:nvSpPr>
          <p:cNvPr id="785"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28</a:t>
            </a:r>
          </a:p>
        </p:txBody>
      </p:sp>
      <p:sp>
        <p:nvSpPr>
          <p:cNvPr id="786" name="Content Placeholder 4"/>
          <p:cNvSpPr txBox="1"/>
          <p:nvPr/>
        </p:nvSpPr>
        <p:spPr>
          <a:xfrm>
            <a:off x="366304" y="3017009"/>
            <a:ext cx="12391391"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rPr dirty="0"/>
              <a:t>the ability to resist or delay a drive or temptation to do or say something or to decide too quickly or rashly</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Impulse Control</a:t>
            </a:r>
          </a:p>
        </p:txBody>
      </p:sp>
      <p:sp>
        <p:nvSpPr>
          <p:cNvPr id="789"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28</a:t>
            </a:r>
          </a:p>
        </p:txBody>
      </p:sp>
      <p:sp>
        <p:nvSpPr>
          <p:cNvPr id="790"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899F49"/>
              </a:buClr>
              <a:buSzPct val="100000"/>
              <a:buFont typeface="Arial"/>
              <a:buChar char="•"/>
              <a:defRPr>
                <a:latin typeface="Calibri"/>
                <a:ea typeface="Calibri"/>
                <a:cs typeface="Calibri"/>
                <a:sym typeface="Calibri"/>
              </a:defRPr>
            </a:pPr>
            <a:r>
              <a:t>Lacking in self-control</a:t>
            </a:r>
          </a:p>
          <a:p>
            <a:pPr marL="809625" lvl="2" indent="-571500" algn="l">
              <a:buClr>
                <a:srgbClr val="899F49"/>
              </a:buClr>
              <a:buSzPct val="100000"/>
              <a:buFont typeface="Arial"/>
              <a:buChar char="•"/>
              <a:defRPr>
                <a:latin typeface="Calibri"/>
                <a:ea typeface="Calibri"/>
                <a:cs typeface="Calibri"/>
                <a:sym typeface="Calibri"/>
              </a:defRPr>
            </a:pPr>
            <a:r>
              <a:t>Impulsive</a:t>
            </a:r>
          </a:p>
          <a:p>
            <a:pPr marL="809625" lvl="2" indent="-571500" algn="l">
              <a:buClr>
                <a:srgbClr val="899F49"/>
              </a:buClr>
              <a:buSzPct val="100000"/>
              <a:buFont typeface="Arial"/>
              <a:buChar char="•"/>
              <a:defRPr>
                <a:latin typeface="Calibri"/>
                <a:ea typeface="Calibri"/>
                <a:cs typeface="Calibri"/>
                <a:sym typeface="Calibri"/>
              </a:defRPr>
            </a:pPr>
            <a:r>
              <a:t>Explosive</a:t>
            </a:r>
          </a:p>
          <a:p>
            <a:pPr marL="809625" lvl="2" indent="-571500" algn="l">
              <a:buClr>
                <a:srgbClr val="899F49"/>
              </a:buClr>
              <a:buSzPct val="100000"/>
              <a:buFont typeface="Arial"/>
              <a:buChar char="•"/>
              <a:defRPr>
                <a:latin typeface="Calibri"/>
                <a:ea typeface="Calibri"/>
                <a:cs typeface="Calibri"/>
                <a:sym typeface="Calibri"/>
              </a:defRPr>
            </a:pPr>
            <a:r>
              <a:t>Overly talkative   —monopolizing conversations</a:t>
            </a:r>
          </a:p>
          <a:p>
            <a:pPr marL="809625" lvl="2" indent="-571500" algn="l">
              <a:buClr>
                <a:srgbClr val="899F49"/>
              </a:buClr>
              <a:buSzPct val="100000"/>
              <a:buFont typeface="Arial"/>
              <a:buChar char="•"/>
              <a:defRPr>
                <a:latin typeface="Calibri"/>
                <a:ea typeface="Calibri"/>
                <a:cs typeface="Calibri"/>
                <a:sym typeface="Calibri"/>
              </a:defRPr>
            </a:pPr>
            <a:r>
              <a:t>Short fused, quick  to anger</a:t>
            </a:r>
          </a:p>
        </p:txBody>
      </p:sp>
      <p:sp>
        <p:nvSpPr>
          <p:cNvPr id="791"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792" name="Picture 1" descr="Picture 1"/>
          <p:cNvPicPr>
            <a:picLocks noChangeAspect="1"/>
          </p:cNvPicPr>
          <p:nvPr/>
        </p:nvPicPr>
        <p:blipFill>
          <a:blip r:embed="rId2">
            <a:extLst/>
          </a:blip>
          <a:stretch>
            <a:fillRect/>
          </a:stretch>
        </p:blipFill>
        <p:spPr>
          <a:xfrm>
            <a:off x="-31221" y="2654928"/>
            <a:ext cx="13108596" cy="572836"/>
          </a:xfrm>
          <a:prstGeom prst="rect">
            <a:avLst/>
          </a:prstGeom>
          <a:ln w="12700">
            <a:miter lim="400000"/>
          </a:ln>
        </p:spPr>
      </p:pic>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Impulse Control</a:t>
            </a:r>
          </a:p>
        </p:txBody>
      </p:sp>
      <p:sp>
        <p:nvSpPr>
          <p:cNvPr id="795"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28</a:t>
            </a:r>
          </a:p>
        </p:txBody>
      </p:sp>
      <p:sp>
        <p:nvSpPr>
          <p:cNvPr id="796"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899F49"/>
              </a:buClr>
              <a:buSzPct val="100000"/>
              <a:buFont typeface="Arial"/>
              <a:buChar char="•"/>
              <a:defRPr>
                <a:latin typeface="Calibri"/>
                <a:ea typeface="Calibri"/>
                <a:cs typeface="Calibri"/>
                <a:sym typeface="Calibri"/>
              </a:defRPr>
            </a:pPr>
            <a:r>
              <a:t>Lacking in self-control</a:t>
            </a:r>
          </a:p>
          <a:p>
            <a:pPr marL="809625" lvl="2" indent="-571500" algn="l">
              <a:buClr>
                <a:srgbClr val="899F49"/>
              </a:buClr>
              <a:buSzPct val="100000"/>
              <a:buFont typeface="Arial"/>
              <a:buChar char="•"/>
              <a:defRPr>
                <a:latin typeface="Calibri"/>
                <a:ea typeface="Calibri"/>
                <a:cs typeface="Calibri"/>
                <a:sym typeface="Calibri"/>
              </a:defRPr>
            </a:pPr>
            <a:r>
              <a:t>Impulsive</a:t>
            </a:r>
          </a:p>
          <a:p>
            <a:pPr marL="809625" lvl="2" indent="-571500" algn="l">
              <a:buClr>
                <a:srgbClr val="899F49"/>
              </a:buClr>
              <a:buSzPct val="100000"/>
              <a:buFont typeface="Arial"/>
              <a:buChar char="•"/>
              <a:defRPr>
                <a:latin typeface="Calibri"/>
                <a:ea typeface="Calibri"/>
                <a:cs typeface="Calibri"/>
                <a:sym typeface="Calibri"/>
              </a:defRPr>
            </a:pPr>
            <a:r>
              <a:t>Explosive</a:t>
            </a:r>
          </a:p>
          <a:p>
            <a:pPr marL="809625" lvl="2" indent="-571500" algn="l">
              <a:buClr>
                <a:srgbClr val="899F49"/>
              </a:buClr>
              <a:buSzPct val="100000"/>
              <a:buFont typeface="Arial"/>
              <a:buChar char="•"/>
              <a:defRPr>
                <a:latin typeface="Calibri"/>
                <a:ea typeface="Calibri"/>
                <a:cs typeface="Calibri"/>
                <a:sym typeface="Calibri"/>
              </a:defRPr>
            </a:pPr>
            <a:r>
              <a:t>Overly talkative   —monopolizing conversations</a:t>
            </a:r>
          </a:p>
          <a:p>
            <a:pPr marL="809625" lvl="2" indent="-571500" algn="l">
              <a:buClr>
                <a:srgbClr val="899F49"/>
              </a:buClr>
              <a:buSzPct val="100000"/>
              <a:buFont typeface="Arial"/>
              <a:buChar char="•"/>
              <a:defRPr>
                <a:latin typeface="Calibri"/>
                <a:ea typeface="Calibri"/>
                <a:cs typeface="Calibri"/>
                <a:sym typeface="Calibri"/>
              </a:defRPr>
            </a:pPr>
            <a:r>
              <a:t>Short fused, quick  to anger</a:t>
            </a:r>
          </a:p>
        </p:txBody>
      </p:sp>
      <p:sp>
        <p:nvSpPr>
          <p:cNvPr id="797" name="Content Placeholder 4"/>
          <p:cNvSpPr txBox="1"/>
          <p:nvPr/>
        </p:nvSpPr>
        <p:spPr>
          <a:xfrm>
            <a:off x="4700714" y="4130448"/>
            <a:ext cx="3868692" cy="45345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A</a:t>
            </a:r>
            <a:r>
              <a:rPr dirty="0"/>
              <a:t>n ability—not always engaged or exercised—to hold back, filter responses, and decide against an initial impulse to act or speak</a:t>
            </a:r>
          </a:p>
        </p:txBody>
      </p:sp>
      <p:sp>
        <p:nvSpPr>
          <p:cNvPr id="798"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799"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800" name="Picture 1" descr="Picture 1"/>
          <p:cNvPicPr>
            <a:picLocks noChangeAspect="1"/>
          </p:cNvPicPr>
          <p:nvPr/>
        </p:nvPicPr>
        <p:blipFill>
          <a:blip r:embed="rId2">
            <a:extLst/>
          </a:blip>
          <a:stretch>
            <a:fillRect/>
          </a:stretch>
        </p:blipFill>
        <p:spPr>
          <a:xfrm>
            <a:off x="-31221" y="2654928"/>
            <a:ext cx="13108596" cy="57283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796"/>
                                        </p:tgtEl>
                                        <p:attrNameLst>
                                          <p:attrName>style.opacity</p:attrName>
                                        </p:attrNameLst>
                                      </p:cBhvr>
                                      <p:to>
                                        <p:strVal val="0.50"/>
                                      </p:to>
                                    </p:set>
                                    <p:animEffect filter="image" prLst="opacity: 0.50; ">
                                      <p:cBhvr>
                                        <p:cTn id="7" dur="indefinite" fill="hold"/>
                                        <p:tgtEl>
                                          <p:spTgt spid="796"/>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799"/>
                                        </p:tgtEl>
                                        <p:attrNameLst>
                                          <p:attrName>style.opacity</p:attrName>
                                        </p:attrNameLst>
                                      </p:cBhvr>
                                      <p:to>
                                        <p:strVal val="0.50"/>
                                      </p:to>
                                    </p:set>
                                    <p:animEffect filter="image" prLst="opacity: 0.50; ">
                                      <p:cBhvr>
                                        <p:cTn id="11" dur="indefinite" fill="hold"/>
                                        <p:tgtEl>
                                          <p:spTgt spid="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 grpId="1" animBg="1" advAuto="0"/>
      <p:bldP spid="799" grpId="2" animBg="1" advAuto="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Impulse Control</a:t>
            </a:r>
          </a:p>
        </p:txBody>
      </p:sp>
      <p:sp>
        <p:nvSpPr>
          <p:cNvPr id="803"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28</a:t>
            </a:r>
          </a:p>
        </p:txBody>
      </p:sp>
      <p:sp>
        <p:nvSpPr>
          <p:cNvPr id="804" name="Content Placeholder 4"/>
          <p:cNvSpPr txBox="1"/>
          <p:nvPr/>
        </p:nvSpPr>
        <p:spPr>
          <a:xfrm>
            <a:off x="95792" y="4174668"/>
            <a:ext cx="4447180" cy="50298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809625" lvl="2" indent="-571500" algn="l">
              <a:buClr>
                <a:srgbClr val="899F49"/>
              </a:buClr>
              <a:buSzPct val="100000"/>
              <a:buFont typeface="Arial"/>
              <a:buChar char="•"/>
              <a:defRPr>
                <a:latin typeface="Calibri"/>
                <a:ea typeface="Calibri"/>
                <a:cs typeface="Calibri"/>
                <a:sym typeface="Calibri"/>
              </a:defRPr>
            </a:pPr>
            <a:r>
              <a:t>Lacking in self-control</a:t>
            </a:r>
          </a:p>
          <a:p>
            <a:pPr marL="809625" lvl="2" indent="-571500" algn="l">
              <a:buClr>
                <a:srgbClr val="899F49"/>
              </a:buClr>
              <a:buSzPct val="100000"/>
              <a:buFont typeface="Arial"/>
              <a:buChar char="•"/>
              <a:defRPr>
                <a:latin typeface="Calibri"/>
                <a:ea typeface="Calibri"/>
                <a:cs typeface="Calibri"/>
                <a:sym typeface="Calibri"/>
              </a:defRPr>
            </a:pPr>
            <a:r>
              <a:t>Impulsive</a:t>
            </a:r>
          </a:p>
          <a:p>
            <a:pPr marL="809625" lvl="2" indent="-571500" algn="l">
              <a:buClr>
                <a:srgbClr val="899F49"/>
              </a:buClr>
              <a:buSzPct val="100000"/>
              <a:buFont typeface="Arial"/>
              <a:buChar char="•"/>
              <a:defRPr>
                <a:latin typeface="Calibri"/>
                <a:ea typeface="Calibri"/>
                <a:cs typeface="Calibri"/>
                <a:sym typeface="Calibri"/>
              </a:defRPr>
            </a:pPr>
            <a:r>
              <a:t>Explosive</a:t>
            </a:r>
          </a:p>
          <a:p>
            <a:pPr marL="809625" lvl="2" indent="-571500" algn="l">
              <a:buClr>
                <a:srgbClr val="899F49"/>
              </a:buClr>
              <a:buSzPct val="100000"/>
              <a:buFont typeface="Arial"/>
              <a:buChar char="•"/>
              <a:defRPr>
                <a:latin typeface="Calibri"/>
                <a:ea typeface="Calibri"/>
                <a:cs typeface="Calibri"/>
                <a:sym typeface="Calibri"/>
              </a:defRPr>
            </a:pPr>
            <a:r>
              <a:t>Overly talkative   —monopolizing conversations</a:t>
            </a:r>
          </a:p>
          <a:p>
            <a:pPr marL="809625" lvl="2" indent="-571500" algn="l">
              <a:buClr>
                <a:srgbClr val="899F49"/>
              </a:buClr>
              <a:buSzPct val="100000"/>
              <a:buFont typeface="Arial"/>
              <a:buChar char="•"/>
              <a:defRPr>
                <a:latin typeface="Calibri"/>
                <a:ea typeface="Calibri"/>
                <a:cs typeface="Calibri"/>
                <a:sym typeface="Calibri"/>
              </a:defRPr>
            </a:pPr>
            <a:r>
              <a:t>Short fused, quick  to anger</a:t>
            </a:r>
          </a:p>
        </p:txBody>
      </p:sp>
      <p:sp>
        <p:nvSpPr>
          <p:cNvPr id="806" name="Content Placeholder 4"/>
          <p:cNvSpPr txBox="1"/>
          <p:nvPr/>
        </p:nvSpPr>
        <p:spPr>
          <a:xfrm>
            <a:off x="8541377" y="4263021"/>
            <a:ext cx="4263978" cy="3378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899F49"/>
                </a:solidFill>
              </a:defRPr>
            </a:lvl1pPr>
          </a:lstStyle>
          <a:p>
            <a:r>
              <a:rPr dirty="0"/>
              <a:t>Effectively delay your impulses, which in turn allows for more carefully made and better decisions</a:t>
            </a:r>
          </a:p>
        </p:txBody>
      </p:sp>
      <p:sp>
        <p:nvSpPr>
          <p:cNvPr id="807" name="Content Placeholder 4"/>
          <p:cNvSpPr txBox="1"/>
          <p:nvPr/>
        </p:nvSpPr>
        <p:spPr>
          <a:xfrm>
            <a:off x="5216014" y="319719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Average</a:t>
            </a:r>
          </a:p>
        </p:txBody>
      </p:sp>
      <p:sp>
        <p:nvSpPr>
          <p:cNvPr id="808" name="Content Placeholder 4"/>
          <p:cNvSpPr txBox="1"/>
          <p:nvPr/>
        </p:nvSpPr>
        <p:spPr>
          <a:xfrm>
            <a:off x="8518014" y="3204459"/>
            <a:ext cx="2433015"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High</a:t>
            </a:r>
          </a:p>
        </p:txBody>
      </p:sp>
      <p:sp>
        <p:nvSpPr>
          <p:cNvPr id="809" name="Content Placeholder 4"/>
          <p:cNvSpPr txBox="1"/>
          <p:nvPr/>
        </p:nvSpPr>
        <p:spPr>
          <a:xfrm>
            <a:off x="1086701" y="3204459"/>
            <a:ext cx="243301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4000"/>
            </a:lvl1pPr>
          </a:lstStyle>
          <a:p>
            <a:r>
              <a:t>Low</a:t>
            </a:r>
          </a:p>
        </p:txBody>
      </p:sp>
      <p:pic>
        <p:nvPicPr>
          <p:cNvPr id="810" name="Picture 1" descr="Picture 1"/>
          <p:cNvPicPr>
            <a:picLocks noChangeAspect="1"/>
          </p:cNvPicPr>
          <p:nvPr/>
        </p:nvPicPr>
        <p:blipFill>
          <a:blip r:embed="rId2">
            <a:extLst/>
          </a:blip>
          <a:stretch>
            <a:fillRect/>
          </a:stretch>
        </p:blipFill>
        <p:spPr>
          <a:xfrm>
            <a:off x="-31221" y="2654928"/>
            <a:ext cx="13108596" cy="572836"/>
          </a:xfrm>
          <a:prstGeom prst="rect">
            <a:avLst/>
          </a:prstGeom>
          <a:ln w="12700">
            <a:miter lim="400000"/>
          </a:ln>
        </p:spPr>
      </p:pic>
      <p:sp>
        <p:nvSpPr>
          <p:cNvPr id="11" name="Content Placeholder 4"/>
          <p:cNvSpPr txBox="1"/>
          <p:nvPr/>
        </p:nvSpPr>
        <p:spPr>
          <a:xfrm>
            <a:off x="4700714" y="4130448"/>
            <a:ext cx="3868692" cy="45345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indent="485414" algn="l">
              <a:spcBef>
                <a:spcPts val="1700"/>
              </a:spcBef>
              <a:defRPr>
                <a:latin typeface="Calibri"/>
                <a:ea typeface="Calibri"/>
                <a:cs typeface="Calibri"/>
                <a:sym typeface="Calibri"/>
              </a:defRPr>
            </a:lvl1pPr>
          </a:lstStyle>
          <a:p>
            <a:pPr indent="0"/>
            <a:r>
              <a:rPr lang="en-US" dirty="0"/>
              <a:t>A</a:t>
            </a:r>
            <a:r>
              <a:rPr dirty="0"/>
              <a:t>n ability—not always engaged or exercised—to hold back, filter responses, and decide against an initial impulse to act or speak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809"/>
                                        </p:tgtEl>
                                        <p:attrNameLst>
                                          <p:attrName>style.opacity</p:attrName>
                                        </p:attrNameLst>
                                      </p:cBhvr>
                                      <p:to>
                                        <p:strVal val="0.50"/>
                                      </p:to>
                                    </p:set>
                                    <p:animEffect filter="image" prLst="opacity: 0.50; ">
                                      <p:cBhvr>
                                        <p:cTn id="7" dur="indefinite" fill="hold"/>
                                        <p:tgtEl>
                                          <p:spTgt spid="809"/>
                                        </p:tgtEl>
                                      </p:cBhvr>
                                    </p:animEffect>
                                  </p:childTnLst>
                                </p:cTn>
                              </p:par>
                            </p:childTnLst>
                          </p:cTn>
                        </p:par>
                        <p:par>
                          <p:cTn id="8" fill="hold">
                            <p:stCondLst>
                              <p:cond delay="0"/>
                            </p:stCondLst>
                            <p:childTnLst>
                              <p:par>
                                <p:cTn id="9" presetID="9" presetClass="emph" fill="hold" grpId="2" nodeType="withEffect">
                                  <p:stCondLst>
                                    <p:cond delay="0"/>
                                  </p:stCondLst>
                                  <p:childTnLst>
                                    <p:set>
                                      <p:cBhvr>
                                        <p:cTn id="10" dur="indefinite" fill="hold"/>
                                        <p:tgtEl>
                                          <p:spTgt spid="807"/>
                                        </p:tgtEl>
                                        <p:attrNameLst>
                                          <p:attrName>style.opacity</p:attrName>
                                        </p:attrNameLst>
                                      </p:cBhvr>
                                      <p:to>
                                        <p:strVal val="0.50"/>
                                      </p:to>
                                    </p:set>
                                    <p:animEffect filter="image" prLst="opacity: 0.50; ">
                                      <p:cBhvr>
                                        <p:cTn id="11" dur="indefinite" fill="hold"/>
                                        <p:tgtEl>
                                          <p:spTgt spid="807"/>
                                        </p:tgtEl>
                                      </p:cBhvr>
                                    </p:animEffect>
                                  </p:childTnLst>
                                </p:cTn>
                              </p:par>
                            </p:childTnLst>
                          </p:cTn>
                        </p:par>
                        <p:par>
                          <p:cTn id="12" fill="hold">
                            <p:stCondLst>
                              <p:cond delay="0"/>
                            </p:stCondLst>
                            <p:childTnLst>
                              <p:par>
                                <p:cTn id="13" presetID="9" presetClass="emph" fill="hold" grpId="3" nodeType="withEffect">
                                  <p:stCondLst>
                                    <p:cond delay="0"/>
                                  </p:stCondLst>
                                  <p:childTnLst>
                                    <p:set>
                                      <p:cBhvr>
                                        <p:cTn id="14" dur="indefinite" fill="hold"/>
                                        <p:tgtEl>
                                          <p:spTgt spid="804"/>
                                        </p:tgtEl>
                                        <p:attrNameLst>
                                          <p:attrName>style.opacity</p:attrName>
                                        </p:attrNameLst>
                                      </p:cBhvr>
                                      <p:to>
                                        <p:strVal val="0.50"/>
                                      </p:to>
                                    </p:set>
                                    <p:animEffect filter="image" prLst="opacity: 0.50; ">
                                      <p:cBhvr>
                                        <p:cTn id="15" dur="indefinite" fill="hold"/>
                                        <p:tgtEl>
                                          <p:spTgt spid="804"/>
                                        </p:tgtEl>
                                      </p:cBhvr>
                                    </p:animEffect>
                                  </p:childTnLst>
                                </p:cTn>
                              </p:par>
                              <p:par>
                                <p:cTn id="16" presetID="9" presetClass="emph" presetSubtype="0" nodeType="withEffect">
                                  <p:stCondLst>
                                    <p:cond delay="0"/>
                                  </p:stCondLst>
                                  <p:childTnLst>
                                    <p:set>
                                      <p:cBhvr rctx="PPT">
                                        <p:cTn id="17" dur="indefinite"/>
                                        <p:tgtEl>
                                          <p:spTgt spid="11">
                                            <p:txEl>
                                              <p:pRg st="0" end="0"/>
                                            </p:txEl>
                                          </p:spTgt>
                                        </p:tgtEl>
                                        <p:attrNameLst>
                                          <p:attrName>style.opacity</p:attrName>
                                        </p:attrNameLst>
                                      </p:cBhvr>
                                      <p:to>
                                        <p:strVal val="0.5"/>
                                      </p:to>
                                    </p:set>
                                    <p:animEffect filter="image" prLst="opacity: 0.5">
                                      <p:cBhvr rctx="IE">
                                        <p:cTn id="18"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 grpId="3" animBg="1" advAuto="0"/>
      <p:bldP spid="807" grpId="2" animBg="1" advAuto="0"/>
      <p:bldP spid="809" grpId="1" animBg="1" advAuto="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Impulse Control</a:t>
            </a:r>
          </a:p>
        </p:txBody>
      </p:sp>
      <p:sp>
        <p:nvSpPr>
          <p:cNvPr id="813"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28</a:t>
            </a:r>
          </a:p>
        </p:txBody>
      </p:sp>
      <p:sp>
        <p:nvSpPr>
          <p:cNvPr id="814" name="Content Placeholder 4"/>
          <p:cNvSpPr txBox="1"/>
          <p:nvPr/>
        </p:nvSpPr>
        <p:spPr>
          <a:xfrm>
            <a:off x="9285890" y="3105704"/>
            <a:ext cx="3431579" cy="220983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58" indent="-2258" algn="r">
              <a:spcBef>
                <a:spcPts val="4200"/>
              </a:spcBef>
              <a:defRPr sz="4000"/>
            </a:pPr>
            <a:r>
              <a:rPr sz="3440" dirty="0"/>
              <a:t>Too much </a:t>
            </a:r>
            <a:r>
              <a:rPr sz="3440" dirty="0">
                <a:solidFill>
                  <a:srgbClr val="899F49"/>
                </a:solidFill>
              </a:rPr>
              <a:t>Impulse Control</a:t>
            </a:r>
            <a:r>
              <a:rPr sz="3440" dirty="0">
                <a:solidFill>
                  <a:srgbClr val="BC5E00"/>
                </a:solidFill>
              </a:rPr>
              <a:t> </a:t>
            </a:r>
            <a:r>
              <a:rPr sz="3440" dirty="0"/>
              <a:t>can be or look/sound:</a:t>
            </a:r>
          </a:p>
        </p:txBody>
      </p:sp>
      <p:sp>
        <p:nvSpPr>
          <p:cNvPr id="815" name="Content Placeholder 4"/>
          <p:cNvSpPr txBox="1"/>
          <p:nvPr/>
        </p:nvSpPr>
        <p:spPr>
          <a:xfrm>
            <a:off x="380589" y="3684165"/>
            <a:ext cx="3886612" cy="3924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1700"/>
              </a:spcBef>
              <a:defRPr>
                <a:solidFill>
                  <a:srgbClr val="899F49"/>
                </a:solidFill>
              </a:defRPr>
            </a:lvl1pPr>
          </a:lstStyle>
          <a:p>
            <a:r>
              <a:t>Effectively delay your impulses, which in turn allows for more carefully made and better decisions</a:t>
            </a:r>
          </a:p>
        </p:txBody>
      </p:sp>
      <p:sp>
        <p:nvSpPr>
          <p:cNvPr id="816" name="TextBox 3"/>
          <p:cNvSpPr txBox="1"/>
          <p:nvPr/>
        </p:nvSpPr>
        <p:spPr>
          <a:xfrm>
            <a:off x="4968007" y="5969308"/>
            <a:ext cx="8834706" cy="30908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lgn="l">
              <a:buClr>
                <a:srgbClr val="899F49"/>
              </a:buClr>
              <a:buSzPct val="100000"/>
              <a:buFont typeface="Arial"/>
              <a:buChar char="•"/>
              <a:defRPr sz="4000">
                <a:latin typeface="Calibri"/>
                <a:ea typeface="Calibri"/>
                <a:cs typeface="Calibri"/>
                <a:sym typeface="Calibri"/>
              </a:defRPr>
            </a:pPr>
            <a:r>
              <a:t>Withdrawn or withholding in conversation</a:t>
            </a:r>
          </a:p>
          <a:p>
            <a:pPr marL="571500" indent="-571500" algn="l">
              <a:buClr>
                <a:srgbClr val="899F49"/>
              </a:buClr>
              <a:buSzPct val="100000"/>
              <a:buFont typeface="Arial"/>
              <a:buChar char="•"/>
              <a:defRPr sz="4000">
                <a:latin typeface="Calibri"/>
                <a:ea typeface="Calibri"/>
                <a:cs typeface="Calibri"/>
                <a:sym typeface="Calibri"/>
              </a:defRPr>
            </a:pPr>
            <a:r>
              <a:t>Overly structured or planned</a:t>
            </a:r>
          </a:p>
          <a:p>
            <a:pPr marL="571500" indent="-571500" algn="l">
              <a:buClr>
                <a:srgbClr val="899F49"/>
              </a:buClr>
              <a:buSzPct val="100000"/>
              <a:buFont typeface="Arial"/>
              <a:buChar char="•"/>
              <a:defRPr sz="4000">
                <a:latin typeface="Calibri"/>
                <a:ea typeface="Calibri"/>
                <a:cs typeface="Calibri"/>
                <a:sym typeface="Calibri"/>
              </a:defRPr>
            </a:pPr>
            <a:r>
              <a:t>Emotionally detached</a:t>
            </a:r>
          </a:p>
          <a:p>
            <a:pPr marL="571500" indent="-571500" algn="l">
              <a:buClr>
                <a:srgbClr val="899F49"/>
              </a:buClr>
              <a:buSzPct val="100000"/>
              <a:buFont typeface="Arial"/>
              <a:buChar char="•"/>
              <a:defRPr sz="4000">
                <a:latin typeface="Calibri"/>
                <a:ea typeface="Calibri"/>
                <a:cs typeface="Calibri"/>
                <a:sym typeface="Calibri"/>
              </a:defRPr>
            </a:pPr>
            <a:r>
              <a:t>Unexpressive</a:t>
            </a:r>
          </a:p>
        </p:txBody>
      </p:sp>
      <p:pic>
        <p:nvPicPr>
          <p:cNvPr id="817" name="Picture 2" descr="Picture 2"/>
          <p:cNvPicPr>
            <a:picLocks noChangeAspect="1"/>
          </p:cNvPicPr>
          <p:nvPr/>
        </p:nvPicPr>
        <p:blipFill>
          <a:blip r:embed="rId2">
            <a:extLst/>
          </a:blip>
          <a:stretch>
            <a:fillRect/>
          </a:stretch>
        </p:blipFill>
        <p:spPr>
          <a:xfrm>
            <a:off x="-292767" y="2670884"/>
            <a:ext cx="6785916" cy="712602"/>
          </a:xfrm>
          <a:prstGeom prst="rect">
            <a:avLst/>
          </a:prstGeom>
          <a:ln w="12700">
            <a:miter lim="400000"/>
          </a:ln>
        </p:spPr>
      </p:pic>
      <p:grpSp>
        <p:nvGrpSpPr>
          <p:cNvPr id="820" name="Group 17"/>
          <p:cNvGrpSpPr/>
          <p:nvPr/>
        </p:nvGrpSpPr>
        <p:grpSpPr>
          <a:xfrm>
            <a:off x="5931554" y="1085255"/>
            <a:ext cx="4223793" cy="3142229"/>
            <a:chOff x="0" y="0"/>
            <a:chExt cx="4223791" cy="3142227"/>
          </a:xfrm>
        </p:grpSpPr>
        <p:sp>
          <p:nvSpPr>
            <p:cNvPr id="818" name="Explosion 2 18"/>
            <p:cNvSpPr/>
            <p:nvPr/>
          </p:nvSpPr>
          <p:spPr>
            <a:xfrm rot="20918989">
              <a:off x="202604" y="351914"/>
              <a:ext cx="3818584" cy="243840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12700" cap="flat">
              <a:solidFill>
                <a:srgbClr val="FF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819" name="TextBox 19"/>
            <p:cNvSpPr txBox="1"/>
            <p:nvPr/>
          </p:nvSpPr>
          <p:spPr>
            <a:xfrm rot="19485428">
              <a:off x="55582" y="1327458"/>
              <a:ext cx="3833567" cy="774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4400"/>
              </a:lvl1pPr>
            </a:lstStyle>
            <a:p>
              <a:r>
                <a:t>Beware!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817"/>
                                        </p:tgtEl>
                                        <p:attrNameLst>
                                          <p:attrName>style.visibility</p:attrName>
                                        </p:attrNameLst>
                                      </p:cBhvr>
                                      <p:to>
                                        <p:strVal val="visible"/>
                                      </p:to>
                                    </p:set>
                                    <p:animEffect transition="in" filter="wipe(left)">
                                      <p:cBhvr>
                                        <p:cTn id="7" dur="500"/>
                                        <p:tgtEl>
                                          <p:spTgt spid="817"/>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815"/>
                                        </p:tgtEl>
                                        <p:attrNameLst>
                                          <p:attrName>style.visibility</p:attrName>
                                        </p:attrNameLst>
                                      </p:cBhvr>
                                      <p:to>
                                        <p:strVal val="visible"/>
                                      </p:to>
                                    </p:set>
                                    <p:animEffect transition="in" filter="dissolve">
                                      <p:cBhvr>
                                        <p:cTn id="11" dur="500"/>
                                        <p:tgtEl>
                                          <p:spTgt spid="815"/>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820"/>
                                        </p:tgtEl>
                                        <p:attrNameLst>
                                          <p:attrName>style.visibility</p:attrName>
                                        </p:attrNameLst>
                                      </p:cBhvr>
                                      <p:to>
                                        <p:strVal val="visible"/>
                                      </p:to>
                                    </p:set>
                                    <p:animEffect transition="in" filter="wipe(left)">
                                      <p:cBhvr>
                                        <p:cTn id="15" dur="500"/>
                                        <p:tgtEl>
                                          <p:spTgt spid="820"/>
                                        </p:tgtEl>
                                      </p:cBhvr>
                                    </p:animEffect>
                                  </p:childTnLst>
                                </p:cTn>
                              </p:par>
                            </p:childTnLst>
                          </p:cTn>
                        </p:par>
                        <p:par>
                          <p:cTn id="16" fill="hold">
                            <p:stCondLst>
                              <p:cond delay="1500"/>
                            </p:stCondLst>
                            <p:childTnLst>
                              <p:par>
                                <p:cTn id="17" presetID="22" presetClass="entr" presetSubtype="1" fill="hold" grpId="4" nodeType="afterEffect">
                                  <p:stCondLst>
                                    <p:cond delay="0"/>
                                  </p:stCondLst>
                                  <p:iterate>
                                    <p:tmAbs val="0"/>
                                  </p:iterate>
                                  <p:childTnLst>
                                    <p:set>
                                      <p:cBhvr>
                                        <p:cTn id="18" fill="hold"/>
                                        <p:tgtEl>
                                          <p:spTgt spid="814"/>
                                        </p:tgtEl>
                                        <p:attrNameLst>
                                          <p:attrName>style.visibility</p:attrName>
                                        </p:attrNameLst>
                                      </p:cBhvr>
                                      <p:to>
                                        <p:strVal val="visible"/>
                                      </p:to>
                                    </p:set>
                                    <p:animEffect transition="in" filter="wipe(up)">
                                      <p:cBhvr>
                                        <p:cTn id="19" dur="500"/>
                                        <p:tgtEl>
                                          <p:spTgt spid="8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5" nodeType="clickEffect">
                                  <p:stCondLst>
                                    <p:cond delay="0"/>
                                  </p:stCondLst>
                                  <p:iterate>
                                    <p:tmAbs val="0"/>
                                  </p:iterate>
                                  <p:childTnLst>
                                    <p:set>
                                      <p:cBhvr>
                                        <p:cTn id="23" fill="hold"/>
                                        <p:tgtEl>
                                          <p:spTgt spid="816">
                                            <p:bg/>
                                          </p:spTgt>
                                        </p:tgtEl>
                                        <p:attrNameLst>
                                          <p:attrName>style.visibility</p:attrName>
                                        </p:attrNameLst>
                                      </p:cBhvr>
                                      <p:to>
                                        <p:strVal val="visible"/>
                                      </p:to>
                                    </p:set>
                                    <p:animEffect transition="in" filter="wipe(up)">
                                      <p:cBhvr>
                                        <p:cTn id="24" dur="500"/>
                                        <p:tgtEl>
                                          <p:spTgt spid="816">
                                            <p:bg/>
                                          </p:spTgt>
                                        </p:tgtEl>
                                      </p:cBhvr>
                                    </p:animEffect>
                                  </p:childTnLst>
                                </p:cTn>
                              </p:par>
                              <p:par>
                                <p:cTn id="25" presetID="22" presetClass="entr" presetSubtype="1" fill="hold" grpId="5" nodeType="withEffect">
                                  <p:stCondLst>
                                    <p:cond delay="0"/>
                                  </p:stCondLst>
                                  <p:iterate>
                                    <p:tmAbs val="0"/>
                                  </p:iterate>
                                  <p:childTnLst>
                                    <p:set>
                                      <p:cBhvr>
                                        <p:cTn id="26" fill="hold"/>
                                        <p:tgtEl>
                                          <p:spTgt spid="816">
                                            <p:txEl>
                                              <p:pRg st="0" end="0"/>
                                            </p:txEl>
                                          </p:spTgt>
                                        </p:tgtEl>
                                        <p:attrNameLst>
                                          <p:attrName>style.visibility</p:attrName>
                                        </p:attrNameLst>
                                      </p:cBhvr>
                                      <p:to>
                                        <p:strVal val="visible"/>
                                      </p:to>
                                    </p:set>
                                    <p:animEffect transition="in" filter="wipe(up)">
                                      <p:cBhvr>
                                        <p:cTn id="27" dur="500"/>
                                        <p:tgtEl>
                                          <p:spTgt spid="816">
                                            <p:txEl>
                                              <p:pRg st="0" end="0"/>
                                            </p:txEl>
                                          </p:spTgt>
                                        </p:tgtEl>
                                      </p:cBhvr>
                                    </p:animEffect>
                                  </p:childTnLst>
                                </p:cTn>
                              </p:par>
                            </p:childTnLst>
                          </p:cTn>
                        </p:par>
                        <p:par>
                          <p:cTn id="28" fill="hold">
                            <p:stCondLst>
                              <p:cond delay="500"/>
                            </p:stCondLst>
                            <p:childTnLst>
                              <p:par>
                                <p:cTn id="29" presetID="22" presetClass="entr" presetSubtype="1" fill="hold" grpId="5" nodeType="afterEffect">
                                  <p:stCondLst>
                                    <p:cond delay="0"/>
                                  </p:stCondLst>
                                  <p:iterate>
                                    <p:tmAbs val="0"/>
                                  </p:iterate>
                                  <p:childTnLst>
                                    <p:set>
                                      <p:cBhvr>
                                        <p:cTn id="30" fill="hold"/>
                                        <p:tgtEl>
                                          <p:spTgt spid="816">
                                            <p:txEl>
                                              <p:pRg st="1" end="1"/>
                                            </p:txEl>
                                          </p:spTgt>
                                        </p:tgtEl>
                                        <p:attrNameLst>
                                          <p:attrName>style.visibility</p:attrName>
                                        </p:attrNameLst>
                                      </p:cBhvr>
                                      <p:to>
                                        <p:strVal val="visible"/>
                                      </p:to>
                                    </p:set>
                                    <p:animEffect transition="in" filter="wipe(up)">
                                      <p:cBhvr>
                                        <p:cTn id="31" dur="500"/>
                                        <p:tgtEl>
                                          <p:spTgt spid="816">
                                            <p:txEl>
                                              <p:pRg st="1" end="1"/>
                                            </p:txEl>
                                          </p:spTgt>
                                        </p:tgtEl>
                                      </p:cBhvr>
                                    </p:animEffect>
                                  </p:childTnLst>
                                </p:cTn>
                              </p:par>
                            </p:childTnLst>
                          </p:cTn>
                        </p:par>
                        <p:par>
                          <p:cTn id="32" fill="hold">
                            <p:stCondLst>
                              <p:cond delay="1000"/>
                            </p:stCondLst>
                            <p:childTnLst>
                              <p:par>
                                <p:cTn id="33" presetID="22" presetClass="entr" presetSubtype="1" fill="hold" grpId="5" nodeType="afterEffect">
                                  <p:stCondLst>
                                    <p:cond delay="0"/>
                                  </p:stCondLst>
                                  <p:iterate>
                                    <p:tmAbs val="0"/>
                                  </p:iterate>
                                  <p:childTnLst>
                                    <p:set>
                                      <p:cBhvr>
                                        <p:cTn id="34" fill="hold"/>
                                        <p:tgtEl>
                                          <p:spTgt spid="816">
                                            <p:txEl>
                                              <p:pRg st="2" end="2"/>
                                            </p:txEl>
                                          </p:spTgt>
                                        </p:tgtEl>
                                        <p:attrNameLst>
                                          <p:attrName>style.visibility</p:attrName>
                                        </p:attrNameLst>
                                      </p:cBhvr>
                                      <p:to>
                                        <p:strVal val="visible"/>
                                      </p:to>
                                    </p:set>
                                    <p:animEffect transition="in" filter="wipe(up)">
                                      <p:cBhvr>
                                        <p:cTn id="35" dur="500"/>
                                        <p:tgtEl>
                                          <p:spTgt spid="816">
                                            <p:txEl>
                                              <p:pRg st="2" end="2"/>
                                            </p:txEl>
                                          </p:spTgt>
                                        </p:tgtEl>
                                      </p:cBhvr>
                                    </p:animEffect>
                                  </p:childTnLst>
                                </p:cTn>
                              </p:par>
                            </p:childTnLst>
                          </p:cTn>
                        </p:par>
                        <p:par>
                          <p:cTn id="36" fill="hold">
                            <p:stCondLst>
                              <p:cond delay="1500"/>
                            </p:stCondLst>
                            <p:childTnLst>
                              <p:par>
                                <p:cTn id="37" presetID="22" presetClass="entr" presetSubtype="1" fill="hold" grpId="5" nodeType="afterEffect">
                                  <p:stCondLst>
                                    <p:cond delay="0"/>
                                  </p:stCondLst>
                                  <p:iterate>
                                    <p:tmAbs val="0"/>
                                  </p:iterate>
                                  <p:childTnLst>
                                    <p:set>
                                      <p:cBhvr>
                                        <p:cTn id="38" fill="hold"/>
                                        <p:tgtEl>
                                          <p:spTgt spid="816">
                                            <p:txEl>
                                              <p:pRg st="3" end="3"/>
                                            </p:txEl>
                                          </p:spTgt>
                                        </p:tgtEl>
                                        <p:attrNameLst>
                                          <p:attrName>style.visibility</p:attrName>
                                        </p:attrNameLst>
                                      </p:cBhvr>
                                      <p:to>
                                        <p:strVal val="visible"/>
                                      </p:to>
                                    </p:set>
                                    <p:animEffect transition="in" filter="wipe(up)">
                                      <p:cBhvr>
                                        <p:cTn id="39" dur="500"/>
                                        <p:tgtEl>
                                          <p:spTgt spid="8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4" animBg="1" advAuto="0"/>
      <p:bldP spid="815" grpId="2" animBg="1" advAuto="0"/>
      <p:bldP spid="816" grpId="5" build="p" bldLvl="5" animBg="1" advAuto="0"/>
      <p:bldP spid="817" grpId="1" animBg="1" advAuto="0"/>
      <p:bldP spid="820" grpId="3" animBg="1" advAuto="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Impulse Control</a:t>
            </a:r>
          </a:p>
        </p:txBody>
      </p:sp>
      <p:sp>
        <p:nvSpPr>
          <p:cNvPr id="823"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Front Flap</a:t>
            </a:r>
          </a:p>
        </p:txBody>
      </p:sp>
      <p:sp>
        <p:nvSpPr>
          <p:cNvPr id="824" name="Content Placeholder 4"/>
          <p:cNvSpPr txBox="1"/>
          <p:nvPr/>
        </p:nvSpPr>
        <p:spPr>
          <a:xfrm>
            <a:off x="366304" y="2922414"/>
            <a:ext cx="12391391"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rPr dirty="0"/>
              <a:t>the ability to resist or delay a drive or temptation to do or say something or to decide too quickly or rashly</a:t>
            </a:r>
          </a:p>
        </p:txBody>
      </p:sp>
      <p:sp>
        <p:nvSpPr>
          <p:cNvPr id="825" name="TextBox 4"/>
          <p:cNvSpPr txBox="1"/>
          <p:nvPr/>
        </p:nvSpPr>
        <p:spPr>
          <a:xfrm>
            <a:off x="7199086" y="5950849"/>
            <a:ext cx="3599546" cy="3009901"/>
          </a:xfrm>
          <a:prstGeom prst="rect">
            <a:avLst/>
          </a:prstGeom>
          <a:ln w="12700">
            <a:solidFill>
              <a:srgbClr val="899F49"/>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defRPr sz="3200"/>
            </a:pPr>
            <a:r>
              <a:t>Note your engagement level with </a:t>
            </a:r>
            <a:r>
              <a:rPr>
                <a:solidFill>
                  <a:srgbClr val="899F49"/>
                </a:solidFill>
              </a:rPr>
              <a:t>Impulse Control </a:t>
            </a:r>
            <a:r>
              <a:t>on the front flap of your </a:t>
            </a:r>
            <a:r>
              <a:rPr i="1"/>
              <a:t>EQ Workbook</a:t>
            </a:r>
          </a:p>
        </p:txBody>
      </p:sp>
      <p:sp>
        <p:nvSpPr>
          <p:cNvPr id="826" name="Left Arrow 8"/>
          <p:cNvSpPr/>
          <p:nvPr/>
        </p:nvSpPr>
        <p:spPr>
          <a:xfrm>
            <a:off x="6604000" y="8215079"/>
            <a:ext cx="551544" cy="412316"/>
          </a:xfrm>
          <a:prstGeom prst="leftArrow">
            <a:avLst>
              <a:gd name="adj1" fmla="val 50000"/>
              <a:gd name="adj2" fmla="val 50000"/>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827" name="Picture 1" descr="Picture 1"/>
          <p:cNvPicPr>
            <a:picLocks noChangeAspect="1"/>
          </p:cNvPicPr>
          <p:nvPr/>
        </p:nvPicPr>
        <p:blipFill>
          <a:blip r:embed="rId2">
            <a:extLst/>
          </a:blip>
          <a:stretch>
            <a:fillRect/>
          </a:stretch>
        </p:blipFill>
        <p:spPr>
          <a:xfrm>
            <a:off x="548512" y="6318356"/>
            <a:ext cx="6026462" cy="23496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824"/>
                                        </p:tgtEl>
                                        <p:attrNameLst>
                                          <p:attrName>style.opacity</p:attrName>
                                        </p:attrNameLst>
                                      </p:cBhvr>
                                      <p:to>
                                        <p:strVal val="0.50"/>
                                      </p:to>
                                    </p:set>
                                    <p:animEffect filter="image" prLst="opacity: 0.50; ">
                                      <p:cBhvr>
                                        <p:cTn id="7" dur="indefinite" fill="hold"/>
                                        <p:tgtEl>
                                          <p:spTgt spid="824"/>
                                        </p:tgtEl>
                                      </p:cBhvr>
                                    </p:animEffect>
                                  </p:childTnLst>
                                </p:cTn>
                              </p:par>
                              <p:par>
                                <p:cTn id="8" presetID="22" presetClass="entr" presetSubtype="8" fill="hold" grpId="2" nodeType="withEffect">
                                  <p:stCondLst>
                                    <p:cond delay="0"/>
                                  </p:stCondLst>
                                  <p:iterate>
                                    <p:tmAbs val="0"/>
                                  </p:iterate>
                                  <p:childTnLst>
                                    <p:set>
                                      <p:cBhvr>
                                        <p:cTn id="9" fill="hold"/>
                                        <p:tgtEl>
                                          <p:spTgt spid="827"/>
                                        </p:tgtEl>
                                        <p:attrNameLst>
                                          <p:attrName>style.visibility</p:attrName>
                                        </p:attrNameLst>
                                      </p:cBhvr>
                                      <p:to>
                                        <p:strVal val="visible"/>
                                      </p:to>
                                    </p:set>
                                    <p:animEffect transition="in" filter="wipe(left)">
                                      <p:cBhvr>
                                        <p:cTn id="10" dur="500"/>
                                        <p:tgtEl>
                                          <p:spTgt spid="827"/>
                                        </p:tgtEl>
                                      </p:cBhvr>
                                    </p:animEffect>
                                  </p:childTnLst>
                                </p:cTn>
                              </p:par>
                              <p:par>
                                <p:cTn id="11" presetID="22" presetClass="entr" presetSubtype="8" fill="hold" grpId="3" nodeType="withEffect">
                                  <p:stCondLst>
                                    <p:cond delay="0"/>
                                  </p:stCondLst>
                                  <p:iterate>
                                    <p:tmAbs val="0"/>
                                  </p:iterate>
                                  <p:childTnLst>
                                    <p:set>
                                      <p:cBhvr>
                                        <p:cTn id="12" fill="hold"/>
                                        <p:tgtEl>
                                          <p:spTgt spid="825"/>
                                        </p:tgtEl>
                                        <p:attrNameLst>
                                          <p:attrName>style.visibility</p:attrName>
                                        </p:attrNameLst>
                                      </p:cBhvr>
                                      <p:to>
                                        <p:strVal val="visible"/>
                                      </p:to>
                                    </p:set>
                                    <p:animEffect transition="in" filter="wipe(left)">
                                      <p:cBhvr>
                                        <p:cTn id="13" dur="500"/>
                                        <p:tgtEl>
                                          <p:spTgt spid="825"/>
                                        </p:tgtEl>
                                      </p:cBhvr>
                                    </p:animEffect>
                                  </p:childTnLst>
                                </p:cTn>
                              </p:par>
                              <p:par>
                                <p:cTn id="14" presetID="22" presetClass="entr" presetSubtype="2" fill="hold" grpId="4" nodeType="withEffect">
                                  <p:stCondLst>
                                    <p:cond delay="0"/>
                                  </p:stCondLst>
                                  <p:iterate>
                                    <p:tmAbs val="0"/>
                                  </p:iterate>
                                  <p:childTnLst>
                                    <p:set>
                                      <p:cBhvr>
                                        <p:cTn id="15" fill="hold"/>
                                        <p:tgtEl>
                                          <p:spTgt spid="826"/>
                                        </p:tgtEl>
                                        <p:attrNameLst>
                                          <p:attrName>style.visibility</p:attrName>
                                        </p:attrNameLst>
                                      </p:cBhvr>
                                      <p:to>
                                        <p:strVal val="visible"/>
                                      </p:to>
                                    </p:set>
                                    <p:animEffect transition="in" filter="wipe(right)">
                                      <p:cBhvr>
                                        <p:cTn id="16" dur="500"/>
                                        <p:tgtEl>
                                          <p:spTgt spid="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1" animBg="1" advAuto="0"/>
      <p:bldP spid="825" grpId="3" animBg="1" advAuto="0"/>
      <p:bldP spid="826" grpId="4" animBg="1" advAuto="0"/>
      <p:bldP spid="827" grpId="2" animBg="1" advAuto="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Title 1"/>
          <p:cNvSpPr txBox="1"/>
          <p:nvPr/>
        </p:nvSpPr>
        <p:spPr>
          <a:xfrm>
            <a:off x="125189"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Impulse Control</a:t>
            </a:r>
          </a:p>
        </p:txBody>
      </p:sp>
      <p:sp>
        <p:nvSpPr>
          <p:cNvPr id="830"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29</a:t>
            </a:r>
          </a:p>
        </p:txBody>
      </p:sp>
      <p:sp>
        <p:nvSpPr>
          <p:cNvPr id="831" name="Content Placeholder 4"/>
          <p:cNvSpPr txBox="1"/>
          <p:nvPr/>
        </p:nvSpPr>
        <p:spPr>
          <a:xfrm>
            <a:off x="366304" y="3095835"/>
            <a:ext cx="12391391" cy="62075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l">
              <a:spcBef>
                <a:spcPts val="4200"/>
              </a:spcBef>
              <a:defRPr sz="4800"/>
            </a:lvl1pPr>
          </a:lstStyle>
          <a:p>
            <a:r>
              <a:rPr dirty="0"/>
              <a:t>your ability and tendency both to solve problems that involve emotions and to use emotions as an effective problem-solving tool</a:t>
            </a:r>
          </a:p>
        </p:txBody>
      </p:sp>
      <p:sp>
        <p:nvSpPr>
          <p:cNvPr id="832" name="TextBox 4"/>
          <p:cNvSpPr txBox="1"/>
          <p:nvPr/>
        </p:nvSpPr>
        <p:spPr>
          <a:xfrm>
            <a:off x="1175654" y="7063833"/>
            <a:ext cx="8955318" cy="1079501"/>
          </a:xfrm>
          <a:prstGeom prst="rect">
            <a:avLst/>
          </a:prstGeom>
          <a:ln w="12700">
            <a:solidFill>
              <a:srgbClr val="899F49"/>
            </a:solidFill>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a:solidFill>
                  <a:srgbClr val="899F49"/>
                </a:solidFill>
              </a:defRPr>
            </a:lvl1pPr>
          </a:lstStyle>
          <a:p>
            <a:r>
              <a:rPr dirty="0"/>
              <a:t>What exercises, practices, or behaviors could activate and strengthen </a:t>
            </a:r>
            <a:r>
              <a:rPr b="1" dirty="0"/>
              <a:t>Impulse Control</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832"/>
                                        </p:tgtEl>
                                        <p:attrNameLst>
                                          <p:attrName>style.visibility</p:attrName>
                                        </p:attrNameLst>
                                      </p:cBhvr>
                                      <p:to>
                                        <p:strVal val="visible"/>
                                      </p:to>
                                    </p:set>
                                    <p:animEffect transition="in" filter="wipe(left)">
                                      <p:cBhvr>
                                        <p:cTn id="7" dur="500"/>
                                        <p:tgtEl>
                                          <p:spTgt spid="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 grpId="1" animBg="1" advAuto="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 name="Picture 10" descr="Picture 10"/>
          <p:cNvPicPr>
            <a:picLocks noChangeAspect="1"/>
          </p:cNvPicPr>
          <p:nvPr/>
        </p:nvPicPr>
        <p:blipFill>
          <a:blip r:embed="rId2">
            <a:extLst/>
          </a:blip>
          <a:stretch>
            <a:fillRect/>
          </a:stretch>
        </p:blipFill>
        <p:spPr>
          <a:xfrm>
            <a:off x="6068907" y="2826416"/>
            <a:ext cx="6567425" cy="6619524"/>
          </a:xfrm>
          <a:prstGeom prst="rect">
            <a:avLst/>
          </a:prstGeom>
          <a:ln w="12700">
            <a:miter lim="400000"/>
          </a:ln>
        </p:spPr>
      </p:pic>
      <p:sp>
        <p:nvSpPr>
          <p:cNvPr id="835" name="Content Placeholder 2"/>
          <p:cNvSpPr txBox="1"/>
          <p:nvPr/>
        </p:nvSpPr>
        <p:spPr>
          <a:xfrm>
            <a:off x="787642" y="4484915"/>
            <a:ext cx="5281266" cy="216408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lvl="2" indent="-457200" algn="l">
              <a:spcBef>
                <a:spcPts val="900"/>
              </a:spcBef>
              <a:buSzPct val="100000"/>
              <a:buChar char="➢"/>
              <a:defRPr sz="3400">
                <a:solidFill>
                  <a:srgbClr val="2C8497"/>
                </a:solidFill>
              </a:defRPr>
            </a:pPr>
            <a:r>
              <a:t> </a:t>
            </a:r>
            <a:r>
              <a:rPr sz="4000"/>
              <a:t>Flexibility</a:t>
            </a:r>
          </a:p>
          <a:p>
            <a:pPr marL="457200" lvl="2" indent="-457200" algn="l">
              <a:spcBef>
                <a:spcPts val="900"/>
              </a:spcBef>
              <a:buSzPct val="100000"/>
              <a:buChar char="➢"/>
              <a:defRPr sz="4000">
                <a:solidFill>
                  <a:srgbClr val="2C8497"/>
                </a:solidFill>
              </a:defRPr>
            </a:pPr>
            <a:r>
              <a:t> Stress Tolerance</a:t>
            </a:r>
          </a:p>
          <a:p>
            <a:pPr marL="457200" lvl="2" indent="-457200" algn="l">
              <a:spcBef>
                <a:spcPts val="900"/>
              </a:spcBef>
              <a:buSzPct val="100000"/>
              <a:buChar char="➢"/>
              <a:defRPr sz="4000">
                <a:solidFill>
                  <a:srgbClr val="2C8497"/>
                </a:solidFill>
              </a:defRPr>
            </a:pPr>
            <a:r>
              <a:t> Optimism</a:t>
            </a:r>
          </a:p>
        </p:txBody>
      </p:sp>
      <p:sp>
        <p:nvSpPr>
          <p:cNvPr id="836" name="Title 1"/>
          <p:cNvSpPr txBox="1"/>
          <p:nvPr/>
        </p:nvSpPr>
        <p:spPr>
          <a:xfrm>
            <a:off x="30965" y="96158"/>
            <a:ext cx="13227957" cy="20492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Stress Management Composite</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Content Placeholder 4"/>
          <p:cNvSpPr txBox="1">
            <a:spLocks noGrp="1"/>
          </p:cNvSpPr>
          <p:nvPr>
            <p:ph type="body" idx="4294967295"/>
          </p:nvPr>
        </p:nvSpPr>
        <p:spPr>
          <a:xfrm>
            <a:off x="238351" y="2903734"/>
            <a:ext cx="12528098" cy="6481765"/>
          </a:xfrm>
          <a:prstGeom prst="rect">
            <a:avLst/>
          </a:prstGeom>
        </p:spPr>
        <p:txBody>
          <a:bodyPr>
            <a:normAutofit/>
          </a:bodyPr>
          <a:lstStyle>
            <a:lvl1pPr marL="0" indent="0">
              <a:buSzTx/>
              <a:buNone/>
              <a:defRPr sz="4800"/>
            </a:lvl1pPr>
          </a:lstStyle>
          <a:p>
            <a:r>
              <a:rPr dirty="0"/>
              <a:t>your ability and tendency to adjust your emotions, thoughts, and behavior to changing situations and conditions, to adapt—to take in new data and change your mind or approach</a:t>
            </a:r>
          </a:p>
        </p:txBody>
      </p:sp>
      <p:sp>
        <p:nvSpPr>
          <p:cNvPr id="839" name="Title 1"/>
          <p:cNvSpPr txBox="1"/>
          <p:nvPr/>
        </p:nvSpPr>
        <p:spPr>
          <a:xfrm>
            <a:off x="96162" y="23587"/>
            <a:ext cx="11099801" cy="215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l">
              <a:defRPr sz="6600">
                <a:solidFill>
                  <a:srgbClr val="FFFFFF"/>
                </a:solidFill>
              </a:defRPr>
            </a:lvl1pPr>
          </a:lstStyle>
          <a:p>
            <a:r>
              <a:t>Flexibility</a:t>
            </a:r>
          </a:p>
        </p:txBody>
      </p:sp>
      <p:sp>
        <p:nvSpPr>
          <p:cNvPr id="840" name="TextBox 6"/>
          <p:cNvSpPr txBox="1"/>
          <p:nvPr/>
        </p:nvSpPr>
        <p:spPr>
          <a:xfrm>
            <a:off x="10319657" y="12343"/>
            <a:ext cx="2583177" cy="173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FFFFFF"/>
                </a:solidFill>
              </a:defRPr>
            </a:lvl1pPr>
          </a:lstStyle>
          <a:p>
            <a:r>
              <a:t>EQ Workbook Pg 30</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12 pt Helvetica* 55 Roman   054"/>
        <a:ea typeface="12 pt Helvetica* 55 Roman   054"/>
        <a:cs typeface="12 pt Helvetica* 55 Roman   054"/>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12 pt Helvetica* 55 Roman   054"/>
        <a:ea typeface="12 pt Helvetica* 55 Roman   054"/>
        <a:cs typeface="12 pt Helvetica* 55 Roman   054"/>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2014</TotalTime>
  <Words>5886</Words>
  <Application>Microsoft Macintosh PowerPoint</Application>
  <PresentationFormat>Custom</PresentationFormat>
  <Paragraphs>917</Paragraphs>
  <Slides>134</Slides>
  <Notes>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134</vt:i4>
      </vt:variant>
    </vt:vector>
  </HeadingPairs>
  <TitlesOfParts>
    <vt:vector size="143" baseType="lpstr">
      <vt:lpstr>12 pt Helvetica* 55 Roman   054</vt:lpstr>
      <vt:lpstr>Arial</vt:lpstr>
      <vt:lpstr>Calibri</vt:lpstr>
      <vt:lpstr>Gotham</vt:lpstr>
      <vt:lpstr>Gotham Medium</vt:lpstr>
      <vt:lpstr>Helvetica Light</vt:lpstr>
      <vt:lpstr>Telegrafico</vt:lpstr>
      <vt:lpstr>Trebuchet MS</vt:lpstr>
      <vt:lpstr>White</vt:lpstr>
      <vt:lpstr>PowerPoint Presentation</vt:lpstr>
      <vt:lpstr>PowerPoint Presentation</vt:lpstr>
      <vt:lpstr>PowerPoint Presentation</vt:lpstr>
      <vt:lpstr>PowerPoint Presentation</vt:lpstr>
      <vt:lpstr>PowerPoint Presentation</vt:lpstr>
      <vt:lpstr>EQ-i Introduction</vt:lpstr>
      <vt:lpstr>PowerPoint Presentation</vt:lpstr>
      <vt:lpstr>PowerPoint Presentation</vt:lpstr>
      <vt:lpstr>PowerPoint Presentation</vt:lpstr>
      <vt:lpstr>Self-Perception 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Interpreting Scores</vt:lpstr>
      <vt:lpstr>PowerPoint Presentation</vt:lpstr>
      <vt:lpstr>Low Scores</vt:lpstr>
      <vt:lpstr>Moderate Scores</vt:lpstr>
      <vt:lpstr>High Scores</vt:lpstr>
      <vt:lpstr>Interpreting Your EQ-i Report</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EQ-i Introduction</dc:title>
  <dc:creator>Rutledge, Hile</dc:creator>
  <cp:lastModifiedBy>Rebecca Ondrey</cp:lastModifiedBy>
  <cp:revision>33</cp:revision>
  <dcterms:modified xsi:type="dcterms:W3CDTF">2018-05-09T18:52:05Z</dcterms:modified>
</cp:coreProperties>
</file>