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1" r:id="rId4"/>
    <p:sldId id="261" r:id="rId5"/>
    <p:sldId id="283" r:id="rId6"/>
    <p:sldId id="284" r:id="rId7"/>
    <p:sldId id="285" r:id="rId8"/>
    <p:sldId id="286" r:id="rId9"/>
    <p:sldId id="287" r:id="rId10"/>
    <p:sldId id="288" r:id="rId11"/>
    <p:sldId id="277" r:id="rId12"/>
    <p:sldId id="293" r:id="rId13"/>
    <p:sldId id="259" r:id="rId14"/>
    <p:sldId id="290" r:id="rId15"/>
    <p:sldId id="291" r:id="rId16"/>
    <p:sldId id="292" r:id="rId17"/>
    <p:sldId id="294" r:id="rId18"/>
    <p:sldId id="300" r:id="rId19"/>
    <p:sldId id="279" r:id="rId20"/>
    <p:sldId id="299" r:id="rId21"/>
    <p:sldId id="295" r:id="rId22"/>
    <p:sldId id="278" r:id="rId23"/>
    <p:sldId id="302" r:id="rId24"/>
    <p:sldId id="296" r:id="rId25"/>
    <p:sldId id="297" r:id="rId26"/>
    <p:sldId id="298" r:id="rId27"/>
    <p:sldId id="301" r:id="rId28"/>
    <p:sldId id="275" r:id="rId29"/>
    <p:sldId id="282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60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200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3136" y="-6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3E5E-A23E-4A47-8A96-A18498F2E0C2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ABB3D-903B-5140-A189-61FE38848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0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74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0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0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7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1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8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89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6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47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6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4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3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8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3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BB3D-903B-5140-A189-61FE38848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47F2-B2CF-E54A-AD7B-CD1BABC8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1946031"/>
            <a:ext cx="6815669" cy="1813172"/>
          </a:xfrm>
        </p:spPr>
        <p:txBody>
          <a:bodyPr/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The Loving Challenger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C54E0-2377-164E-A418-29606362B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Barb Heenan, PCC, CPC, ELI-MP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8293A-7FDD-1A44-B72D-B71761F9AF1E}"/>
              </a:ext>
            </a:extLst>
          </p:cNvPr>
          <p:cNvSpPr txBox="1"/>
          <p:nvPr/>
        </p:nvSpPr>
        <p:spPr>
          <a:xfrm>
            <a:off x="10426390" y="647885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1522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6297-F36C-644E-A615-3BB6E4E0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DD5-1B99-EB4C-8CD4-316162AD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130" y="2728535"/>
            <a:ext cx="5374778" cy="33189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Create alignment </a:t>
            </a:r>
          </a:p>
          <a:p>
            <a:r>
              <a:rPr lang="en-US" dirty="0"/>
              <a:t>Clarify desires (and motivate action)</a:t>
            </a:r>
          </a:p>
          <a:p>
            <a:r>
              <a:rPr lang="en-US" dirty="0"/>
              <a:t>Let go of what no longer serves them</a:t>
            </a:r>
          </a:p>
          <a:p>
            <a:r>
              <a:rPr lang="en-US" dirty="0"/>
              <a:t>Take responsibility (put them back in their personal power)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82239-C145-D540-9744-F4E9DFD9A5DE}"/>
              </a:ext>
            </a:extLst>
          </p:cNvPr>
          <p:cNvSpPr txBox="1"/>
          <p:nvPr/>
        </p:nvSpPr>
        <p:spPr>
          <a:xfrm>
            <a:off x="10292576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BF313-9127-A7AB-B2D5-AD29E3535314}"/>
              </a:ext>
            </a:extLst>
          </p:cNvPr>
          <p:cNvSpPr txBox="1"/>
          <p:nvPr/>
        </p:nvSpPr>
        <p:spPr>
          <a:xfrm>
            <a:off x="4027130" y="2581888"/>
            <a:ext cx="44313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Challenging helps the client: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6297-F36C-644E-A615-3BB6E4E0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DD5-1B99-EB4C-8CD4-316162AD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062" y="2912534"/>
            <a:ext cx="4911461" cy="33189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limit of your discomfort may contribute to the limit of your client’s growth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82239-C145-D540-9744-F4E9DFD9A5DE}"/>
              </a:ext>
            </a:extLst>
          </p:cNvPr>
          <p:cNvSpPr txBox="1"/>
          <p:nvPr/>
        </p:nvSpPr>
        <p:spPr>
          <a:xfrm>
            <a:off x="10292576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27751-29F6-47CA-2516-0F4B611D73EA}"/>
              </a:ext>
            </a:extLst>
          </p:cNvPr>
          <p:cNvSpPr txBox="1"/>
          <p:nvPr/>
        </p:nvSpPr>
        <p:spPr>
          <a:xfrm>
            <a:off x="3610708" y="2512424"/>
            <a:ext cx="563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challenging the client means that: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6297-F36C-644E-A615-3BB6E4E0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might we use the skill of challenging?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DD5-1B99-EB4C-8CD4-316162AD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715" y="2728536"/>
            <a:ext cx="6388569" cy="33189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Incongruence with a goal or value</a:t>
            </a:r>
          </a:p>
          <a:p>
            <a:r>
              <a:rPr lang="en-US" dirty="0"/>
              <a:t>Repeat pattern of thoughts, emotions or behavior</a:t>
            </a:r>
          </a:p>
          <a:p>
            <a:r>
              <a:rPr lang="en-US" dirty="0"/>
              <a:t>They are in resistance to something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82239-C145-D540-9744-F4E9DFD9A5DE}"/>
              </a:ext>
            </a:extLst>
          </p:cNvPr>
          <p:cNvSpPr txBox="1"/>
          <p:nvPr/>
        </p:nvSpPr>
        <p:spPr>
          <a:xfrm>
            <a:off x="10292576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7397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challenge for coaches?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4951327" y="3695506"/>
            <a:ext cx="2993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Self-awareness….</a:t>
            </a:r>
          </a:p>
        </p:txBody>
      </p:sp>
    </p:spTree>
    <p:extLst>
      <p:ext uri="{BB962C8B-B14F-4D97-AF65-F5344CB8AC3E}">
        <p14:creationId xmlns:p14="http://schemas.microsoft.com/office/powerpoint/2010/main" val="11148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challenge for coaches?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3106744" y="2728443"/>
            <a:ext cx="7986482" cy="295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Missing the opportunity, due to:</a:t>
            </a:r>
          </a:p>
          <a:p>
            <a:endParaRPr lang="en-US" sz="2800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Worrying about the next brilliant question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Trying to fix or solve their issue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listening for the emotions underneath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Holding on to the belief that the client needs your knowledge  </a:t>
            </a:r>
          </a:p>
        </p:txBody>
      </p:sp>
    </p:spTree>
    <p:extLst>
      <p:ext uri="{BB962C8B-B14F-4D97-AF65-F5344CB8AC3E}">
        <p14:creationId xmlns:p14="http://schemas.microsoft.com/office/powerpoint/2010/main" val="346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challenge for coaches?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2899789" y="2973179"/>
            <a:ext cx="7611764" cy="410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Detaching from their story, or your personal beliefs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definition of success prevents you from challenging…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HOW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Uncertainty about the outcome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Stuck in your own head (vs. heart)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challenge for coaches?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2489482" y="3184194"/>
            <a:ext cx="7709596" cy="156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“I have to help them find relief from their pain!”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challenge the client?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3373561" y="3827217"/>
            <a:ext cx="7709596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 discomfort with ________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comfortable with ________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 go of being liked and being the _ _ _ 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3BF08-735F-9B5E-7379-A90580962253}"/>
              </a:ext>
            </a:extLst>
          </p:cNvPr>
          <p:cNvSpPr txBox="1"/>
          <p:nvPr/>
        </p:nvSpPr>
        <p:spPr>
          <a:xfrm>
            <a:off x="4425043" y="2817831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Prep Work: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165D0-980D-CF90-E57A-928061535208}"/>
              </a:ext>
            </a:extLst>
          </p:cNvPr>
          <p:cNvSpPr txBox="1"/>
          <p:nvPr/>
        </p:nvSpPr>
        <p:spPr>
          <a:xfrm>
            <a:off x="6804378" y="3858289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PRESENCE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20DFB-A10F-E235-5F8D-9E2CEFB0878E}"/>
              </a:ext>
            </a:extLst>
          </p:cNvPr>
          <p:cNvSpPr txBox="1"/>
          <p:nvPr/>
        </p:nvSpPr>
        <p:spPr>
          <a:xfrm>
            <a:off x="6804378" y="4482159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EMOTIONS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0693C-E1B7-1FCB-C31C-985503BFD49F}"/>
              </a:ext>
            </a:extLst>
          </p:cNvPr>
          <p:cNvSpPr txBox="1"/>
          <p:nvPr/>
        </p:nvSpPr>
        <p:spPr>
          <a:xfrm>
            <a:off x="8682178" y="5065903"/>
            <a:ext cx="3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236BE-9CC8-0E34-0F30-BA7252569968}"/>
              </a:ext>
            </a:extLst>
          </p:cNvPr>
          <p:cNvSpPr txBox="1"/>
          <p:nvPr/>
        </p:nvSpPr>
        <p:spPr>
          <a:xfrm>
            <a:off x="8965860" y="5072770"/>
            <a:ext cx="33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31EF9-D715-8EFC-2EE5-85B0DD9B6058}"/>
              </a:ext>
            </a:extLst>
          </p:cNvPr>
          <p:cNvSpPr txBox="1"/>
          <p:nvPr/>
        </p:nvSpPr>
        <p:spPr>
          <a:xfrm>
            <a:off x="9184713" y="5065903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130FA-68FF-C96F-1D43-62AF72CB11D6}"/>
              </a:ext>
            </a:extLst>
          </p:cNvPr>
          <p:cNvSpPr txBox="1"/>
          <p:nvPr/>
        </p:nvSpPr>
        <p:spPr>
          <a:xfrm>
            <a:off x="9420911" y="506590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952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challenge the client?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3148034" y="4539808"/>
            <a:ext cx="589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__________ in ____________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3BF08-735F-9B5E-7379-A90580962253}"/>
              </a:ext>
            </a:extLst>
          </p:cNvPr>
          <p:cNvSpPr txBox="1"/>
          <p:nvPr/>
        </p:nvSpPr>
        <p:spPr>
          <a:xfrm>
            <a:off x="4425043" y="2817831"/>
            <a:ext cx="404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Prep Work: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2A2BC-A074-208A-3D57-69FFC404569A}"/>
              </a:ext>
            </a:extLst>
          </p:cNvPr>
          <p:cNvSpPr txBox="1"/>
          <p:nvPr/>
        </p:nvSpPr>
        <p:spPr>
          <a:xfrm>
            <a:off x="4545828" y="3720072"/>
            <a:ext cx="256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Emotions are just: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0F713-9B9D-0E3E-AC44-2E137B6405EE}"/>
              </a:ext>
            </a:extLst>
          </p:cNvPr>
          <p:cNvSpPr txBox="1"/>
          <p:nvPr/>
        </p:nvSpPr>
        <p:spPr>
          <a:xfrm>
            <a:off x="3837677" y="4528245"/>
            <a:ext cx="144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94B24-2180-0D0F-3925-4C93EA3A7961}"/>
              </a:ext>
            </a:extLst>
          </p:cNvPr>
          <p:cNvSpPr txBox="1"/>
          <p:nvPr/>
        </p:nvSpPr>
        <p:spPr>
          <a:xfrm>
            <a:off x="6095999" y="452605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24760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3"/>
            <a:ext cx="9601196" cy="1143198"/>
          </a:xfrm>
        </p:spPr>
        <p:txBody>
          <a:bodyPr/>
          <a:lstStyle/>
          <a:p>
            <a:pPr marL="0" indent="0" algn="ctr">
              <a:buNone/>
            </a:pPr>
            <a:endParaRPr lang="en-US" sz="1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7F0B4-B507-4144-A625-D43F4784C516}"/>
              </a:ext>
            </a:extLst>
          </p:cNvPr>
          <p:cNvSpPr txBox="1"/>
          <p:nvPr/>
        </p:nvSpPr>
        <p:spPr>
          <a:xfrm>
            <a:off x="10281424" y="6501160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pic>
        <p:nvPicPr>
          <p:cNvPr id="8" name="Picture 7" descr="A diagram of the brain&#10;&#10;Description automatically generated with low confidence">
            <a:extLst>
              <a:ext uri="{FF2B5EF4-FFF2-40B4-BE49-F238E27FC236}">
                <a16:creationId xmlns:a16="http://schemas.microsoft.com/office/drawing/2014/main" id="{A452C016-2DA6-D66D-48EB-3323D4E5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778396"/>
            <a:ext cx="9601196" cy="5301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DA9BC-C4F6-9D25-8B69-AAFB20BA4B72}"/>
              </a:ext>
            </a:extLst>
          </p:cNvPr>
          <p:cNvSpPr txBox="1"/>
          <p:nvPr/>
        </p:nvSpPr>
        <p:spPr>
          <a:xfrm>
            <a:off x="3297380" y="971883"/>
            <a:ext cx="22721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venir Book" panose="02000503020000020003" pitchFamily="2" charset="0"/>
                <a:cs typeface="Algerian" panose="020F0502020204030204" pitchFamily="34" charset="0"/>
              </a:rPr>
              <a:t>X</a:t>
            </a: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EE230072-A146-723C-B036-2FD835681DEB}"/>
              </a:ext>
            </a:extLst>
          </p:cNvPr>
          <p:cNvSpPr/>
          <p:nvPr/>
        </p:nvSpPr>
        <p:spPr>
          <a:xfrm rot="3077295">
            <a:off x="3530699" y="2669262"/>
            <a:ext cx="1100159" cy="2362278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B140B5A2-C523-0439-F436-2DE631BB1CE8}"/>
              </a:ext>
            </a:extLst>
          </p:cNvPr>
          <p:cNvSpPr/>
          <p:nvPr/>
        </p:nvSpPr>
        <p:spPr>
          <a:xfrm>
            <a:off x="4324986" y="3353646"/>
            <a:ext cx="1102608" cy="2129224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6297-F36C-644E-A615-3BB6E4E0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77" y="1100666"/>
            <a:ext cx="9601196" cy="1303867"/>
          </a:xfrm>
        </p:spPr>
        <p:txBody>
          <a:bodyPr/>
          <a:lstStyle/>
          <a:p>
            <a:r>
              <a:rPr lang="en-US" dirty="0"/>
              <a:t>What is your definition of “a Challenger”?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82239-C145-D540-9744-F4E9DFD9A5DE}"/>
              </a:ext>
            </a:extLst>
          </p:cNvPr>
          <p:cNvSpPr txBox="1"/>
          <p:nvPr/>
        </p:nvSpPr>
        <p:spPr>
          <a:xfrm>
            <a:off x="10292576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374145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533" y="3620250"/>
            <a:ext cx="4273767" cy="89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“Shake It Up”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19BF99-D4F9-B141-AE9C-10E0638D95A1}"/>
              </a:ext>
            </a:extLst>
          </p:cNvPr>
          <p:cNvCxnSpPr/>
          <p:nvPr/>
        </p:nvCxnSpPr>
        <p:spPr>
          <a:xfrm>
            <a:off x="4757980" y="40605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A3DCC3AF-48BA-C64C-BABB-55CBAA4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8068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Exercise:</a:t>
            </a:r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41FE17AB-4B16-927F-02DA-BA4E905206DD}"/>
              </a:ext>
            </a:extLst>
          </p:cNvPr>
          <p:cNvSpPr txBox="1">
            <a:spLocks/>
          </p:cNvSpPr>
          <p:nvPr/>
        </p:nvSpPr>
        <p:spPr>
          <a:xfrm>
            <a:off x="1295402" y="1600201"/>
            <a:ext cx="9601196" cy="618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9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challenge the client?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8BE92-94B7-2B4E-9F1A-F011F75B6CE9}"/>
              </a:ext>
            </a:extLst>
          </p:cNvPr>
          <p:cNvSpPr txBox="1"/>
          <p:nvPr/>
        </p:nvSpPr>
        <p:spPr>
          <a:xfrm>
            <a:off x="4341061" y="2976613"/>
            <a:ext cx="770959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Listen deeply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Affirm their feelings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some phrases ready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Utilize empowering questions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We can set an intention to listen for: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D5F4-4CD4-5146-BFB6-17B3B58F7675}"/>
              </a:ext>
            </a:extLst>
          </p:cNvPr>
          <p:cNvSpPr txBox="1"/>
          <p:nvPr/>
        </p:nvSpPr>
        <p:spPr>
          <a:xfrm>
            <a:off x="10314878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8010-8EF1-4C4B-A9DC-DEB5D975A463}"/>
              </a:ext>
            </a:extLst>
          </p:cNvPr>
          <p:cNvSpPr txBox="1"/>
          <p:nvPr/>
        </p:nvSpPr>
        <p:spPr>
          <a:xfrm>
            <a:off x="4659259" y="2459262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Emotions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BFF31-1E0B-8049-B743-747E8676F5C5}"/>
              </a:ext>
            </a:extLst>
          </p:cNvPr>
          <p:cNvSpPr txBox="1"/>
          <p:nvPr/>
        </p:nvSpPr>
        <p:spPr>
          <a:xfrm>
            <a:off x="4659259" y="3072935"/>
            <a:ext cx="2274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Head vs. Heart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02D76-357E-E342-86DD-4C87050F8CF8}"/>
              </a:ext>
            </a:extLst>
          </p:cNvPr>
          <p:cNvSpPr txBox="1"/>
          <p:nvPr/>
        </p:nvSpPr>
        <p:spPr>
          <a:xfrm>
            <a:off x="4659259" y="4300281"/>
            <a:ext cx="3100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they are stuck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BAF70-D5D9-FD4B-9FD7-8C3753B47832}"/>
              </a:ext>
            </a:extLst>
          </p:cNvPr>
          <p:cNvSpPr txBox="1"/>
          <p:nvPr/>
        </p:nvSpPr>
        <p:spPr>
          <a:xfrm>
            <a:off x="4659259" y="4913954"/>
            <a:ext cx="449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strengths are showing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95FA8-577B-0547-ABE3-B206595CC3AC}"/>
              </a:ext>
            </a:extLst>
          </p:cNvPr>
          <p:cNvSpPr txBox="1"/>
          <p:nvPr/>
        </p:nvSpPr>
        <p:spPr>
          <a:xfrm>
            <a:off x="4659259" y="3686608"/>
            <a:ext cx="2624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What’s going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F55D8-A9F4-44F4-06D4-FC2990EBDB22}"/>
              </a:ext>
            </a:extLst>
          </p:cNvPr>
          <p:cNvSpPr txBox="1"/>
          <p:nvPr/>
        </p:nvSpPr>
        <p:spPr>
          <a:xfrm>
            <a:off x="4659259" y="5527627"/>
            <a:ext cx="4375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When something isn’t aligning</a:t>
            </a:r>
          </a:p>
        </p:txBody>
      </p:sp>
    </p:spTree>
    <p:extLst>
      <p:ext uri="{BB962C8B-B14F-4D97-AF65-F5344CB8AC3E}">
        <p14:creationId xmlns:p14="http://schemas.microsoft.com/office/powerpoint/2010/main" val="12331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713" y="2569756"/>
            <a:ext cx="7294759" cy="361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Given the fact that (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SITUATION</a:t>
            </a:r>
            <a:r>
              <a:rPr lang="en-US" sz="2800" dirty="0"/>
              <a:t>), </a:t>
            </a:r>
          </a:p>
          <a:p>
            <a:pPr marL="0" indent="0">
              <a:buNone/>
            </a:pPr>
            <a:r>
              <a:rPr lang="en-US" sz="2800" dirty="0"/>
              <a:t>It makes perfect sense you would feel (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EMOTIONS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It’s perfectly normal </a:t>
            </a:r>
            <a:r>
              <a:rPr lang="en-US" sz="2800" i="1" dirty="0"/>
              <a:t>for you </a:t>
            </a:r>
            <a:r>
              <a:rPr lang="en-US" sz="2800" dirty="0"/>
              <a:t>because you value (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INSERT VALUE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19BF99-D4F9-B141-AE9C-10E0638D95A1}"/>
              </a:ext>
            </a:extLst>
          </p:cNvPr>
          <p:cNvCxnSpPr/>
          <p:nvPr/>
        </p:nvCxnSpPr>
        <p:spPr>
          <a:xfrm>
            <a:off x="4757980" y="40605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5">
            <a:extLst>
              <a:ext uri="{FF2B5EF4-FFF2-40B4-BE49-F238E27FC236}">
                <a16:creationId xmlns:a16="http://schemas.microsoft.com/office/drawing/2014/main" id="{41FE17AB-4B16-927F-02DA-BA4E905206DD}"/>
              </a:ext>
            </a:extLst>
          </p:cNvPr>
          <p:cNvSpPr txBox="1">
            <a:spLocks/>
          </p:cNvSpPr>
          <p:nvPr/>
        </p:nvSpPr>
        <p:spPr>
          <a:xfrm>
            <a:off x="1295402" y="1600201"/>
            <a:ext cx="9601196" cy="618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Affirmation of Emotions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BDC68692-9BE1-0DE0-DA28-7D16FB9A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2530" y="2514600"/>
            <a:ext cx="914400" cy="914400"/>
          </a:xfrm>
          <a:prstGeom prst="rect">
            <a:avLst/>
          </a:prstGeom>
        </p:spPr>
      </p:pic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94B4F5CE-BF53-4380-FF41-186E2538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11629" y="49644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Phrases at the Ready: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D5F4-4CD4-5146-BFB6-17B3B58F7675}"/>
              </a:ext>
            </a:extLst>
          </p:cNvPr>
          <p:cNvSpPr txBox="1"/>
          <p:nvPr/>
        </p:nvSpPr>
        <p:spPr>
          <a:xfrm>
            <a:off x="10314878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8010-8EF1-4C4B-A9DC-DEB5D975A463}"/>
              </a:ext>
            </a:extLst>
          </p:cNvPr>
          <p:cNvSpPr txBox="1"/>
          <p:nvPr/>
        </p:nvSpPr>
        <p:spPr>
          <a:xfrm>
            <a:off x="3202120" y="2722586"/>
            <a:ext cx="5479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“Something’s not aligning here…”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BFF31-1E0B-8049-B743-747E8676F5C5}"/>
              </a:ext>
            </a:extLst>
          </p:cNvPr>
          <p:cNvSpPr txBox="1"/>
          <p:nvPr/>
        </p:nvSpPr>
        <p:spPr>
          <a:xfrm>
            <a:off x="1979359" y="3748240"/>
            <a:ext cx="823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“It feels like Resistance has shown up in the room…”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02D76-357E-E342-86DD-4C87050F8CF8}"/>
              </a:ext>
            </a:extLst>
          </p:cNvPr>
          <p:cNvSpPr txBox="1"/>
          <p:nvPr/>
        </p:nvSpPr>
        <p:spPr>
          <a:xfrm>
            <a:off x="2743533" y="4773894"/>
            <a:ext cx="639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“I’d like to challenge you for a moment.”</a:t>
            </a:r>
          </a:p>
        </p:txBody>
      </p:sp>
    </p:spTree>
    <p:extLst>
      <p:ext uri="{BB962C8B-B14F-4D97-AF65-F5344CB8AC3E}">
        <p14:creationId xmlns:p14="http://schemas.microsoft.com/office/powerpoint/2010/main" val="19607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Powerful Questions for Challenging the Client:</a:t>
            </a:r>
            <a:br>
              <a:rPr lang="en-US" dirty="0"/>
            </a:br>
            <a:r>
              <a:rPr lang="en-US" sz="2000" dirty="0"/>
              <a:t>(From Conscious Leaders Group)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D5F4-4CD4-5146-BFB6-17B3B58F7675}"/>
              </a:ext>
            </a:extLst>
          </p:cNvPr>
          <p:cNvSpPr txBox="1"/>
          <p:nvPr/>
        </p:nvSpPr>
        <p:spPr>
          <a:xfrm>
            <a:off x="10314878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8010-8EF1-4C4B-A9DC-DEB5D975A463}"/>
              </a:ext>
            </a:extLst>
          </p:cNvPr>
          <p:cNvSpPr txBox="1"/>
          <p:nvPr/>
        </p:nvSpPr>
        <p:spPr>
          <a:xfrm>
            <a:off x="980051" y="2937048"/>
            <a:ext cx="99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“How willing are you to take 100% responsibility for this issue?”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BFF31-1E0B-8049-B743-747E8676F5C5}"/>
              </a:ext>
            </a:extLst>
          </p:cNvPr>
          <p:cNvSpPr txBox="1"/>
          <p:nvPr/>
        </p:nvSpPr>
        <p:spPr>
          <a:xfrm>
            <a:off x="1032278" y="3855471"/>
            <a:ext cx="956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“How willing are you to feel all your feelings about this issue?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02D76-357E-E342-86DD-4C87050F8CF8}"/>
              </a:ext>
            </a:extLst>
          </p:cNvPr>
          <p:cNvSpPr txBox="1"/>
          <p:nvPr/>
        </p:nvSpPr>
        <p:spPr>
          <a:xfrm>
            <a:off x="1032278" y="4773894"/>
            <a:ext cx="981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“What’s a completely </a:t>
            </a:r>
            <a:r>
              <a:rPr lang="en-US" sz="2800" b="1" i="1" dirty="0"/>
              <a:t>un</a:t>
            </a:r>
            <a:r>
              <a:rPr lang="en-US" sz="2800" b="1" dirty="0"/>
              <a:t>enlightened way to look at this issue?”</a:t>
            </a:r>
          </a:p>
        </p:txBody>
      </p:sp>
    </p:spTree>
    <p:extLst>
      <p:ext uri="{BB962C8B-B14F-4D97-AF65-F5344CB8AC3E}">
        <p14:creationId xmlns:p14="http://schemas.microsoft.com/office/powerpoint/2010/main" val="3397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Powerful Questions for Challenging the Client:</a:t>
            </a:r>
            <a:br>
              <a:rPr lang="en-US" dirty="0"/>
            </a:br>
            <a:r>
              <a:rPr lang="en-US" sz="2000" dirty="0"/>
              <a:t>(From Conscious Leaders Group)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D5F4-4CD4-5146-BFB6-17B3B58F7675}"/>
              </a:ext>
            </a:extLst>
          </p:cNvPr>
          <p:cNvSpPr txBox="1"/>
          <p:nvPr/>
        </p:nvSpPr>
        <p:spPr>
          <a:xfrm>
            <a:off x="10314878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58010-8EF1-4C4B-A9DC-DEB5D975A463}"/>
              </a:ext>
            </a:extLst>
          </p:cNvPr>
          <p:cNvSpPr txBox="1"/>
          <p:nvPr/>
        </p:nvSpPr>
        <p:spPr>
          <a:xfrm>
            <a:off x="1936467" y="2665318"/>
            <a:ext cx="629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“What are you not facing re: this issue?”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BFF31-1E0B-8049-B743-747E8676F5C5}"/>
              </a:ext>
            </a:extLst>
          </p:cNvPr>
          <p:cNvSpPr txBox="1"/>
          <p:nvPr/>
        </p:nvSpPr>
        <p:spPr>
          <a:xfrm>
            <a:off x="1844091" y="3622575"/>
            <a:ext cx="8503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“What is the hardest thing to accept about this issue?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02D76-357E-E342-86DD-4C87050F8CF8}"/>
              </a:ext>
            </a:extLst>
          </p:cNvPr>
          <p:cNvSpPr txBox="1"/>
          <p:nvPr/>
        </p:nvSpPr>
        <p:spPr>
          <a:xfrm>
            <a:off x="1936467" y="4579832"/>
            <a:ext cx="434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“What do you really want?”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18929-39CC-63A6-90DA-41E6BBD05534}"/>
              </a:ext>
            </a:extLst>
          </p:cNvPr>
          <p:cNvSpPr txBox="1"/>
          <p:nvPr/>
        </p:nvSpPr>
        <p:spPr>
          <a:xfrm>
            <a:off x="1844091" y="5537090"/>
            <a:ext cx="903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“What is an easy, measurable way to take action on this?”</a:t>
            </a:r>
          </a:p>
        </p:txBody>
      </p:sp>
    </p:spTree>
    <p:extLst>
      <p:ext uri="{BB962C8B-B14F-4D97-AF65-F5344CB8AC3E}">
        <p14:creationId xmlns:p14="http://schemas.microsoft.com/office/powerpoint/2010/main" val="11164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487" y="2218269"/>
            <a:ext cx="8222839" cy="37835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/>
              <a:t>Breakout in twos;   Coaching - 5 mins each</a:t>
            </a:r>
          </a:p>
          <a:p>
            <a:pPr marL="0" indent="0">
              <a:buNone/>
            </a:pPr>
            <a:r>
              <a:rPr lang="en-US" sz="9600" dirty="0"/>
              <a:t>Partner 1:  (Client) Discuss a goal you’re struggling with or repeat pattern of thoughts, emotions, behavior that you want to change</a:t>
            </a:r>
          </a:p>
          <a:p>
            <a:pPr marL="0" indent="0">
              <a:buNone/>
            </a:pPr>
            <a:r>
              <a:rPr lang="en-US" sz="9600" dirty="0"/>
              <a:t>Partner 2 (Coach):  Coach your client to see what’s misaligned</a:t>
            </a:r>
          </a:p>
          <a:p>
            <a:pPr marL="0" indent="0">
              <a:buNone/>
            </a:pPr>
            <a:r>
              <a:rPr lang="en-US" sz="9600" b="1" i="1" u="sng" dirty="0"/>
              <a:t>Tasks:</a:t>
            </a:r>
          </a:p>
          <a:p>
            <a:pPr marL="457200" lvl="1" indent="0">
              <a:buNone/>
            </a:pPr>
            <a:r>
              <a:rPr lang="en-US" sz="9200" dirty="0"/>
              <a:t>Be present with the client</a:t>
            </a:r>
          </a:p>
          <a:p>
            <a:pPr marL="457200" lvl="1" indent="0">
              <a:buNone/>
            </a:pPr>
            <a:r>
              <a:rPr lang="en-US" sz="9200" dirty="0"/>
              <a:t>Listen for the emotions and affirm them</a:t>
            </a:r>
          </a:p>
          <a:p>
            <a:pPr marL="457200" lvl="1" indent="0">
              <a:buNone/>
            </a:pPr>
            <a:r>
              <a:rPr lang="en-US" sz="9200" dirty="0"/>
              <a:t>Ask them Challenger questions</a:t>
            </a:r>
          </a:p>
          <a:p>
            <a:pPr marL="457200" lvl="1" indent="0">
              <a:buNone/>
            </a:pPr>
            <a:r>
              <a:rPr lang="en-US" sz="9200" b="1" dirty="0"/>
              <a:t>Goal here: </a:t>
            </a:r>
            <a:r>
              <a:rPr lang="en-US" sz="9200" dirty="0"/>
              <a:t>Feel the discomfort and stay with 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19BF99-D4F9-B141-AE9C-10E0638D95A1}"/>
              </a:ext>
            </a:extLst>
          </p:cNvPr>
          <p:cNvCxnSpPr/>
          <p:nvPr/>
        </p:nvCxnSpPr>
        <p:spPr>
          <a:xfrm>
            <a:off x="4757980" y="40605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A3DCC3AF-48BA-C64C-BABB-55CBAA4F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8068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Exercise:</a:t>
            </a:r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41FE17AB-4B16-927F-02DA-BA4E905206DD}"/>
              </a:ext>
            </a:extLst>
          </p:cNvPr>
          <p:cNvSpPr txBox="1">
            <a:spLocks/>
          </p:cNvSpPr>
          <p:nvPr/>
        </p:nvSpPr>
        <p:spPr>
          <a:xfrm>
            <a:off x="1295402" y="1600201"/>
            <a:ext cx="9601196" cy="618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186973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088" y="2547951"/>
            <a:ext cx="7294759" cy="36123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b="1" i="1" u="sng" dirty="0"/>
              <a:t>Tasks:</a:t>
            </a:r>
          </a:p>
          <a:p>
            <a:pPr marL="457200" lvl="1" indent="0">
              <a:buNone/>
            </a:pPr>
            <a:r>
              <a:rPr lang="en-US" sz="9200" dirty="0"/>
              <a:t>Discuss your commitment</a:t>
            </a:r>
          </a:p>
          <a:p>
            <a:pPr marL="457200" lvl="1" indent="0">
              <a:buNone/>
            </a:pPr>
            <a:r>
              <a:rPr lang="en-US" sz="9200" dirty="0"/>
              <a:t>Create an Action Plan </a:t>
            </a:r>
          </a:p>
          <a:p>
            <a:pPr marL="457200" lvl="1" indent="0">
              <a:buNone/>
            </a:pPr>
            <a:r>
              <a:rPr lang="en-US" sz="9200" dirty="0"/>
              <a:t>Hold each other accountable (exchange numbers and set a date to follow up)</a:t>
            </a:r>
          </a:p>
          <a:p>
            <a:pPr marL="457200" lvl="1" indent="0">
              <a:buNone/>
            </a:pPr>
            <a:r>
              <a:rPr lang="en-US" sz="9200" b="1" dirty="0"/>
              <a:t>Goal here: </a:t>
            </a:r>
            <a:r>
              <a:rPr lang="en-US" sz="9200" dirty="0"/>
              <a:t>Commit to your growth as a coach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19BF99-D4F9-B141-AE9C-10E0638D95A1}"/>
              </a:ext>
            </a:extLst>
          </p:cNvPr>
          <p:cNvCxnSpPr/>
          <p:nvPr/>
        </p:nvCxnSpPr>
        <p:spPr>
          <a:xfrm>
            <a:off x="4757980" y="40605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5">
            <a:extLst>
              <a:ext uri="{FF2B5EF4-FFF2-40B4-BE49-F238E27FC236}">
                <a16:creationId xmlns:a16="http://schemas.microsoft.com/office/drawing/2014/main" id="{41FE17AB-4B16-927F-02DA-BA4E905206DD}"/>
              </a:ext>
            </a:extLst>
          </p:cNvPr>
          <p:cNvSpPr txBox="1">
            <a:spLocks/>
          </p:cNvSpPr>
          <p:nvPr/>
        </p:nvSpPr>
        <p:spPr>
          <a:xfrm>
            <a:off x="1295402" y="1600201"/>
            <a:ext cx="9601196" cy="618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 commitment</a:t>
            </a:r>
          </a:p>
        </p:txBody>
      </p:sp>
    </p:spTree>
    <p:extLst>
      <p:ext uri="{BB962C8B-B14F-4D97-AF65-F5344CB8AC3E}">
        <p14:creationId xmlns:p14="http://schemas.microsoft.com/office/powerpoint/2010/main" val="3544057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693" y="2227817"/>
            <a:ext cx="4770862" cy="836036"/>
          </a:xfrm>
        </p:spPr>
        <p:txBody>
          <a:bodyPr/>
          <a:lstStyle/>
          <a:p>
            <a:pPr algn="ctr"/>
            <a:endParaRPr lang="en-US" sz="800" dirty="0"/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RESIST the urge to:</a:t>
            </a:r>
            <a:endParaRPr lang="en-US" sz="800" dirty="0">
              <a:highlight>
                <a:srgbClr val="FFFF00"/>
              </a:highlight>
            </a:endParaRPr>
          </a:p>
          <a:p>
            <a:pPr algn="ctr"/>
            <a:endParaRPr lang="en-US" dirty="0">
              <a:highlight>
                <a:srgbClr val="FFFF00"/>
              </a:highlight>
            </a:endParaRP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F338E-F653-E841-BB7E-07CEC08183DD}"/>
              </a:ext>
            </a:extLst>
          </p:cNvPr>
          <p:cNvSpPr txBox="1"/>
          <p:nvPr/>
        </p:nvSpPr>
        <p:spPr>
          <a:xfrm>
            <a:off x="10326029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CD7C97-F336-3E74-24B5-E630D9E73AF8}"/>
              </a:ext>
            </a:extLst>
          </p:cNvPr>
          <p:cNvSpPr txBox="1">
            <a:spLocks/>
          </p:cNvSpPr>
          <p:nvPr/>
        </p:nvSpPr>
        <p:spPr>
          <a:xfrm>
            <a:off x="4700356" y="4082851"/>
            <a:ext cx="4770862" cy="836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00" dirty="0"/>
          </a:p>
          <a:p>
            <a:pPr algn="ctr"/>
            <a:r>
              <a:rPr lang="en-US" dirty="0"/>
              <a:t>Mentor from your own experience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914C8-57D8-75DA-21B0-AAC6A2228F4F}"/>
              </a:ext>
            </a:extLst>
          </p:cNvPr>
          <p:cNvSpPr txBox="1">
            <a:spLocks/>
          </p:cNvSpPr>
          <p:nvPr/>
        </p:nvSpPr>
        <p:spPr>
          <a:xfrm>
            <a:off x="6412227" y="4981654"/>
            <a:ext cx="2957672" cy="71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algn="ctr"/>
            <a:r>
              <a:rPr lang="en-US" sz="7400" dirty="0"/>
              <a:t>Be the Expert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E4B6EE-465A-40AF-80A4-DC630145DBB1}"/>
              </a:ext>
            </a:extLst>
          </p:cNvPr>
          <p:cNvSpPr txBox="1">
            <a:spLocks/>
          </p:cNvSpPr>
          <p:nvPr/>
        </p:nvSpPr>
        <p:spPr>
          <a:xfrm>
            <a:off x="1295402" y="3473503"/>
            <a:ext cx="4770862" cy="836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00" dirty="0"/>
          </a:p>
          <a:p>
            <a:pPr algn="ctr"/>
            <a:r>
              <a:rPr lang="en-US" dirty="0"/>
              <a:t>Get caught in their story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47A49-F7EB-B505-6BFF-33BFD17AF42C}"/>
              </a:ext>
            </a:extLst>
          </p:cNvPr>
          <p:cNvSpPr txBox="1"/>
          <p:nvPr/>
        </p:nvSpPr>
        <p:spPr>
          <a:xfrm>
            <a:off x="2621822" y="5025914"/>
            <a:ext cx="2812162" cy="6276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8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Fix their issue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049BC7-6364-255E-3E87-A41D792001B6}"/>
              </a:ext>
            </a:extLst>
          </p:cNvPr>
          <p:cNvSpPr txBox="1">
            <a:spLocks/>
          </p:cNvSpPr>
          <p:nvPr/>
        </p:nvSpPr>
        <p:spPr>
          <a:xfrm>
            <a:off x="5433984" y="3071081"/>
            <a:ext cx="4770862" cy="836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00" dirty="0"/>
          </a:p>
          <a:p>
            <a:pPr algn="ctr"/>
            <a:r>
              <a:rPr lang="en-US" dirty="0"/>
              <a:t>Avoid the uncomfortable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is our job as coaches?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200" dirty="0"/>
          </a:p>
          <a:p>
            <a:pPr algn="ctr"/>
            <a:r>
              <a:rPr lang="en-US" sz="2800" dirty="0"/>
              <a:t>Help them feel better? Help them fix their problem?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</a:t>
            </a:r>
          </a:p>
        </p:txBody>
      </p:sp>
      <p:pic>
        <p:nvPicPr>
          <p:cNvPr id="6" name="Wrong-answer-sound-effect.mp3">
            <a:hlinkClick r:id="" action="ppaction://media"/>
            <a:extLst>
              <a:ext uri="{FF2B5EF4-FFF2-40B4-BE49-F238E27FC236}">
                <a16:creationId xmlns:a16="http://schemas.microsoft.com/office/drawing/2014/main" id="{D0B1957F-D89F-DD49-A2E3-D3A8C2C23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381000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7F0B4-B507-4144-A625-D43F4784C516}"/>
              </a:ext>
            </a:extLst>
          </p:cNvPr>
          <p:cNvSpPr txBox="1"/>
          <p:nvPr/>
        </p:nvSpPr>
        <p:spPr>
          <a:xfrm>
            <a:off x="10281424" y="6501160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37101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47F2-B2CF-E54A-AD7B-CD1BABC8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071869"/>
            <a:ext cx="6815669" cy="1006994"/>
          </a:xfrm>
        </p:spPr>
        <p:txBody>
          <a:bodyPr/>
          <a:lstStyle/>
          <a:p>
            <a:r>
              <a:rPr lang="en-US" sz="4800" dirty="0"/>
              <a:t>The Loving Challenger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C54E0-2377-164E-A418-29606362B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Barb Heenan, PCC, CPC, ELI-MP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8293A-7FDD-1A44-B72D-B71761F9AF1E}"/>
              </a:ext>
            </a:extLst>
          </p:cNvPr>
          <p:cNvSpPr txBox="1"/>
          <p:nvPr/>
        </p:nvSpPr>
        <p:spPr>
          <a:xfrm>
            <a:off x="10426390" y="647885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18817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8513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Our job is 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785637"/>
            <a:ext cx="9601196" cy="8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Be the mirror that helps them see themselves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4DBA1-0ADE-CA4D-8B05-4F295EA4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33" y="2481317"/>
            <a:ext cx="3758328" cy="3758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35431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13751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When we challenge our clients, what are we actually doing?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85156"/>
            <a:ext cx="9601196" cy="12117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dirty="0"/>
              <a:t>Holding them to their greatest potential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11885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13751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 challenger is: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85157"/>
            <a:ext cx="9601196" cy="12820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 catalyst for learning, change, and/or growth</a:t>
            </a:r>
            <a:br>
              <a:rPr lang="en-US" sz="4000" dirty="0"/>
            </a:br>
            <a:endParaRPr lang="en-US" sz="40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7500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13751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master skill of the challenger is 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85156"/>
            <a:ext cx="9601196" cy="2700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dirty="0"/>
              <a:t>Provide loving pressure in the face of discomfort </a:t>
            </a:r>
          </a:p>
          <a:p>
            <a:pPr marL="0" indent="0" algn="ctr">
              <a:buNone/>
            </a:pPr>
            <a:r>
              <a:rPr lang="en-US" sz="3000" dirty="0"/>
              <a:t>(including our own) 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15996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13751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Exercise: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547" y="2461846"/>
            <a:ext cx="7496906" cy="368104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/>
              <a:t>Mad Libs!</a:t>
            </a:r>
          </a:p>
          <a:p>
            <a:pPr marL="0" indent="0">
              <a:buNone/>
            </a:pPr>
            <a:r>
              <a:rPr lang="en-US" sz="9600" dirty="0"/>
              <a:t>Breakout in twos, fill out your Mad Libs separately (1-2 mins)</a:t>
            </a:r>
          </a:p>
          <a:p>
            <a:pPr marL="0" indent="0">
              <a:buNone/>
            </a:pPr>
            <a:r>
              <a:rPr lang="en-US" sz="9600" dirty="0"/>
              <a:t>Coaching, 5 mins each</a:t>
            </a:r>
          </a:p>
          <a:p>
            <a:pPr marL="0" indent="0">
              <a:buNone/>
            </a:pPr>
            <a:r>
              <a:rPr lang="en-US" sz="9600" b="1" i="1" u="sng" dirty="0"/>
              <a:t>Tasks for the coach:</a:t>
            </a:r>
          </a:p>
          <a:p>
            <a:pPr marL="457200" lvl="1" indent="0">
              <a:buNone/>
            </a:pPr>
            <a:r>
              <a:rPr lang="en-US" sz="9200" dirty="0"/>
              <a:t>Listen for the emotions; Affirm the emotions</a:t>
            </a:r>
          </a:p>
          <a:p>
            <a:pPr marL="457200" lvl="1" indent="0">
              <a:buNone/>
            </a:pPr>
            <a:r>
              <a:rPr lang="en-US" sz="9200" dirty="0"/>
              <a:t>Use your curiosity in service of growth</a:t>
            </a:r>
          </a:p>
          <a:p>
            <a:pPr marL="457200" lvl="1" indent="0">
              <a:buNone/>
            </a:pPr>
            <a:r>
              <a:rPr lang="en-US" sz="9200" dirty="0"/>
              <a:t>Practice presence (let go of the perfect, brilliant question!)</a:t>
            </a:r>
          </a:p>
          <a:p>
            <a:pPr marL="457200" lvl="1" indent="0">
              <a:buNone/>
            </a:pPr>
            <a:r>
              <a:rPr lang="en-US" sz="9200" b="1" dirty="0"/>
              <a:t>Goal here: </a:t>
            </a:r>
            <a:r>
              <a:rPr lang="en-US" sz="9200" dirty="0"/>
              <a:t>heighten their awareness, not ”fix their issue”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17230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D86C-CA30-5E4B-97E2-8C95C45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13" y="922575"/>
            <a:ext cx="9601196" cy="13751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Exercise:</a:t>
            </a:r>
            <a:br>
              <a:rPr lang="en-US" dirty="0"/>
            </a:br>
            <a:r>
              <a:rPr lang="en-US" sz="2700" b="1" dirty="0"/>
              <a:t>Mad Libs!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54AC-A027-874D-87B0-788CD0C3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13" y="2461846"/>
            <a:ext cx="10040207" cy="40281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									</a:t>
            </a:r>
          </a:p>
          <a:p>
            <a:pPr marL="0" indent="0">
              <a:buNone/>
            </a:pPr>
            <a:r>
              <a:rPr lang="en-US" sz="8000" dirty="0"/>
              <a:t>1. 	What I’m most concerned about when challenging a client is: ___________________</a:t>
            </a:r>
          </a:p>
          <a:p>
            <a:pPr marL="0" indent="0">
              <a:buNone/>
            </a:pPr>
            <a:r>
              <a:rPr lang="en-US" sz="8000" dirty="0"/>
              <a:t> </a:t>
            </a:r>
          </a:p>
          <a:p>
            <a:pPr marL="0" lvl="0" indent="0">
              <a:buNone/>
            </a:pPr>
            <a:r>
              <a:rPr lang="en-US" sz="8000" dirty="0"/>
              <a:t>2. 	If I challenge a client, “I’ll be seen as: ___________ and I’ll lose:________________</a:t>
            </a:r>
          </a:p>
          <a:p>
            <a:pPr marL="1371600" lvl="0" indent="-1371600">
              <a:buAutoNum type="arabicPeriod" startAt="2"/>
            </a:pPr>
            <a:endParaRPr lang="en-US" sz="8000" dirty="0"/>
          </a:p>
          <a:p>
            <a:pPr marL="0" lvl="0" indent="0">
              <a:buNone/>
            </a:pPr>
            <a:r>
              <a:rPr lang="en-US" sz="8000" dirty="0"/>
              <a:t>3.	If I challenge a client, what I’m most afraid of, is that they will: </a:t>
            </a:r>
          </a:p>
          <a:p>
            <a:pPr marL="0" lvl="0" indent="0">
              <a:buNone/>
            </a:pPr>
            <a:r>
              <a:rPr lang="en-US" sz="8000" dirty="0"/>
              <a:t> 	___________________________________________________________  </a:t>
            </a:r>
          </a:p>
          <a:p>
            <a:pPr marL="0" lvl="0" indent="0">
              <a:buNone/>
            </a:pPr>
            <a:endParaRPr lang="en-US" sz="4400" dirty="0"/>
          </a:p>
          <a:p>
            <a:pPr marL="0" lvl="0" indent="0">
              <a:buNone/>
            </a:pPr>
            <a:r>
              <a:rPr lang="en-US" sz="8000" dirty="0"/>
              <a:t>4.	“Sometimes I don’t like big emotions, intensity, conflict, and/or challenging the client because</a:t>
            </a:r>
          </a:p>
          <a:p>
            <a:pPr marL="0" lvl="0" indent="0">
              <a:buNone/>
            </a:pPr>
            <a:r>
              <a:rPr lang="en-US" sz="8000" dirty="0"/>
              <a:t>	__________________________________________</a:t>
            </a:r>
          </a:p>
          <a:p>
            <a:pPr marL="0" indent="0">
              <a:buNone/>
            </a:pPr>
            <a:r>
              <a:rPr lang="en-US" sz="8000" dirty="0"/>
              <a:t> </a:t>
            </a:r>
          </a:p>
          <a:p>
            <a:pPr marL="0" indent="0" algn="ctr">
              <a:buNone/>
            </a:pPr>
            <a:br>
              <a:rPr lang="en-US" sz="5100" dirty="0"/>
            </a:br>
            <a:endParaRPr lang="en-US" sz="51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631BA-0C42-074E-BAFE-B6CD9CE89A72}"/>
              </a:ext>
            </a:extLst>
          </p:cNvPr>
          <p:cNvSpPr txBox="1"/>
          <p:nvPr/>
        </p:nvSpPr>
        <p:spPr>
          <a:xfrm>
            <a:off x="10337181" y="649000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© 2019 Barb Heenan  </a:t>
            </a:r>
          </a:p>
        </p:txBody>
      </p:sp>
    </p:spTree>
    <p:extLst>
      <p:ext uri="{BB962C8B-B14F-4D97-AF65-F5344CB8AC3E}">
        <p14:creationId xmlns:p14="http://schemas.microsoft.com/office/powerpoint/2010/main" val="3908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_Mastery_2019" id="{A3C5DE9B-0E81-3443-8088-ECACDEDF7A0A}" vid="{FE1A4F84-EC3A-4F4F-B6F7-128D54148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5188</TotalTime>
  <Words>1107</Words>
  <Application>Microsoft Macintosh PowerPoint</Application>
  <PresentationFormat>Widescreen</PresentationFormat>
  <Paragraphs>260</Paragraphs>
  <Slides>30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Avenir Book</vt:lpstr>
      <vt:lpstr>Calibri</vt:lpstr>
      <vt:lpstr>Garamond</vt:lpstr>
      <vt:lpstr>Organic</vt:lpstr>
      <vt:lpstr>  The Loving Challenger </vt:lpstr>
      <vt:lpstr>What is your definition of “a Challenger”?</vt:lpstr>
      <vt:lpstr> What is our job as coaches? </vt:lpstr>
      <vt:lpstr> Our job is to: </vt:lpstr>
      <vt:lpstr> When we challenge our clients, what are we actually doing? </vt:lpstr>
      <vt:lpstr> A challenger is: </vt:lpstr>
      <vt:lpstr> The master skill of the challenger is to: </vt:lpstr>
      <vt:lpstr>   Exercise: </vt:lpstr>
      <vt:lpstr>   Exercise: Mad Libs! </vt:lpstr>
      <vt:lpstr>Why is this important?</vt:lpstr>
      <vt:lpstr>Why is this important?</vt:lpstr>
      <vt:lpstr>When might we use the skill of challenging? </vt:lpstr>
      <vt:lpstr>What is the challenge for coaches?</vt:lpstr>
      <vt:lpstr>What is the challenge for coaches?</vt:lpstr>
      <vt:lpstr>What is the challenge for coaches?</vt:lpstr>
      <vt:lpstr>What is the challenge for coaches?</vt:lpstr>
      <vt:lpstr>HOW do we challenge the client?</vt:lpstr>
      <vt:lpstr>HOW do we challenge the client?</vt:lpstr>
      <vt:lpstr>PowerPoint Presentation</vt:lpstr>
      <vt:lpstr>Exercise:</vt:lpstr>
      <vt:lpstr>HOW do we challenge the client?</vt:lpstr>
      <vt:lpstr> We can set an intention to listen for:  </vt:lpstr>
      <vt:lpstr>PowerPoint Presentation</vt:lpstr>
      <vt:lpstr> Phrases at the Ready:  </vt:lpstr>
      <vt:lpstr> Powerful Questions for Challenging the Client: (From Conscious Leaders Group)  </vt:lpstr>
      <vt:lpstr> Powerful Questions for Challenging the Client: (From Conscious Leaders Group)  </vt:lpstr>
      <vt:lpstr>Exercise:</vt:lpstr>
      <vt:lpstr>PowerPoint Presentation</vt:lpstr>
      <vt:lpstr>REMEMBER:</vt:lpstr>
      <vt:lpstr>The Loving Challenger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LEADERSHIP MASTERY</dc:title>
  <dc:creator>Microsoft Office User</dc:creator>
  <cp:lastModifiedBy>Barb Heenan</cp:lastModifiedBy>
  <cp:revision>24</cp:revision>
  <dcterms:created xsi:type="dcterms:W3CDTF">2021-04-21T19:19:49Z</dcterms:created>
  <dcterms:modified xsi:type="dcterms:W3CDTF">2023-06-16T15:30:15Z</dcterms:modified>
</cp:coreProperties>
</file>