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9"/>
  </p:notesMasterIdLst>
  <p:sldIdLst>
    <p:sldId id="259" r:id="rId2"/>
    <p:sldId id="287" r:id="rId3"/>
    <p:sldId id="339" r:id="rId4"/>
    <p:sldId id="263" r:id="rId5"/>
    <p:sldId id="262" r:id="rId6"/>
    <p:sldId id="264" r:id="rId7"/>
    <p:sldId id="266" r:id="rId8"/>
    <p:sldId id="265" r:id="rId9"/>
    <p:sldId id="288" r:id="rId10"/>
    <p:sldId id="289" r:id="rId11"/>
    <p:sldId id="303" r:id="rId12"/>
    <p:sldId id="290" r:id="rId13"/>
    <p:sldId id="304" r:id="rId14"/>
    <p:sldId id="293" r:id="rId15"/>
    <p:sldId id="305" r:id="rId16"/>
    <p:sldId id="296" r:id="rId17"/>
    <p:sldId id="297" r:id="rId18"/>
    <p:sldId id="294" r:id="rId19"/>
    <p:sldId id="295" r:id="rId20"/>
    <p:sldId id="298" r:id="rId21"/>
    <p:sldId id="299" r:id="rId22"/>
    <p:sldId id="300" r:id="rId23"/>
    <p:sldId id="306" r:id="rId24"/>
    <p:sldId id="283" r:id="rId25"/>
    <p:sldId id="301" r:id="rId26"/>
    <p:sldId id="308" r:id="rId27"/>
    <p:sldId id="310" r:id="rId28"/>
    <p:sldId id="324" r:id="rId29"/>
    <p:sldId id="269" r:id="rId30"/>
    <p:sldId id="270" r:id="rId31"/>
    <p:sldId id="314" r:id="rId32"/>
    <p:sldId id="315" r:id="rId33"/>
    <p:sldId id="316" r:id="rId34"/>
    <p:sldId id="302" r:id="rId35"/>
    <p:sldId id="271" r:id="rId36"/>
    <p:sldId id="311" r:id="rId37"/>
    <p:sldId id="312" r:id="rId38"/>
    <p:sldId id="325" r:id="rId39"/>
    <p:sldId id="323" r:id="rId40"/>
    <p:sldId id="273" r:id="rId41"/>
    <p:sldId id="275" r:id="rId42"/>
    <p:sldId id="276" r:id="rId43"/>
    <p:sldId id="277" r:id="rId44"/>
    <p:sldId id="278" r:id="rId45"/>
    <p:sldId id="280" r:id="rId46"/>
    <p:sldId id="282" r:id="rId47"/>
    <p:sldId id="286" r:id="rId48"/>
    <p:sldId id="313" r:id="rId49"/>
    <p:sldId id="326" r:id="rId50"/>
    <p:sldId id="317" r:id="rId51"/>
    <p:sldId id="320" r:id="rId52"/>
    <p:sldId id="321" r:id="rId53"/>
    <p:sldId id="322" r:id="rId54"/>
    <p:sldId id="327" r:id="rId55"/>
    <p:sldId id="329" r:id="rId56"/>
    <p:sldId id="330" r:id="rId57"/>
    <p:sldId id="331" r:id="rId58"/>
    <p:sldId id="332" r:id="rId59"/>
    <p:sldId id="333" r:id="rId60"/>
    <p:sldId id="335" r:id="rId61"/>
    <p:sldId id="334" r:id="rId62"/>
    <p:sldId id="336" r:id="rId63"/>
    <p:sldId id="337" r:id="rId64"/>
    <p:sldId id="340" r:id="rId65"/>
    <p:sldId id="309" r:id="rId66"/>
    <p:sldId id="341" r:id="rId67"/>
    <p:sldId id="342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CC00"/>
    <a:srgbClr val="000000"/>
    <a:srgbClr val="ACD433"/>
    <a:srgbClr val="59595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B5470-F431-431A-B2B2-A7B3C952D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9500DD-FB7F-431D-964B-19ACAEB0427B}">
      <dgm:prSet phldrT="[Text]"/>
      <dgm:spPr>
        <a:solidFill>
          <a:srgbClr val="00006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Type</a:t>
          </a:r>
          <a:endParaRPr lang="en-US" dirty="0">
            <a:solidFill>
              <a:schemeClr val="bg1"/>
            </a:solidFill>
          </a:endParaRPr>
        </a:p>
      </dgm:t>
    </dgm:pt>
    <dgm:pt modelId="{24EA8597-7233-4C77-BB0A-EA9A17B36EC0}" type="parTrans" cxnId="{14D7AACA-7816-4E8D-BE2B-47657907DDA0}">
      <dgm:prSet/>
      <dgm:spPr/>
      <dgm:t>
        <a:bodyPr/>
        <a:lstStyle/>
        <a:p>
          <a:endParaRPr lang="en-US"/>
        </a:p>
      </dgm:t>
    </dgm:pt>
    <dgm:pt modelId="{6AC3536F-40F5-4775-AABE-BC359B3DD08F}" type="sibTrans" cxnId="{14D7AACA-7816-4E8D-BE2B-47657907DDA0}">
      <dgm:prSet/>
      <dgm:spPr/>
      <dgm:t>
        <a:bodyPr/>
        <a:lstStyle/>
        <a:p>
          <a:endParaRPr lang="en-US"/>
        </a:p>
      </dgm:t>
    </dgm:pt>
    <dgm:pt modelId="{96D146DB-116A-4885-911F-94F989D4E17A}" type="pres">
      <dgm:prSet presAssocID="{87EB5470-F431-431A-B2B2-A7B3C952D2AF}" presName="compositeShape" presStyleCnt="0">
        <dgm:presLayoutVars>
          <dgm:chMax val="7"/>
          <dgm:dir/>
          <dgm:resizeHandles val="exact"/>
        </dgm:presLayoutVars>
      </dgm:prSet>
      <dgm:spPr/>
    </dgm:pt>
    <dgm:pt modelId="{886CF156-11EE-4400-8C38-49C0D7174C85}" type="pres">
      <dgm:prSet presAssocID="{4A9500DD-FB7F-431D-964B-19ACAEB0427B}" presName="circ1TxSh" presStyleLbl="vennNode1" presStyleIdx="0" presStyleCnt="1" custScaleX="80013" custScaleY="78140" custLinFactNeighborY="6668"/>
      <dgm:spPr/>
      <dgm:t>
        <a:bodyPr/>
        <a:lstStyle/>
        <a:p>
          <a:endParaRPr lang="en-US"/>
        </a:p>
      </dgm:t>
    </dgm:pt>
  </dgm:ptLst>
  <dgm:cxnLst>
    <dgm:cxn modelId="{EE38AD72-C36B-4685-A54A-24A7D20914BA}" type="presOf" srcId="{4A9500DD-FB7F-431D-964B-19ACAEB0427B}" destId="{886CF156-11EE-4400-8C38-49C0D7174C85}" srcOrd="0" destOrd="0" presId="urn:microsoft.com/office/officeart/2005/8/layout/venn1"/>
    <dgm:cxn modelId="{14D7AACA-7816-4E8D-BE2B-47657907DDA0}" srcId="{87EB5470-F431-431A-B2B2-A7B3C952D2AF}" destId="{4A9500DD-FB7F-431D-964B-19ACAEB0427B}" srcOrd="0" destOrd="0" parTransId="{24EA8597-7233-4C77-BB0A-EA9A17B36EC0}" sibTransId="{6AC3536F-40F5-4775-AABE-BC359B3DD08F}"/>
    <dgm:cxn modelId="{8C47EA8E-B8B1-42A4-B269-6DC30D4C7C58}" type="presOf" srcId="{87EB5470-F431-431A-B2B2-A7B3C952D2AF}" destId="{96D146DB-116A-4885-911F-94F989D4E17A}" srcOrd="0" destOrd="0" presId="urn:microsoft.com/office/officeart/2005/8/layout/venn1"/>
    <dgm:cxn modelId="{A3F2E96C-3314-4753-928B-85930B17EEA9}" type="presParOf" srcId="{96D146DB-116A-4885-911F-94F989D4E17A}" destId="{886CF156-11EE-4400-8C38-49C0D7174C85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B5470-F431-431A-B2B2-A7B3C952D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6419E12-E79D-432C-A600-4E9B83712C7F}">
      <dgm:prSet phldrT="[Text]"/>
      <dgm:spPr>
        <a:solidFill>
          <a:srgbClr val="99CC00"/>
        </a:solidFill>
      </dgm:spPr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81AA2B6B-9282-424F-8B80-AB90C838AB09}" type="parTrans" cxnId="{E66F2630-FD4C-4BE5-A9F1-E17206535A68}">
      <dgm:prSet/>
      <dgm:spPr/>
      <dgm:t>
        <a:bodyPr/>
        <a:lstStyle/>
        <a:p>
          <a:endParaRPr lang="en-US"/>
        </a:p>
      </dgm:t>
    </dgm:pt>
    <dgm:pt modelId="{A190E572-057D-4CCD-8065-59E3E245F4B5}" type="sibTrans" cxnId="{E66F2630-FD4C-4BE5-A9F1-E17206535A68}">
      <dgm:prSet/>
      <dgm:spPr/>
      <dgm:t>
        <a:bodyPr/>
        <a:lstStyle/>
        <a:p>
          <a:endParaRPr lang="en-US"/>
        </a:p>
      </dgm:t>
    </dgm:pt>
    <dgm:pt modelId="{96D146DB-116A-4885-911F-94F989D4E17A}" type="pres">
      <dgm:prSet presAssocID="{87EB5470-F431-431A-B2B2-A7B3C952D2AF}" presName="compositeShape" presStyleCnt="0">
        <dgm:presLayoutVars>
          <dgm:chMax val="7"/>
          <dgm:dir/>
          <dgm:resizeHandles val="exact"/>
        </dgm:presLayoutVars>
      </dgm:prSet>
      <dgm:spPr/>
    </dgm:pt>
    <dgm:pt modelId="{5497E62D-EE5B-4C6C-965D-ECA850EA22A9}" type="pres">
      <dgm:prSet presAssocID="{46419E12-E79D-432C-A600-4E9B83712C7F}" presName="circ1TxSh" presStyleLbl="vennNode1" presStyleIdx="0" presStyleCnt="1" custScaleX="70117" custScaleY="70443" custLinFactNeighborX="1177" custLinFactNeighborY="8629"/>
      <dgm:spPr/>
      <dgm:t>
        <a:bodyPr/>
        <a:lstStyle/>
        <a:p>
          <a:endParaRPr lang="en-US"/>
        </a:p>
      </dgm:t>
    </dgm:pt>
  </dgm:ptLst>
  <dgm:cxnLst>
    <dgm:cxn modelId="{E66F2630-FD4C-4BE5-A9F1-E17206535A68}" srcId="{87EB5470-F431-431A-B2B2-A7B3C952D2AF}" destId="{46419E12-E79D-432C-A600-4E9B83712C7F}" srcOrd="0" destOrd="0" parTransId="{81AA2B6B-9282-424F-8B80-AB90C838AB09}" sibTransId="{A190E572-057D-4CCD-8065-59E3E245F4B5}"/>
    <dgm:cxn modelId="{93D1BF83-B405-4F86-82DA-2FA5487CAFF0}" type="presOf" srcId="{46419E12-E79D-432C-A600-4E9B83712C7F}" destId="{5497E62D-EE5B-4C6C-965D-ECA850EA22A9}" srcOrd="0" destOrd="0" presId="urn:microsoft.com/office/officeart/2005/8/layout/venn1"/>
    <dgm:cxn modelId="{B5FAB28A-9733-4FEC-9865-92D5D654395E}" type="presOf" srcId="{87EB5470-F431-431A-B2B2-A7B3C952D2AF}" destId="{96D146DB-116A-4885-911F-94F989D4E17A}" srcOrd="0" destOrd="0" presId="urn:microsoft.com/office/officeart/2005/8/layout/venn1"/>
    <dgm:cxn modelId="{B502C2C9-C067-44FD-BB71-411A1D4D5351}" type="presParOf" srcId="{96D146DB-116A-4885-911F-94F989D4E17A}" destId="{5497E62D-EE5B-4C6C-965D-ECA850EA22A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B5470-F431-431A-B2B2-A7B3C952D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9500DD-FB7F-431D-964B-19ACAEB0427B}">
      <dgm:prSet phldrT="[Text]"/>
      <dgm:spPr>
        <a:solidFill>
          <a:srgbClr val="00006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Type</a:t>
          </a:r>
          <a:endParaRPr lang="en-US" dirty="0">
            <a:solidFill>
              <a:schemeClr val="bg1"/>
            </a:solidFill>
          </a:endParaRPr>
        </a:p>
      </dgm:t>
    </dgm:pt>
    <dgm:pt modelId="{24EA8597-7233-4C77-BB0A-EA9A17B36EC0}" type="parTrans" cxnId="{14D7AACA-7816-4E8D-BE2B-47657907DDA0}">
      <dgm:prSet/>
      <dgm:spPr/>
      <dgm:t>
        <a:bodyPr/>
        <a:lstStyle/>
        <a:p>
          <a:endParaRPr lang="en-US"/>
        </a:p>
      </dgm:t>
    </dgm:pt>
    <dgm:pt modelId="{6AC3536F-40F5-4775-AABE-BC359B3DD08F}" type="sibTrans" cxnId="{14D7AACA-7816-4E8D-BE2B-47657907DDA0}">
      <dgm:prSet/>
      <dgm:spPr/>
      <dgm:t>
        <a:bodyPr/>
        <a:lstStyle/>
        <a:p>
          <a:endParaRPr lang="en-US"/>
        </a:p>
      </dgm:t>
    </dgm:pt>
    <dgm:pt modelId="{46419E12-E79D-432C-A600-4E9B83712C7F}">
      <dgm:prSet phldrT="[Text]"/>
      <dgm:spPr>
        <a:solidFill>
          <a:srgbClr val="99CC00"/>
        </a:solidFill>
      </dgm:spPr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81AA2B6B-9282-424F-8B80-AB90C838AB09}" type="parTrans" cxnId="{E66F2630-FD4C-4BE5-A9F1-E17206535A68}">
      <dgm:prSet/>
      <dgm:spPr/>
      <dgm:t>
        <a:bodyPr/>
        <a:lstStyle/>
        <a:p>
          <a:endParaRPr lang="en-US"/>
        </a:p>
      </dgm:t>
    </dgm:pt>
    <dgm:pt modelId="{A190E572-057D-4CCD-8065-59E3E245F4B5}" type="sibTrans" cxnId="{E66F2630-FD4C-4BE5-A9F1-E17206535A68}">
      <dgm:prSet/>
      <dgm:spPr/>
      <dgm:t>
        <a:bodyPr/>
        <a:lstStyle/>
        <a:p>
          <a:endParaRPr lang="en-US"/>
        </a:p>
      </dgm:t>
    </dgm:pt>
    <dgm:pt modelId="{96D146DB-116A-4885-911F-94F989D4E17A}" type="pres">
      <dgm:prSet presAssocID="{87EB5470-F431-431A-B2B2-A7B3C952D2AF}" presName="compositeShape" presStyleCnt="0">
        <dgm:presLayoutVars>
          <dgm:chMax val="7"/>
          <dgm:dir/>
          <dgm:resizeHandles val="exact"/>
        </dgm:presLayoutVars>
      </dgm:prSet>
      <dgm:spPr/>
    </dgm:pt>
    <dgm:pt modelId="{B60EFD41-E3D8-4E9A-BF91-5BE56FAFBB52}" type="pres">
      <dgm:prSet presAssocID="{4A9500DD-FB7F-431D-964B-19ACAEB0427B}" presName="circ1" presStyleLbl="vennNode1" presStyleIdx="0" presStyleCnt="2" custScaleX="70605" custScaleY="67646" custLinFactNeighborX="2444" custLinFactNeighborY="6123"/>
      <dgm:spPr/>
      <dgm:t>
        <a:bodyPr/>
        <a:lstStyle/>
        <a:p>
          <a:endParaRPr lang="en-US"/>
        </a:p>
      </dgm:t>
    </dgm:pt>
    <dgm:pt modelId="{E25B7C6A-7448-4D89-8978-9F2070CCD18A}" type="pres">
      <dgm:prSet presAssocID="{4A9500DD-FB7F-431D-964B-19ACAEB042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4D4D3-40C7-4E8C-A70D-7D96F8AEF238}" type="pres">
      <dgm:prSet presAssocID="{46419E12-E79D-432C-A600-4E9B83712C7F}" presName="circ2" presStyleLbl="vennNode1" presStyleIdx="1" presStyleCnt="2" custScaleX="70605" custScaleY="67646" custLinFactNeighborX="-15209" custLinFactNeighborY="6123"/>
      <dgm:spPr/>
      <dgm:t>
        <a:bodyPr/>
        <a:lstStyle/>
        <a:p>
          <a:endParaRPr lang="en-US"/>
        </a:p>
      </dgm:t>
    </dgm:pt>
    <dgm:pt modelId="{EB7037C7-5FD4-4E97-B4E3-8087A2F0237D}" type="pres">
      <dgm:prSet presAssocID="{46419E12-E79D-432C-A600-4E9B83712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F2630-FD4C-4BE5-A9F1-E17206535A68}" srcId="{87EB5470-F431-431A-B2B2-A7B3C952D2AF}" destId="{46419E12-E79D-432C-A600-4E9B83712C7F}" srcOrd="1" destOrd="0" parTransId="{81AA2B6B-9282-424F-8B80-AB90C838AB09}" sibTransId="{A190E572-057D-4CCD-8065-59E3E245F4B5}"/>
    <dgm:cxn modelId="{58D2C50E-0E50-4FF7-B40C-FAF428A95A43}" type="presOf" srcId="{87EB5470-F431-431A-B2B2-A7B3C952D2AF}" destId="{96D146DB-116A-4885-911F-94F989D4E17A}" srcOrd="0" destOrd="0" presId="urn:microsoft.com/office/officeart/2005/8/layout/venn1"/>
    <dgm:cxn modelId="{3F66CB15-B947-4291-8A8A-BA42588960FD}" type="presOf" srcId="{4A9500DD-FB7F-431D-964B-19ACAEB0427B}" destId="{E25B7C6A-7448-4D89-8978-9F2070CCD18A}" srcOrd="1" destOrd="0" presId="urn:microsoft.com/office/officeart/2005/8/layout/venn1"/>
    <dgm:cxn modelId="{14D7AACA-7816-4E8D-BE2B-47657907DDA0}" srcId="{87EB5470-F431-431A-B2B2-A7B3C952D2AF}" destId="{4A9500DD-FB7F-431D-964B-19ACAEB0427B}" srcOrd="0" destOrd="0" parTransId="{24EA8597-7233-4C77-BB0A-EA9A17B36EC0}" sibTransId="{6AC3536F-40F5-4775-AABE-BC359B3DD08F}"/>
    <dgm:cxn modelId="{AF9BD2E2-3A99-4761-A0BA-473C9B16533F}" type="presOf" srcId="{46419E12-E79D-432C-A600-4E9B83712C7F}" destId="{8824D4D3-40C7-4E8C-A70D-7D96F8AEF238}" srcOrd="0" destOrd="0" presId="urn:microsoft.com/office/officeart/2005/8/layout/venn1"/>
    <dgm:cxn modelId="{724D995B-0864-4E30-9F99-B3EA504D58EB}" type="presOf" srcId="{4A9500DD-FB7F-431D-964B-19ACAEB0427B}" destId="{B60EFD41-E3D8-4E9A-BF91-5BE56FAFBB52}" srcOrd="0" destOrd="0" presId="urn:microsoft.com/office/officeart/2005/8/layout/venn1"/>
    <dgm:cxn modelId="{C143D9AF-A631-467B-AF51-B372E4CCF611}" type="presOf" srcId="{46419E12-E79D-432C-A600-4E9B83712C7F}" destId="{EB7037C7-5FD4-4E97-B4E3-8087A2F0237D}" srcOrd="1" destOrd="0" presId="urn:microsoft.com/office/officeart/2005/8/layout/venn1"/>
    <dgm:cxn modelId="{D7F37A54-5C82-4A29-84D3-50B57D4B33FC}" type="presParOf" srcId="{96D146DB-116A-4885-911F-94F989D4E17A}" destId="{B60EFD41-E3D8-4E9A-BF91-5BE56FAFBB52}" srcOrd="0" destOrd="0" presId="urn:microsoft.com/office/officeart/2005/8/layout/venn1"/>
    <dgm:cxn modelId="{1CA78E7E-6D9F-4DA4-87DD-505E5D969503}" type="presParOf" srcId="{96D146DB-116A-4885-911F-94F989D4E17A}" destId="{E25B7C6A-7448-4D89-8978-9F2070CCD18A}" srcOrd="1" destOrd="0" presId="urn:microsoft.com/office/officeart/2005/8/layout/venn1"/>
    <dgm:cxn modelId="{A7ABBFB5-6C85-4B04-954B-49194B361FB7}" type="presParOf" srcId="{96D146DB-116A-4885-911F-94F989D4E17A}" destId="{8824D4D3-40C7-4E8C-A70D-7D96F8AEF238}" srcOrd="2" destOrd="0" presId="urn:microsoft.com/office/officeart/2005/8/layout/venn1"/>
    <dgm:cxn modelId="{54D47A7F-312A-4F8C-921E-C712C5A206CB}" type="presParOf" srcId="{96D146DB-116A-4885-911F-94F989D4E17A}" destId="{EB7037C7-5FD4-4E97-B4E3-8087A2F023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B5470-F431-431A-B2B2-A7B3C952D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9500DD-FB7F-431D-964B-19ACAEB0427B}">
      <dgm:prSet phldrT="[Text]"/>
      <dgm:spPr>
        <a:solidFill>
          <a:srgbClr val="00006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Type</a:t>
          </a:r>
          <a:endParaRPr lang="en-US" dirty="0">
            <a:solidFill>
              <a:schemeClr val="bg1"/>
            </a:solidFill>
          </a:endParaRPr>
        </a:p>
      </dgm:t>
    </dgm:pt>
    <dgm:pt modelId="{24EA8597-7233-4C77-BB0A-EA9A17B36EC0}" type="parTrans" cxnId="{14D7AACA-7816-4E8D-BE2B-47657907DDA0}">
      <dgm:prSet/>
      <dgm:spPr/>
      <dgm:t>
        <a:bodyPr/>
        <a:lstStyle/>
        <a:p>
          <a:endParaRPr lang="en-US"/>
        </a:p>
      </dgm:t>
    </dgm:pt>
    <dgm:pt modelId="{6AC3536F-40F5-4775-AABE-BC359B3DD08F}" type="sibTrans" cxnId="{14D7AACA-7816-4E8D-BE2B-47657907DDA0}">
      <dgm:prSet/>
      <dgm:spPr/>
      <dgm:t>
        <a:bodyPr/>
        <a:lstStyle/>
        <a:p>
          <a:endParaRPr lang="en-US"/>
        </a:p>
      </dgm:t>
    </dgm:pt>
    <dgm:pt modelId="{46419E12-E79D-432C-A600-4E9B83712C7F}">
      <dgm:prSet phldrT="[Text]"/>
      <dgm:spPr>
        <a:solidFill>
          <a:srgbClr val="99CC00"/>
        </a:solidFill>
      </dgm:spPr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81AA2B6B-9282-424F-8B80-AB90C838AB09}" type="parTrans" cxnId="{E66F2630-FD4C-4BE5-A9F1-E17206535A68}">
      <dgm:prSet/>
      <dgm:spPr/>
      <dgm:t>
        <a:bodyPr/>
        <a:lstStyle/>
        <a:p>
          <a:endParaRPr lang="en-US"/>
        </a:p>
      </dgm:t>
    </dgm:pt>
    <dgm:pt modelId="{A190E572-057D-4CCD-8065-59E3E245F4B5}" type="sibTrans" cxnId="{E66F2630-FD4C-4BE5-A9F1-E17206535A68}">
      <dgm:prSet/>
      <dgm:spPr/>
      <dgm:t>
        <a:bodyPr/>
        <a:lstStyle/>
        <a:p>
          <a:endParaRPr lang="en-US"/>
        </a:p>
      </dgm:t>
    </dgm:pt>
    <dgm:pt modelId="{96D146DB-116A-4885-911F-94F989D4E17A}" type="pres">
      <dgm:prSet presAssocID="{87EB5470-F431-431A-B2B2-A7B3C952D2AF}" presName="compositeShape" presStyleCnt="0">
        <dgm:presLayoutVars>
          <dgm:chMax val="7"/>
          <dgm:dir/>
          <dgm:resizeHandles val="exact"/>
        </dgm:presLayoutVars>
      </dgm:prSet>
      <dgm:spPr/>
    </dgm:pt>
    <dgm:pt modelId="{B60EFD41-E3D8-4E9A-BF91-5BE56FAFBB52}" type="pres">
      <dgm:prSet presAssocID="{4A9500DD-FB7F-431D-964B-19ACAEB0427B}" presName="circ1" presStyleLbl="vennNode1" presStyleIdx="0" presStyleCnt="2" custScaleX="70605" custScaleY="67646" custLinFactNeighborX="2444" custLinFactNeighborY="6123"/>
      <dgm:spPr/>
      <dgm:t>
        <a:bodyPr/>
        <a:lstStyle/>
        <a:p>
          <a:endParaRPr lang="en-US"/>
        </a:p>
      </dgm:t>
    </dgm:pt>
    <dgm:pt modelId="{E25B7C6A-7448-4D89-8978-9F2070CCD18A}" type="pres">
      <dgm:prSet presAssocID="{4A9500DD-FB7F-431D-964B-19ACAEB042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4D4D3-40C7-4E8C-A70D-7D96F8AEF238}" type="pres">
      <dgm:prSet presAssocID="{46419E12-E79D-432C-A600-4E9B83712C7F}" presName="circ2" presStyleLbl="vennNode1" presStyleIdx="1" presStyleCnt="2" custScaleX="70605" custScaleY="67646" custLinFactNeighborX="-15209" custLinFactNeighborY="6123"/>
      <dgm:spPr/>
      <dgm:t>
        <a:bodyPr/>
        <a:lstStyle/>
        <a:p>
          <a:endParaRPr lang="en-US"/>
        </a:p>
      </dgm:t>
    </dgm:pt>
    <dgm:pt modelId="{EB7037C7-5FD4-4E97-B4E3-8087A2F0237D}" type="pres">
      <dgm:prSet presAssocID="{46419E12-E79D-432C-A600-4E9B83712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15E1D-317B-4B5B-B186-912C33C60878}" type="presOf" srcId="{4A9500DD-FB7F-431D-964B-19ACAEB0427B}" destId="{E25B7C6A-7448-4D89-8978-9F2070CCD18A}" srcOrd="1" destOrd="0" presId="urn:microsoft.com/office/officeart/2005/8/layout/venn1"/>
    <dgm:cxn modelId="{912D4012-59E3-4E5B-AEFB-81D9EE4E6E30}" type="presOf" srcId="{87EB5470-F431-431A-B2B2-A7B3C952D2AF}" destId="{96D146DB-116A-4885-911F-94F989D4E17A}" srcOrd="0" destOrd="0" presId="urn:microsoft.com/office/officeart/2005/8/layout/venn1"/>
    <dgm:cxn modelId="{E66F2630-FD4C-4BE5-A9F1-E17206535A68}" srcId="{87EB5470-F431-431A-B2B2-A7B3C952D2AF}" destId="{46419E12-E79D-432C-A600-4E9B83712C7F}" srcOrd="1" destOrd="0" parTransId="{81AA2B6B-9282-424F-8B80-AB90C838AB09}" sibTransId="{A190E572-057D-4CCD-8065-59E3E245F4B5}"/>
    <dgm:cxn modelId="{83C72EDD-7EDB-495C-AB21-B97A619D7A6D}" type="presOf" srcId="{46419E12-E79D-432C-A600-4E9B83712C7F}" destId="{EB7037C7-5FD4-4E97-B4E3-8087A2F0237D}" srcOrd="1" destOrd="0" presId="urn:microsoft.com/office/officeart/2005/8/layout/venn1"/>
    <dgm:cxn modelId="{21CCCC43-3352-4436-BB12-8303309DC760}" type="presOf" srcId="{4A9500DD-FB7F-431D-964B-19ACAEB0427B}" destId="{B60EFD41-E3D8-4E9A-BF91-5BE56FAFBB52}" srcOrd="0" destOrd="0" presId="urn:microsoft.com/office/officeart/2005/8/layout/venn1"/>
    <dgm:cxn modelId="{14D7AACA-7816-4E8D-BE2B-47657907DDA0}" srcId="{87EB5470-F431-431A-B2B2-A7B3C952D2AF}" destId="{4A9500DD-FB7F-431D-964B-19ACAEB0427B}" srcOrd="0" destOrd="0" parTransId="{24EA8597-7233-4C77-BB0A-EA9A17B36EC0}" sibTransId="{6AC3536F-40F5-4775-AABE-BC359B3DD08F}"/>
    <dgm:cxn modelId="{245BB27D-CCBB-4A39-8520-47588068B657}" type="presOf" srcId="{46419E12-E79D-432C-A600-4E9B83712C7F}" destId="{8824D4D3-40C7-4E8C-A70D-7D96F8AEF238}" srcOrd="0" destOrd="0" presId="urn:microsoft.com/office/officeart/2005/8/layout/venn1"/>
    <dgm:cxn modelId="{345811E1-405B-4A69-94CA-FADED258D374}" type="presParOf" srcId="{96D146DB-116A-4885-911F-94F989D4E17A}" destId="{B60EFD41-E3D8-4E9A-BF91-5BE56FAFBB52}" srcOrd="0" destOrd="0" presId="urn:microsoft.com/office/officeart/2005/8/layout/venn1"/>
    <dgm:cxn modelId="{78D907EF-BF8F-44A1-BC79-2632D78C74C5}" type="presParOf" srcId="{96D146DB-116A-4885-911F-94F989D4E17A}" destId="{E25B7C6A-7448-4D89-8978-9F2070CCD18A}" srcOrd="1" destOrd="0" presId="urn:microsoft.com/office/officeart/2005/8/layout/venn1"/>
    <dgm:cxn modelId="{ED56B9EE-6A63-41C6-984A-52EE9C5B7CDA}" type="presParOf" srcId="{96D146DB-116A-4885-911F-94F989D4E17A}" destId="{8824D4D3-40C7-4E8C-A70D-7D96F8AEF238}" srcOrd="2" destOrd="0" presId="urn:microsoft.com/office/officeart/2005/8/layout/venn1"/>
    <dgm:cxn modelId="{75DF455D-AF2F-4955-8C19-9294070A3BD7}" type="presParOf" srcId="{96D146DB-116A-4885-911F-94F989D4E17A}" destId="{EB7037C7-5FD4-4E97-B4E3-8087A2F023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EB5470-F431-431A-B2B2-A7B3C952D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9500DD-FB7F-431D-964B-19ACAEB0427B}">
      <dgm:prSet phldrT="[Text]"/>
      <dgm:spPr>
        <a:solidFill>
          <a:srgbClr val="00006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Type</a:t>
          </a:r>
          <a:endParaRPr lang="en-US" dirty="0">
            <a:solidFill>
              <a:schemeClr val="bg1"/>
            </a:solidFill>
          </a:endParaRPr>
        </a:p>
      </dgm:t>
    </dgm:pt>
    <dgm:pt modelId="{24EA8597-7233-4C77-BB0A-EA9A17B36EC0}" type="parTrans" cxnId="{14D7AACA-7816-4E8D-BE2B-47657907DDA0}">
      <dgm:prSet/>
      <dgm:spPr/>
      <dgm:t>
        <a:bodyPr/>
        <a:lstStyle/>
        <a:p>
          <a:endParaRPr lang="en-US"/>
        </a:p>
      </dgm:t>
    </dgm:pt>
    <dgm:pt modelId="{6AC3536F-40F5-4775-AABE-BC359B3DD08F}" type="sibTrans" cxnId="{14D7AACA-7816-4E8D-BE2B-47657907DDA0}">
      <dgm:prSet/>
      <dgm:spPr/>
      <dgm:t>
        <a:bodyPr/>
        <a:lstStyle/>
        <a:p>
          <a:endParaRPr lang="en-US"/>
        </a:p>
      </dgm:t>
    </dgm:pt>
    <dgm:pt modelId="{46419E12-E79D-432C-A600-4E9B83712C7F}">
      <dgm:prSet phldrT="[Text]"/>
      <dgm:spPr>
        <a:solidFill>
          <a:srgbClr val="ACD433"/>
        </a:solidFill>
      </dgm:spPr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81AA2B6B-9282-424F-8B80-AB90C838AB09}" type="parTrans" cxnId="{E66F2630-FD4C-4BE5-A9F1-E17206535A68}">
      <dgm:prSet/>
      <dgm:spPr/>
      <dgm:t>
        <a:bodyPr/>
        <a:lstStyle/>
        <a:p>
          <a:endParaRPr lang="en-US"/>
        </a:p>
      </dgm:t>
    </dgm:pt>
    <dgm:pt modelId="{A190E572-057D-4CCD-8065-59E3E245F4B5}" type="sibTrans" cxnId="{E66F2630-FD4C-4BE5-A9F1-E17206535A68}">
      <dgm:prSet/>
      <dgm:spPr/>
      <dgm:t>
        <a:bodyPr/>
        <a:lstStyle/>
        <a:p>
          <a:endParaRPr lang="en-US"/>
        </a:p>
      </dgm:t>
    </dgm:pt>
    <dgm:pt modelId="{96D146DB-116A-4885-911F-94F989D4E17A}" type="pres">
      <dgm:prSet presAssocID="{87EB5470-F431-431A-B2B2-A7B3C952D2AF}" presName="compositeShape" presStyleCnt="0">
        <dgm:presLayoutVars>
          <dgm:chMax val="7"/>
          <dgm:dir/>
          <dgm:resizeHandles val="exact"/>
        </dgm:presLayoutVars>
      </dgm:prSet>
      <dgm:spPr/>
    </dgm:pt>
    <dgm:pt modelId="{B60EFD41-E3D8-4E9A-BF91-5BE56FAFBB52}" type="pres">
      <dgm:prSet presAssocID="{4A9500DD-FB7F-431D-964B-19ACAEB0427B}" presName="circ1" presStyleLbl="vennNode1" presStyleIdx="0" presStyleCnt="2" custScaleX="70605" custScaleY="67646" custLinFactNeighborX="2444" custLinFactNeighborY="6123"/>
      <dgm:spPr/>
      <dgm:t>
        <a:bodyPr/>
        <a:lstStyle/>
        <a:p>
          <a:endParaRPr lang="en-US"/>
        </a:p>
      </dgm:t>
    </dgm:pt>
    <dgm:pt modelId="{E25B7C6A-7448-4D89-8978-9F2070CCD18A}" type="pres">
      <dgm:prSet presAssocID="{4A9500DD-FB7F-431D-964B-19ACAEB042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4D4D3-40C7-4E8C-A70D-7D96F8AEF238}" type="pres">
      <dgm:prSet presAssocID="{46419E12-E79D-432C-A600-4E9B83712C7F}" presName="circ2" presStyleLbl="vennNode1" presStyleIdx="1" presStyleCnt="2" custScaleX="70605" custScaleY="67646" custLinFactNeighborX="-15209" custLinFactNeighborY="6123"/>
      <dgm:spPr/>
      <dgm:t>
        <a:bodyPr/>
        <a:lstStyle/>
        <a:p>
          <a:endParaRPr lang="en-US"/>
        </a:p>
      </dgm:t>
    </dgm:pt>
    <dgm:pt modelId="{EB7037C7-5FD4-4E97-B4E3-8087A2F0237D}" type="pres">
      <dgm:prSet presAssocID="{46419E12-E79D-432C-A600-4E9B83712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69236C-03D1-49A0-9684-F6A760C04E60}" type="presOf" srcId="{4A9500DD-FB7F-431D-964B-19ACAEB0427B}" destId="{E25B7C6A-7448-4D89-8978-9F2070CCD18A}" srcOrd="1" destOrd="0" presId="urn:microsoft.com/office/officeart/2005/8/layout/venn1"/>
    <dgm:cxn modelId="{E78BD4A1-82AD-417F-94E8-159B3BC8C215}" type="presOf" srcId="{46419E12-E79D-432C-A600-4E9B83712C7F}" destId="{EB7037C7-5FD4-4E97-B4E3-8087A2F0237D}" srcOrd="1" destOrd="0" presId="urn:microsoft.com/office/officeart/2005/8/layout/venn1"/>
    <dgm:cxn modelId="{A23E235B-425C-43D3-A28A-71389340C2EE}" type="presOf" srcId="{4A9500DD-FB7F-431D-964B-19ACAEB0427B}" destId="{B60EFD41-E3D8-4E9A-BF91-5BE56FAFBB52}" srcOrd="0" destOrd="0" presId="urn:microsoft.com/office/officeart/2005/8/layout/venn1"/>
    <dgm:cxn modelId="{E66F2630-FD4C-4BE5-A9F1-E17206535A68}" srcId="{87EB5470-F431-431A-B2B2-A7B3C952D2AF}" destId="{46419E12-E79D-432C-A600-4E9B83712C7F}" srcOrd="1" destOrd="0" parTransId="{81AA2B6B-9282-424F-8B80-AB90C838AB09}" sibTransId="{A190E572-057D-4CCD-8065-59E3E245F4B5}"/>
    <dgm:cxn modelId="{3C2B3524-AB67-49C4-BA7E-889213BAB8CE}" type="presOf" srcId="{46419E12-E79D-432C-A600-4E9B83712C7F}" destId="{8824D4D3-40C7-4E8C-A70D-7D96F8AEF238}" srcOrd="0" destOrd="0" presId="urn:microsoft.com/office/officeart/2005/8/layout/venn1"/>
    <dgm:cxn modelId="{36F1CB6C-FB2A-4A65-B039-FF586A4F4397}" type="presOf" srcId="{87EB5470-F431-431A-B2B2-A7B3C952D2AF}" destId="{96D146DB-116A-4885-911F-94F989D4E17A}" srcOrd="0" destOrd="0" presId="urn:microsoft.com/office/officeart/2005/8/layout/venn1"/>
    <dgm:cxn modelId="{14D7AACA-7816-4E8D-BE2B-47657907DDA0}" srcId="{87EB5470-F431-431A-B2B2-A7B3C952D2AF}" destId="{4A9500DD-FB7F-431D-964B-19ACAEB0427B}" srcOrd="0" destOrd="0" parTransId="{24EA8597-7233-4C77-BB0A-EA9A17B36EC0}" sibTransId="{6AC3536F-40F5-4775-AABE-BC359B3DD08F}"/>
    <dgm:cxn modelId="{36ADF2D6-AF0E-4B81-A8DA-095557C7AF84}" type="presParOf" srcId="{96D146DB-116A-4885-911F-94F989D4E17A}" destId="{B60EFD41-E3D8-4E9A-BF91-5BE56FAFBB52}" srcOrd="0" destOrd="0" presId="urn:microsoft.com/office/officeart/2005/8/layout/venn1"/>
    <dgm:cxn modelId="{69D20FFF-7050-4DCE-B3A7-D182BB6D10CC}" type="presParOf" srcId="{96D146DB-116A-4885-911F-94F989D4E17A}" destId="{E25B7C6A-7448-4D89-8978-9F2070CCD18A}" srcOrd="1" destOrd="0" presId="urn:microsoft.com/office/officeart/2005/8/layout/venn1"/>
    <dgm:cxn modelId="{0042AD3C-6179-456B-BC78-6CC6CC94D587}" type="presParOf" srcId="{96D146DB-116A-4885-911F-94F989D4E17A}" destId="{8824D4D3-40C7-4E8C-A70D-7D96F8AEF238}" srcOrd="2" destOrd="0" presId="urn:microsoft.com/office/officeart/2005/8/layout/venn1"/>
    <dgm:cxn modelId="{2DE0A718-76C2-4ADA-99FA-037EEF26D98B}" type="presParOf" srcId="{96D146DB-116A-4885-911F-94F989D4E17A}" destId="{EB7037C7-5FD4-4E97-B4E3-8087A2F023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B5470-F431-431A-B2B2-A7B3C952D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9500DD-FB7F-431D-964B-19ACAEB0427B}">
      <dgm:prSet phldrT="[Text]"/>
      <dgm:spPr>
        <a:solidFill>
          <a:srgbClr val="00006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Type</a:t>
          </a:r>
        </a:p>
        <a:p>
          <a:endParaRPr lang="en-US" dirty="0"/>
        </a:p>
      </dgm:t>
    </dgm:pt>
    <dgm:pt modelId="{24EA8597-7233-4C77-BB0A-EA9A17B36EC0}" type="parTrans" cxnId="{14D7AACA-7816-4E8D-BE2B-47657907DDA0}">
      <dgm:prSet/>
      <dgm:spPr/>
      <dgm:t>
        <a:bodyPr/>
        <a:lstStyle/>
        <a:p>
          <a:endParaRPr lang="en-US"/>
        </a:p>
      </dgm:t>
    </dgm:pt>
    <dgm:pt modelId="{6AC3536F-40F5-4775-AABE-BC359B3DD08F}" type="sibTrans" cxnId="{14D7AACA-7816-4E8D-BE2B-47657907DDA0}">
      <dgm:prSet/>
      <dgm:spPr/>
      <dgm:t>
        <a:bodyPr/>
        <a:lstStyle/>
        <a:p>
          <a:endParaRPr lang="en-US"/>
        </a:p>
      </dgm:t>
    </dgm:pt>
    <dgm:pt modelId="{46419E12-E79D-432C-A600-4E9B83712C7F}">
      <dgm:prSet phldrT="[Text]"/>
      <dgm:spPr>
        <a:solidFill>
          <a:srgbClr val="99CC00">
            <a:alpha val="42745"/>
          </a:srgbClr>
        </a:solidFill>
      </dgm:spPr>
      <dgm:t>
        <a:bodyPr/>
        <a:lstStyle/>
        <a:p>
          <a:endParaRPr lang="en-US" dirty="0" smtClean="0"/>
        </a:p>
        <a:p>
          <a:r>
            <a:rPr lang="en-US" dirty="0" smtClean="0"/>
            <a:t>Behavior</a:t>
          </a:r>
          <a:endParaRPr lang="en-US" dirty="0"/>
        </a:p>
      </dgm:t>
    </dgm:pt>
    <dgm:pt modelId="{81AA2B6B-9282-424F-8B80-AB90C838AB09}" type="parTrans" cxnId="{E66F2630-FD4C-4BE5-A9F1-E17206535A68}">
      <dgm:prSet/>
      <dgm:spPr/>
      <dgm:t>
        <a:bodyPr/>
        <a:lstStyle/>
        <a:p>
          <a:endParaRPr lang="en-US"/>
        </a:p>
      </dgm:t>
    </dgm:pt>
    <dgm:pt modelId="{A190E572-057D-4CCD-8065-59E3E245F4B5}" type="sibTrans" cxnId="{E66F2630-FD4C-4BE5-A9F1-E17206535A68}">
      <dgm:prSet/>
      <dgm:spPr/>
      <dgm:t>
        <a:bodyPr/>
        <a:lstStyle/>
        <a:p>
          <a:endParaRPr lang="en-US"/>
        </a:p>
      </dgm:t>
    </dgm:pt>
    <dgm:pt modelId="{96D146DB-116A-4885-911F-94F989D4E17A}" type="pres">
      <dgm:prSet presAssocID="{87EB5470-F431-431A-B2B2-A7B3C952D2AF}" presName="compositeShape" presStyleCnt="0">
        <dgm:presLayoutVars>
          <dgm:chMax val="7"/>
          <dgm:dir/>
          <dgm:resizeHandles val="exact"/>
        </dgm:presLayoutVars>
      </dgm:prSet>
      <dgm:spPr/>
    </dgm:pt>
    <dgm:pt modelId="{B60EFD41-E3D8-4E9A-BF91-5BE56FAFBB52}" type="pres">
      <dgm:prSet presAssocID="{4A9500DD-FB7F-431D-964B-19ACAEB0427B}" presName="circ1" presStyleLbl="vennNode1" presStyleIdx="0" presStyleCnt="2" custScaleX="70605" custScaleY="67646" custLinFactNeighborX="38115" custLinFactNeighborY="6123"/>
      <dgm:spPr/>
      <dgm:t>
        <a:bodyPr/>
        <a:lstStyle/>
        <a:p>
          <a:endParaRPr lang="en-US"/>
        </a:p>
      </dgm:t>
    </dgm:pt>
    <dgm:pt modelId="{E25B7C6A-7448-4D89-8978-9F2070CCD18A}" type="pres">
      <dgm:prSet presAssocID="{4A9500DD-FB7F-431D-964B-19ACAEB042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4D4D3-40C7-4E8C-A70D-7D96F8AEF238}" type="pres">
      <dgm:prSet presAssocID="{46419E12-E79D-432C-A600-4E9B83712C7F}" presName="circ2" presStyleLbl="vennNode1" presStyleIdx="1" presStyleCnt="2" custScaleX="70605" custScaleY="67646" custLinFactNeighborX="-42268" custLinFactNeighborY="6123"/>
      <dgm:spPr/>
      <dgm:t>
        <a:bodyPr/>
        <a:lstStyle/>
        <a:p>
          <a:endParaRPr lang="en-US"/>
        </a:p>
      </dgm:t>
    </dgm:pt>
    <dgm:pt modelId="{EB7037C7-5FD4-4E97-B4E3-8087A2F0237D}" type="pres">
      <dgm:prSet presAssocID="{46419E12-E79D-432C-A600-4E9B83712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F2630-FD4C-4BE5-A9F1-E17206535A68}" srcId="{87EB5470-F431-431A-B2B2-A7B3C952D2AF}" destId="{46419E12-E79D-432C-A600-4E9B83712C7F}" srcOrd="1" destOrd="0" parTransId="{81AA2B6B-9282-424F-8B80-AB90C838AB09}" sibTransId="{A190E572-057D-4CCD-8065-59E3E245F4B5}"/>
    <dgm:cxn modelId="{FC11D383-3503-42D0-A51D-3030DBE88568}" type="presOf" srcId="{46419E12-E79D-432C-A600-4E9B83712C7F}" destId="{EB7037C7-5FD4-4E97-B4E3-8087A2F0237D}" srcOrd="1" destOrd="0" presId="urn:microsoft.com/office/officeart/2005/8/layout/venn1"/>
    <dgm:cxn modelId="{14D7AACA-7816-4E8D-BE2B-47657907DDA0}" srcId="{87EB5470-F431-431A-B2B2-A7B3C952D2AF}" destId="{4A9500DD-FB7F-431D-964B-19ACAEB0427B}" srcOrd="0" destOrd="0" parTransId="{24EA8597-7233-4C77-BB0A-EA9A17B36EC0}" sibTransId="{6AC3536F-40F5-4775-AABE-BC359B3DD08F}"/>
    <dgm:cxn modelId="{36D82800-1C35-4CC2-9119-B2ED9E62AF11}" type="presOf" srcId="{87EB5470-F431-431A-B2B2-A7B3C952D2AF}" destId="{96D146DB-116A-4885-911F-94F989D4E17A}" srcOrd="0" destOrd="0" presId="urn:microsoft.com/office/officeart/2005/8/layout/venn1"/>
    <dgm:cxn modelId="{66980494-D370-4ADA-B719-CF4C848B4F26}" type="presOf" srcId="{4A9500DD-FB7F-431D-964B-19ACAEB0427B}" destId="{B60EFD41-E3D8-4E9A-BF91-5BE56FAFBB52}" srcOrd="0" destOrd="0" presId="urn:microsoft.com/office/officeart/2005/8/layout/venn1"/>
    <dgm:cxn modelId="{81D11629-FBCB-4233-BA0B-66B2C17D1222}" type="presOf" srcId="{46419E12-E79D-432C-A600-4E9B83712C7F}" destId="{8824D4D3-40C7-4E8C-A70D-7D96F8AEF238}" srcOrd="0" destOrd="0" presId="urn:microsoft.com/office/officeart/2005/8/layout/venn1"/>
    <dgm:cxn modelId="{27D946F7-4457-4E73-8158-4707A7FC50AD}" type="presOf" srcId="{4A9500DD-FB7F-431D-964B-19ACAEB0427B}" destId="{E25B7C6A-7448-4D89-8978-9F2070CCD18A}" srcOrd="1" destOrd="0" presId="urn:microsoft.com/office/officeart/2005/8/layout/venn1"/>
    <dgm:cxn modelId="{8AD95096-186B-4607-A4CA-28B5D9764E8B}" type="presParOf" srcId="{96D146DB-116A-4885-911F-94F989D4E17A}" destId="{B60EFD41-E3D8-4E9A-BF91-5BE56FAFBB52}" srcOrd="0" destOrd="0" presId="urn:microsoft.com/office/officeart/2005/8/layout/venn1"/>
    <dgm:cxn modelId="{D303C219-B525-4AD4-A357-A965D727A60E}" type="presParOf" srcId="{96D146DB-116A-4885-911F-94F989D4E17A}" destId="{E25B7C6A-7448-4D89-8978-9F2070CCD18A}" srcOrd="1" destOrd="0" presId="urn:microsoft.com/office/officeart/2005/8/layout/venn1"/>
    <dgm:cxn modelId="{74EF5D46-E663-41A8-AB83-1D0C01864DA1}" type="presParOf" srcId="{96D146DB-116A-4885-911F-94F989D4E17A}" destId="{8824D4D3-40C7-4E8C-A70D-7D96F8AEF238}" srcOrd="2" destOrd="0" presId="urn:microsoft.com/office/officeart/2005/8/layout/venn1"/>
    <dgm:cxn modelId="{21BAACA9-26E0-4A8A-8F56-BAF9C6CA0D59}" type="presParOf" srcId="{96D146DB-116A-4885-911F-94F989D4E17A}" destId="{EB7037C7-5FD4-4E97-B4E3-8087A2F023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EB5470-F431-431A-B2B2-A7B3C952D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9500DD-FB7F-431D-964B-19ACAEB0427B}">
      <dgm:prSet phldrT="[Text]"/>
      <dgm:spPr>
        <a:solidFill>
          <a:srgbClr val="00006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Type</a:t>
          </a:r>
          <a:endParaRPr lang="en-US" dirty="0">
            <a:solidFill>
              <a:schemeClr val="bg1"/>
            </a:solidFill>
          </a:endParaRPr>
        </a:p>
      </dgm:t>
    </dgm:pt>
    <dgm:pt modelId="{24EA8597-7233-4C77-BB0A-EA9A17B36EC0}" type="parTrans" cxnId="{14D7AACA-7816-4E8D-BE2B-47657907DDA0}">
      <dgm:prSet/>
      <dgm:spPr/>
      <dgm:t>
        <a:bodyPr/>
        <a:lstStyle/>
        <a:p>
          <a:endParaRPr lang="en-US"/>
        </a:p>
      </dgm:t>
    </dgm:pt>
    <dgm:pt modelId="{6AC3536F-40F5-4775-AABE-BC359B3DD08F}" type="sibTrans" cxnId="{14D7AACA-7816-4E8D-BE2B-47657907DDA0}">
      <dgm:prSet/>
      <dgm:spPr/>
      <dgm:t>
        <a:bodyPr/>
        <a:lstStyle/>
        <a:p>
          <a:endParaRPr lang="en-US"/>
        </a:p>
      </dgm:t>
    </dgm:pt>
    <dgm:pt modelId="{46419E12-E79D-432C-A600-4E9B83712C7F}">
      <dgm:prSet phldrT="[Text]"/>
      <dgm:spPr>
        <a:solidFill>
          <a:srgbClr val="ACD433"/>
        </a:solidFill>
      </dgm:spPr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81AA2B6B-9282-424F-8B80-AB90C838AB09}" type="parTrans" cxnId="{E66F2630-FD4C-4BE5-A9F1-E17206535A68}">
      <dgm:prSet/>
      <dgm:spPr/>
      <dgm:t>
        <a:bodyPr/>
        <a:lstStyle/>
        <a:p>
          <a:endParaRPr lang="en-US"/>
        </a:p>
      </dgm:t>
    </dgm:pt>
    <dgm:pt modelId="{A190E572-057D-4CCD-8065-59E3E245F4B5}" type="sibTrans" cxnId="{E66F2630-FD4C-4BE5-A9F1-E17206535A68}">
      <dgm:prSet/>
      <dgm:spPr/>
      <dgm:t>
        <a:bodyPr/>
        <a:lstStyle/>
        <a:p>
          <a:endParaRPr lang="en-US"/>
        </a:p>
      </dgm:t>
    </dgm:pt>
    <dgm:pt modelId="{96D146DB-116A-4885-911F-94F989D4E17A}" type="pres">
      <dgm:prSet presAssocID="{87EB5470-F431-431A-B2B2-A7B3C952D2AF}" presName="compositeShape" presStyleCnt="0">
        <dgm:presLayoutVars>
          <dgm:chMax val="7"/>
          <dgm:dir/>
          <dgm:resizeHandles val="exact"/>
        </dgm:presLayoutVars>
      </dgm:prSet>
      <dgm:spPr/>
    </dgm:pt>
    <dgm:pt modelId="{B60EFD41-E3D8-4E9A-BF91-5BE56FAFBB52}" type="pres">
      <dgm:prSet presAssocID="{4A9500DD-FB7F-431D-964B-19ACAEB0427B}" presName="circ1" presStyleLbl="vennNode1" presStyleIdx="0" presStyleCnt="2" custScaleX="70605" custScaleY="67646" custLinFactNeighborX="1502" custLinFactNeighborY="6123"/>
      <dgm:spPr/>
      <dgm:t>
        <a:bodyPr/>
        <a:lstStyle/>
        <a:p>
          <a:endParaRPr lang="en-US"/>
        </a:p>
      </dgm:t>
    </dgm:pt>
    <dgm:pt modelId="{E25B7C6A-7448-4D89-8978-9F2070CCD18A}" type="pres">
      <dgm:prSet presAssocID="{4A9500DD-FB7F-431D-964B-19ACAEB042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4D4D3-40C7-4E8C-A70D-7D96F8AEF238}" type="pres">
      <dgm:prSet presAssocID="{46419E12-E79D-432C-A600-4E9B83712C7F}" presName="circ2" presStyleLbl="vennNode1" presStyleIdx="1" presStyleCnt="2" custScaleX="70605" custScaleY="67646" custLinFactNeighborX="-2015" custLinFactNeighborY="6123"/>
      <dgm:spPr/>
      <dgm:t>
        <a:bodyPr/>
        <a:lstStyle/>
        <a:p>
          <a:endParaRPr lang="en-US"/>
        </a:p>
      </dgm:t>
    </dgm:pt>
    <dgm:pt modelId="{EB7037C7-5FD4-4E97-B4E3-8087A2F0237D}" type="pres">
      <dgm:prSet presAssocID="{46419E12-E79D-432C-A600-4E9B83712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FA7F2-4FC0-4166-9E22-B260837F5DFA}" type="presOf" srcId="{4A9500DD-FB7F-431D-964B-19ACAEB0427B}" destId="{B60EFD41-E3D8-4E9A-BF91-5BE56FAFBB52}" srcOrd="0" destOrd="0" presId="urn:microsoft.com/office/officeart/2005/8/layout/venn1"/>
    <dgm:cxn modelId="{E66F2630-FD4C-4BE5-A9F1-E17206535A68}" srcId="{87EB5470-F431-431A-B2B2-A7B3C952D2AF}" destId="{46419E12-E79D-432C-A600-4E9B83712C7F}" srcOrd="1" destOrd="0" parTransId="{81AA2B6B-9282-424F-8B80-AB90C838AB09}" sibTransId="{A190E572-057D-4CCD-8065-59E3E245F4B5}"/>
    <dgm:cxn modelId="{14D7AACA-7816-4E8D-BE2B-47657907DDA0}" srcId="{87EB5470-F431-431A-B2B2-A7B3C952D2AF}" destId="{4A9500DD-FB7F-431D-964B-19ACAEB0427B}" srcOrd="0" destOrd="0" parTransId="{24EA8597-7233-4C77-BB0A-EA9A17B36EC0}" sibTransId="{6AC3536F-40F5-4775-AABE-BC359B3DD08F}"/>
    <dgm:cxn modelId="{2B8EE170-6DFD-4B35-B902-F01D3F47E934}" type="presOf" srcId="{4A9500DD-FB7F-431D-964B-19ACAEB0427B}" destId="{E25B7C6A-7448-4D89-8978-9F2070CCD18A}" srcOrd="1" destOrd="0" presId="urn:microsoft.com/office/officeart/2005/8/layout/venn1"/>
    <dgm:cxn modelId="{BEB0632D-9004-4B65-9C5F-CF48B8C5AB3D}" type="presOf" srcId="{46419E12-E79D-432C-A600-4E9B83712C7F}" destId="{8824D4D3-40C7-4E8C-A70D-7D96F8AEF238}" srcOrd="0" destOrd="0" presId="urn:microsoft.com/office/officeart/2005/8/layout/venn1"/>
    <dgm:cxn modelId="{ED462433-6DA9-48C0-A159-91CE980B640A}" type="presOf" srcId="{46419E12-E79D-432C-A600-4E9B83712C7F}" destId="{EB7037C7-5FD4-4E97-B4E3-8087A2F0237D}" srcOrd="1" destOrd="0" presId="urn:microsoft.com/office/officeart/2005/8/layout/venn1"/>
    <dgm:cxn modelId="{054E0A62-65D8-4571-BCC1-9EB075FC54DA}" type="presOf" srcId="{87EB5470-F431-431A-B2B2-A7B3C952D2AF}" destId="{96D146DB-116A-4885-911F-94F989D4E17A}" srcOrd="0" destOrd="0" presId="urn:microsoft.com/office/officeart/2005/8/layout/venn1"/>
    <dgm:cxn modelId="{F992A7FA-4B03-4A5D-9E59-B604D7665D54}" type="presParOf" srcId="{96D146DB-116A-4885-911F-94F989D4E17A}" destId="{B60EFD41-E3D8-4E9A-BF91-5BE56FAFBB52}" srcOrd="0" destOrd="0" presId="urn:microsoft.com/office/officeart/2005/8/layout/venn1"/>
    <dgm:cxn modelId="{4969F268-9907-4122-B2F5-34CC0BE8B082}" type="presParOf" srcId="{96D146DB-116A-4885-911F-94F989D4E17A}" destId="{E25B7C6A-7448-4D89-8978-9F2070CCD18A}" srcOrd="1" destOrd="0" presId="urn:microsoft.com/office/officeart/2005/8/layout/venn1"/>
    <dgm:cxn modelId="{AE31E3E6-AF9B-4D9F-ACF5-0B258CF6FA41}" type="presParOf" srcId="{96D146DB-116A-4885-911F-94F989D4E17A}" destId="{8824D4D3-40C7-4E8C-A70D-7D96F8AEF238}" srcOrd="2" destOrd="0" presId="urn:microsoft.com/office/officeart/2005/8/layout/venn1"/>
    <dgm:cxn modelId="{47E15BA6-4AE6-457C-8154-DE7494079544}" type="presParOf" srcId="{96D146DB-116A-4885-911F-94F989D4E17A}" destId="{EB7037C7-5FD4-4E97-B4E3-8087A2F023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EB5470-F431-431A-B2B2-A7B3C952D2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9500DD-FB7F-431D-964B-19ACAEB0427B}">
      <dgm:prSet phldrT="[Text]"/>
      <dgm:spPr>
        <a:solidFill>
          <a:srgbClr val="00006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Type</a:t>
          </a:r>
          <a:endParaRPr lang="en-US" dirty="0">
            <a:solidFill>
              <a:schemeClr val="bg1"/>
            </a:solidFill>
          </a:endParaRPr>
        </a:p>
      </dgm:t>
    </dgm:pt>
    <dgm:pt modelId="{24EA8597-7233-4C77-BB0A-EA9A17B36EC0}" type="parTrans" cxnId="{14D7AACA-7816-4E8D-BE2B-47657907DDA0}">
      <dgm:prSet/>
      <dgm:spPr/>
      <dgm:t>
        <a:bodyPr/>
        <a:lstStyle/>
        <a:p>
          <a:endParaRPr lang="en-US"/>
        </a:p>
      </dgm:t>
    </dgm:pt>
    <dgm:pt modelId="{6AC3536F-40F5-4775-AABE-BC359B3DD08F}" type="sibTrans" cxnId="{14D7AACA-7816-4E8D-BE2B-47657907DDA0}">
      <dgm:prSet/>
      <dgm:spPr/>
      <dgm:t>
        <a:bodyPr/>
        <a:lstStyle/>
        <a:p>
          <a:endParaRPr lang="en-US"/>
        </a:p>
      </dgm:t>
    </dgm:pt>
    <dgm:pt modelId="{46419E12-E79D-432C-A600-4E9B83712C7F}">
      <dgm:prSet phldrT="[Text]"/>
      <dgm:spPr>
        <a:solidFill>
          <a:srgbClr val="ACD433"/>
        </a:solidFill>
      </dgm:spPr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81AA2B6B-9282-424F-8B80-AB90C838AB09}" type="parTrans" cxnId="{E66F2630-FD4C-4BE5-A9F1-E17206535A68}">
      <dgm:prSet/>
      <dgm:spPr/>
      <dgm:t>
        <a:bodyPr/>
        <a:lstStyle/>
        <a:p>
          <a:endParaRPr lang="en-US"/>
        </a:p>
      </dgm:t>
    </dgm:pt>
    <dgm:pt modelId="{A190E572-057D-4CCD-8065-59E3E245F4B5}" type="sibTrans" cxnId="{E66F2630-FD4C-4BE5-A9F1-E17206535A68}">
      <dgm:prSet/>
      <dgm:spPr/>
      <dgm:t>
        <a:bodyPr/>
        <a:lstStyle/>
        <a:p>
          <a:endParaRPr lang="en-US"/>
        </a:p>
      </dgm:t>
    </dgm:pt>
    <dgm:pt modelId="{96D146DB-116A-4885-911F-94F989D4E17A}" type="pres">
      <dgm:prSet presAssocID="{87EB5470-F431-431A-B2B2-A7B3C952D2AF}" presName="compositeShape" presStyleCnt="0">
        <dgm:presLayoutVars>
          <dgm:chMax val="7"/>
          <dgm:dir/>
          <dgm:resizeHandles val="exact"/>
        </dgm:presLayoutVars>
      </dgm:prSet>
      <dgm:spPr/>
    </dgm:pt>
    <dgm:pt modelId="{B60EFD41-E3D8-4E9A-BF91-5BE56FAFBB52}" type="pres">
      <dgm:prSet presAssocID="{4A9500DD-FB7F-431D-964B-19ACAEB0427B}" presName="circ1" presStyleLbl="vennNode1" presStyleIdx="0" presStyleCnt="2" custScaleX="70605" custScaleY="67646" custLinFactNeighborX="2444" custLinFactNeighborY="6123"/>
      <dgm:spPr/>
      <dgm:t>
        <a:bodyPr/>
        <a:lstStyle/>
        <a:p>
          <a:endParaRPr lang="en-US"/>
        </a:p>
      </dgm:t>
    </dgm:pt>
    <dgm:pt modelId="{E25B7C6A-7448-4D89-8978-9F2070CCD18A}" type="pres">
      <dgm:prSet presAssocID="{4A9500DD-FB7F-431D-964B-19ACAEB042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4D4D3-40C7-4E8C-A70D-7D96F8AEF238}" type="pres">
      <dgm:prSet presAssocID="{46419E12-E79D-432C-A600-4E9B83712C7F}" presName="circ2" presStyleLbl="vennNode1" presStyleIdx="1" presStyleCnt="2" custScaleX="70605" custScaleY="67646" custLinFactNeighborX="-15209" custLinFactNeighborY="6123"/>
      <dgm:spPr/>
      <dgm:t>
        <a:bodyPr/>
        <a:lstStyle/>
        <a:p>
          <a:endParaRPr lang="en-US"/>
        </a:p>
      </dgm:t>
    </dgm:pt>
    <dgm:pt modelId="{EB7037C7-5FD4-4E97-B4E3-8087A2F0237D}" type="pres">
      <dgm:prSet presAssocID="{46419E12-E79D-432C-A600-4E9B83712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AA6C9-16D6-45D8-9092-9F0BD06B835C}" type="presOf" srcId="{46419E12-E79D-432C-A600-4E9B83712C7F}" destId="{EB7037C7-5FD4-4E97-B4E3-8087A2F0237D}" srcOrd="1" destOrd="0" presId="urn:microsoft.com/office/officeart/2005/8/layout/venn1"/>
    <dgm:cxn modelId="{1C35917B-5A08-44D9-B8EE-B448D303D24D}" type="presOf" srcId="{4A9500DD-FB7F-431D-964B-19ACAEB0427B}" destId="{E25B7C6A-7448-4D89-8978-9F2070CCD18A}" srcOrd="1" destOrd="0" presId="urn:microsoft.com/office/officeart/2005/8/layout/venn1"/>
    <dgm:cxn modelId="{6D7BE737-F038-48E3-AA06-06073E5516F4}" type="presOf" srcId="{87EB5470-F431-431A-B2B2-A7B3C952D2AF}" destId="{96D146DB-116A-4885-911F-94F989D4E17A}" srcOrd="0" destOrd="0" presId="urn:microsoft.com/office/officeart/2005/8/layout/venn1"/>
    <dgm:cxn modelId="{E66F2630-FD4C-4BE5-A9F1-E17206535A68}" srcId="{87EB5470-F431-431A-B2B2-A7B3C952D2AF}" destId="{46419E12-E79D-432C-A600-4E9B83712C7F}" srcOrd="1" destOrd="0" parTransId="{81AA2B6B-9282-424F-8B80-AB90C838AB09}" sibTransId="{A190E572-057D-4CCD-8065-59E3E245F4B5}"/>
    <dgm:cxn modelId="{14D7AACA-7816-4E8D-BE2B-47657907DDA0}" srcId="{87EB5470-F431-431A-B2B2-A7B3C952D2AF}" destId="{4A9500DD-FB7F-431D-964B-19ACAEB0427B}" srcOrd="0" destOrd="0" parTransId="{24EA8597-7233-4C77-BB0A-EA9A17B36EC0}" sibTransId="{6AC3536F-40F5-4775-AABE-BC359B3DD08F}"/>
    <dgm:cxn modelId="{B9FF9C43-B3E5-438B-ACA7-393439878FD2}" type="presOf" srcId="{46419E12-E79D-432C-A600-4E9B83712C7F}" destId="{8824D4D3-40C7-4E8C-A70D-7D96F8AEF238}" srcOrd="0" destOrd="0" presId="urn:microsoft.com/office/officeart/2005/8/layout/venn1"/>
    <dgm:cxn modelId="{D5EEF48E-7D04-4A72-B4B4-2F98866A6124}" type="presOf" srcId="{4A9500DD-FB7F-431D-964B-19ACAEB0427B}" destId="{B60EFD41-E3D8-4E9A-BF91-5BE56FAFBB52}" srcOrd="0" destOrd="0" presId="urn:microsoft.com/office/officeart/2005/8/layout/venn1"/>
    <dgm:cxn modelId="{01199D6D-7CDB-4B26-945C-02D4F45E9565}" type="presParOf" srcId="{96D146DB-116A-4885-911F-94F989D4E17A}" destId="{B60EFD41-E3D8-4E9A-BF91-5BE56FAFBB52}" srcOrd="0" destOrd="0" presId="urn:microsoft.com/office/officeart/2005/8/layout/venn1"/>
    <dgm:cxn modelId="{BC84F477-A71F-4F3E-A8D2-B265E1B43828}" type="presParOf" srcId="{96D146DB-116A-4885-911F-94F989D4E17A}" destId="{E25B7C6A-7448-4D89-8978-9F2070CCD18A}" srcOrd="1" destOrd="0" presId="urn:microsoft.com/office/officeart/2005/8/layout/venn1"/>
    <dgm:cxn modelId="{7A7A2234-A5D4-4D61-BD6E-A1DE417DB15F}" type="presParOf" srcId="{96D146DB-116A-4885-911F-94F989D4E17A}" destId="{8824D4D3-40C7-4E8C-A70D-7D96F8AEF238}" srcOrd="2" destOrd="0" presId="urn:microsoft.com/office/officeart/2005/8/layout/venn1"/>
    <dgm:cxn modelId="{D1BF056B-D321-42FD-9127-69B474C66900}" type="presParOf" srcId="{96D146DB-116A-4885-911F-94F989D4E17A}" destId="{EB7037C7-5FD4-4E97-B4E3-8087A2F023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7D08-207E-4683-9248-98456248DA1F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67F98-B375-4BC1-B866-C75BC74DEE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5200"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CCBF9-2FC3-4636-BA1C-F46397E79C2E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55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5200"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CCBF9-2FC3-4636-BA1C-F46397E79C2E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07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5200"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CCBF9-2FC3-4636-BA1C-F46397E79C2E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49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5200"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CCBF9-2FC3-4636-BA1C-F46397E79C2E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822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4DECA-553D-4E17-9533-75AF071562E6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03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F7F9A-D2C2-4D1C-BBF1-7B2FFCDDC312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5200"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CCBF9-2FC3-4636-BA1C-F46397E79C2E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2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9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3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www.oka-online.com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48" y="5427273"/>
            <a:ext cx="2123031" cy="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9680" y="2599306"/>
            <a:ext cx="8694420" cy="370767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tx1"/>
                </a:solidFill>
              </a:rPr>
              <a:t>Answering Type’s Critics &amp;</a:t>
            </a:r>
          </a:p>
          <a:p>
            <a:pPr marL="0" lvl="0" indent="0">
              <a:buNone/>
            </a:pPr>
            <a:r>
              <a:rPr lang="en-US" sz="6000" dirty="0" smtClean="0">
                <a:solidFill>
                  <a:schemeClr val="tx1"/>
                </a:solidFill>
              </a:rPr>
              <a:t>Defending the MBTI</a:t>
            </a:r>
          </a:p>
          <a:p>
            <a:pPr marL="0" lvl="0" indent="0">
              <a:buNone/>
            </a:pPr>
            <a:r>
              <a:rPr lang="en-US" sz="6000" dirty="0">
                <a:solidFill>
                  <a:schemeClr val="tx1"/>
                </a:solidFill>
              </a:rPr>
              <a:t>	</a:t>
            </a:r>
            <a:r>
              <a:rPr lang="en-US" sz="6000" dirty="0" smtClean="0">
                <a:solidFill>
                  <a:schemeClr val="tx1"/>
                </a:solidFill>
              </a:rPr>
              <a:t>		</a:t>
            </a:r>
            <a:r>
              <a:rPr lang="en-US" sz="4000" dirty="0"/>
              <a:t> </a:t>
            </a:r>
            <a:r>
              <a:rPr lang="en-US" sz="4000" dirty="0" smtClean="0"/>
              <a:t>	— </a:t>
            </a:r>
            <a:r>
              <a:rPr lang="en-US" sz="4000" dirty="0" smtClean="0">
                <a:solidFill>
                  <a:schemeClr val="tx1"/>
                </a:solidFill>
              </a:rPr>
              <a:t>Hile Rutledge</a:t>
            </a:r>
          </a:p>
        </p:txBody>
      </p:sp>
    </p:spTree>
    <p:extLst>
      <p:ext uri="{BB962C8B-B14F-4D97-AF65-F5344CB8AC3E}">
        <p14:creationId xmlns:p14="http://schemas.microsoft.com/office/powerpoint/2010/main" val="7072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0356" y="2830640"/>
            <a:ext cx="10798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Financial interest in competing tool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Don’t like psychometrics of the tool or the underpinning theory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Negative past experience with someone using the MBTI</a:t>
            </a: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93620" y="735548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Why so negative?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93619" y="735547"/>
            <a:ext cx="9579067" cy="145610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Financial Interest in </a:t>
            </a:r>
          </a:p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Competing Tool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356" y="2830640"/>
            <a:ext cx="10798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Many people have invested time and money in an attachment to another tool.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Many have created their own tools—even Type tools to capture their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entury Gothic" panose="020B0502020202020204" pitchFamily="34" charset="0"/>
                <a:ea typeface="Calibri" panose="020F0502020204030204" pitchFamily="34" charset="0"/>
              </a:rPr>
              <a:t>	 </a:t>
            </a: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 own voices (and more money).</a:t>
            </a: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0356" y="2830640"/>
            <a:ext cx="10798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Some people’s bread is not buttered by the Myers-Briggs Assessment, so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93620" y="735548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So, 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839" y="4300849"/>
            <a:ext cx="10798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4000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Let it go. If someone is invested in another tool, no discussion of validity or instrument features will change that. 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93619" y="735547"/>
            <a:ext cx="9579067" cy="145610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Don’t Like the Tool </a:t>
            </a:r>
          </a:p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or Theory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356" y="2830640"/>
            <a:ext cx="10798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Most criticism of the MBTI is rooted here.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Some people know the tool and theory and just don’t like them, but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Most criticism of the MBTI is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     rooted in ignorance.</a:t>
            </a: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677" y="576422"/>
            <a:ext cx="8435975" cy="981075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So, What is the Truth?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7931" y="3091894"/>
            <a:ext cx="9340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Let’s review what Jung suggested and what Myers set out to capture with the MBTI.</a:t>
            </a: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1" y="632409"/>
            <a:ext cx="8435975" cy="981075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Type Theory Summary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34819" name="Group 12"/>
          <p:cNvGrpSpPr>
            <a:grpSpLocks/>
          </p:cNvGrpSpPr>
          <p:nvPr/>
        </p:nvGrpSpPr>
        <p:grpSpPr bwMode="auto">
          <a:xfrm>
            <a:off x="1974850" y="3081269"/>
            <a:ext cx="8243888" cy="1536700"/>
            <a:chOff x="534988" y="1600200"/>
            <a:chExt cx="8243887" cy="1536700"/>
          </a:xfrm>
        </p:grpSpPr>
        <p:pic>
          <p:nvPicPr>
            <p:cNvPr id="34820" name="Picture 2" descr="G:\Work Files\OKA\oka-MBTI\letters\singleLetter\Extraversion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8" y="16002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3" descr="G:\Work Files\OKA\oka-MBTI\letters\singleLetter\Introversion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16002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0"/>
            <p:cNvGrpSpPr/>
            <p:nvPr/>
          </p:nvGrpSpPr>
          <p:grpSpPr>
            <a:xfrm>
              <a:off x="2268537" y="1676400"/>
              <a:ext cx="4724400" cy="762000"/>
              <a:chOff x="2268537" y="1676400"/>
              <a:chExt cx="4724400" cy="762000"/>
            </a:xfrm>
            <a:solidFill>
              <a:srgbClr val="CB9601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2302738" y="1676400"/>
                <a:ext cx="4596130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+mj-cs"/>
                  </a:rPr>
                  <a:t>Perceiving Function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68537" y="2286000"/>
                <a:ext cx="4724400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7006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12"/>
          <p:cNvGrpSpPr>
            <a:grpSpLocks/>
          </p:cNvGrpSpPr>
          <p:nvPr/>
        </p:nvGrpSpPr>
        <p:grpSpPr bwMode="auto">
          <a:xfrm>
            <a:off x="1974850" y="4833869"/>
            <a:ext cx="8243888" cy="1536700"/>
            <a:chOff x="534988" y="3352800"/>
            <a:chExt cx="8243887" cy="1536700"/>
          </a:xfrm>
        </p:grpSpPr>
        <p:grpSp>
          <p:nvGrpSpPr>
            <p:cNvPr id="4" name="Group 9"/>
            <p:cNvGrpSpPr/>
            <p:nvPr/>
          </p:nvGrpSpPr>
          <p:grpSpPr>
            <a:xfrm>
              <a:off x="2362200" y="3505200"/>
              <a:ext cx="4724400" cy="762000"/>
              <a:chOff x="2268537" y="1676400"/>
              <a:chExt cx="4724400" cy="762000"/>
            </a:xfrm>
            <a:solidFill>
              <a:srgbClr val="5B963A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2591999" y="1676400"/>
                <a:ext cx="4057521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Judging</a:t>
                </a:r>
                <a:r>
                  <a:rPr 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Function</a:t>
                </a:r>
                <a:endPara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68537" y="2286000"/>
                <a:ext cx="4724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34824" name="Picture 2" descr="G:\Work Files\OKA\oka-MBTI\letters\singleLetter\Extraversion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8" y="33528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3" descr="G:\Work Files\OKA\oka-MBTI\letters\singleLetter\Introversion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33528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1852611" y="632409"/>
            <a:ext cx="84359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5400" smtClean="0">
                <a:solidFill>
                  <a:schemeClr val="bg1"/>
                </a:solidFill>
              </a:rPr>
              <a:t>Type Theory Summary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658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12"/>
          <p:cNvGrpSpPr>
            <a:grpSpLocks/>
          </p:cNvGrpSpPr>
          <p:nvPr/>
        </p:nvGrpSpPr>
        <p:grpSpPr bwMode="auto">
          <a:xfrm>
            <a:off x="1974850" y="3081269"/>
            <a:ext cx="8243888" cy="3289300"/>
            <a:chOff x="534988" y="1600200"/>
            <a:chExt cx="8243887" cy="3289300"/>
          </a:xfrm>
        </p:grpSpPr>
        <p:pic>
          <p:nvPicPr>
            <p:cNvPr id="34820" name="Picture 2" descr="G:\Work Files\OKA\oka-MBTI\letters\singleLetter\Extraversion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8" y="16002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3" descr="G:\Work Files\OKA\oka-MBTI\letters\singleLetter\Introversion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16002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0"/>
            <p:cNvGrpSpPr/>
            <p:nvPr/>
          </p:nvGrpSpPr>
          <p:grpSpPr>
            <a:xfrm>
              <a:off x="2268537" y="1676400"/>
              <a:ext cx="4724400" cy="762000"/>
              <a:chOff x="2268537" y="1676400"/>
              <a:chExt cx="4724400" cy="762000"/>
            </a:xfrm>
            <a:solidFill>
              <a:srgbClr val="CB9601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2302738" y="1676400"/>
                <a:ext cx="4596130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+mj-cs"/>
                  </a:rPr>
                  <a:t>Perceiving Function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68537" y="2286000"/>
                <a:ext cx="4724400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2362200" y="3505200"/>
              <a:ext cx="4724400" cy="762000"/>
              <a:chOff x="2268537" y="1676400"/>
              <a:chExt cx="4724400" cy="762000"/>
            </a:xfrm>
            <a:solidFill>
              <a:srgbClr val="5B963A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2591999" y="1676400"/>
                <a:ext cx="4057521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Judging</a:t>
                </a:r>
                <a:r>
                  <a:rPr 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Function</a:t>
                </a:r>
                <a:endPara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68537" y="2286000"/>
                <a:ext cx="4724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34824" name="Picture 2" descr="G:\Work Files\OKA\oka-MBTI\letters\singleLetter\Extraversion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8" y="33528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3" descr="G:\Work Files\OKA\oka-MBTI\letters\singleLetter\Introversion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33528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1852611" y="632409"/>
            <a:ext cx="84359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5400" smtClean="0">
                <a:solidFill>
                  <a:schemeClr val="bg1"/>
                </a:solidFill>
              </a:rPr>
              <a:t>Type Theory Summary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959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28743"/>
            <a:ext cx="9144000" cy="1252728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CB9601"/>
                </a:solidFill>
              </a:rPr>
              <a:t>Energy Flow Attitude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0500" y="4277867"/>
            <a:ext cx="4267200" cy="76200"/>
          </a:xfrm>
          <a:prstGeom prst="rect">
            <a:avLst/>
          </a:prstGeom>
          <a:solidFill>
            <a:srgbClr val="CB9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9" name="Picture 38" descr="G:\Work Files\OKA\oka-MBTI\letters\singleLetter\Thin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53" y="342874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G:\Work Files\OKA\oka-MBTI\letters\singleLetter\Feeling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43" y="342874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852611" y="632409"/>
            <a:ext cx="8435975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5400" smtClean="0">
                <a:solidFill>
                  <a:schemeClr val="bg1"/>
                </a:solidFill>
              </a:rPr>
              <a:t>Type Theory Summary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000500" y="5948268"/>
            <a:ext cx="4267200" cy="76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00500" y="4543331"/>
            <a:ext cx="42672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00500" y="3160618"/>
            <a:ext cx="42672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0" name="Picture 39" descr="G:\Work Files\OKA\oka-MBTI\letters\singleLetter\Extraversion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03" y="2541493"/>
            <a:ext cx="132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G:\Work Files\OKA\oka-MBTI\letters\singleLetter\Introversion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61" y="2601817"/>
            <a:ext cx="1286341" cy="128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G:\Work Files\OKA\oka-MBTI\letters\singleLetter\iNtuition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91" y="3913094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G:\Work Files\OKA\oka-MBTI\letters\singleLetter\Judging 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91" y="5284694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G:\Work Files\OKA\oka-MBTI\letters\singleLetter\Perceiveing cop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07" y="5284694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G:\Work Files\OKA\oka-MBTI\letters\singleLetter\Sensing cop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07" y="3913094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038600" y="4209958"/>
            <a:ext cx="2400300" cy="2031909"/>
            <a:chOff x="2476500" y="3954959"/>
            <a:chExt cx="2400300" cy="2030864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>
              <a:off x="2476500" y="4599060"/>
              <a:ext cx="2133600" cy="138676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267200" y="4039053"/>
              <a:ext cx="609600" cy="6092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23386" y="3954959"/>
              <a:ext cx="455573" cy="769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J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829300" y="2838356"/>
            <a:ext cx="2476500" cy="3403507"/>
            <a:chOff x="4267200" y="2583359"/>
            <a:chExt cx="2476500" cy="3402518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4610100" y="3227602"/>
              <a:ext cx="2133600" cy="27582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30" name="Group 50"/>
            <p:cNvGrpSpPr>
              <a:grpSpLocks/>
            </p:cNvGrpSpPr>
            <p:nvPr/>
          </p:nvGrpSpPr>
          <p:grpSpPr bwMode="auto">
            <a:xfrm>
              <a:off x="4267200" y="2583359"/>
              <a:ext cx="609600" cy="769218"/>
              <a:chOff x="5943600" y="-932726"/>
              <a:chExt cx="609600" cy="76921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943600" y="-853374"/>
                <a:ext cx="609600" cy="61101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998171" y="-932726"/>
                <a:ext cx="500458" cy="7692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400" b="1" dirty="0">
                    <a:ln w="12700">
                      <a:solidFill>
                        <a:srgbClr val="00B050"/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1" y="632409"/>
            <a:ext cx="8435975" cy="981075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Type Theory Summary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0356" y="2547302"/>
            <a:ext cx="10798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While statistics are objective, their meaning is debatable.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Statistics rarely settle critics’ objections.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Defending the MBTI requires understanding the root of critics’ unease and addressing that.  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93620" y="735548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Debating Statistics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11" y="2380319"/>
            <a:ext cx="5843162" cy="4323939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1" y="632409"/>
            <a:ext cx="8435975" cy="981075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Type Theory Summary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12"/>
          <p:cNvGrpSpPr>
            <a:grpSpLocks/>
          </p:cNvGrpSpPr>
          <p:nvPr/>
        </p:nvGrpSpPr>
        <p:grpSpPr bwMode="auto">
          <a:xfrm>
            <a:off x="1974850" y="3081269"/>
            <a:ext cx="8243888" cy="3289300"/>
            <a:chOff x="534988" y="1600200"/>
            <a:chExt cx="8243887" cy="3289300"/>
          </a:xfrm>
        </p:grpSpPr>
        <p:pic>
          <p:nvPicPr>
            <p:cNvPr id="34820" name="Picture 2" descr="G:\Work Files\OKA\oka-MBTI\letters\singleLetter\Extraversion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8" y="16002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3" descr="G:\Work Files\OKA\oka-MBTI\letters\singleLetter\Introversion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16002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0"/>
            <p:cNvGrpSpPr/>
            <p:nvPr/>
          </p:nvGrpSpPr>
          <p:grpSpPr>
            <a:xfrm>
              <a:off x="2268537" y="1676400"/>
              <a:ext cx="4724400" cy="762000"/>
              <a:chOff x="2268537" y="1676400"/>
              <a:chExt cx="4724400" cy="762000"/>
            </a:xfrm>
            <a:solidFill>
              <a:srgbClr val="CB9601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2302738" y="1676400"/>
                <a:ext cx="4596130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+mj-cs"/>
                  </a:rPr>
                  <a:t>Perceiving Function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68537" y="2286000"/>
                <a:ext cx="4724400" cy="152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2362200" y="3505200"/>
              <a:ext cx="4724400" cy="762000"/>
              <a:chOff x="2268537" y="1676400"/>
              <a:chExt cx="4724400" cy="762000"/>
            </a:xfrm>
            <a:solidFill>
              <a:srgbClr val="5B963A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2591999" y="1676400"/>
                <a:ext cx="4057521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Judging</a:t>
                </a:r>
                <a:r>
                  <a:rPr 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Function</a:t>
                </a:r>
                <a:endParaRPr lang="en-US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68537" y="2286000"/>
                <a:ext cx="4724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34824" name="Picture 2" descr="G:\Work Files\OKA\oka-MBTI\letters\singleLetter\Extraversion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8" y="33528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3" descr="G:\Work Files\OKA\oka-MBTI\letters\singleLetter\Introversion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3352800"/>
              <a:ext cx="153828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1" y="632409"/>
            <a:ext cx="8435975" cy="981075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Type Theory Summary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15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93620" y="645395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So—What the MBTI Does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570" y="2425239"/>
            <a:ext cx="110138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Model allowing me to understand my own cognitive tendencies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Vocabulary enabling me to ask the world for what I want and need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Framework to allow more effective development, leading, teaming, </a:t>
            </a:r>
          </a:p>
          <a:p>
            <a:pPr lvl="0"/>
            <a:r>
              <a:rPr lang="en-US" sz="4000" dirty="0"/>
              <a:t> </a:t>
            </a:r>
            <a:r>
              <a:rPr lang="en-US" sz="4000" dirty="0" smtClean="0"/>
              <a:t>   and communication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76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069685" y="645395"/>
            <a:ext cx="8641858" cy="22550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So—What do I say the MBTI gives people?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365" y="5336390"/>
            <a:ext cx="12465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 smtClean="0">
                <a:solidFill>
                  <a:schemeClr val="bg1"/>
                </a:solidFill>
              </a:rPr>
              <a:t>Greater </a:t>
            </a:r>
            <a:r>
              <a:rPr lang="en-US" sz="5400" dirty="0">
                <a:solidFill>
                  <a:schemeClr val="bg1"/>
                </a:solidFill>
              </a:rPr>
              <a:t>self-awareness </a:t>
            </a:r>
            <a:endParaRPr lang="en-US" sz="5400" dirty="0" smtClean="0">
              <a:solidFill>
                <a:schemeClr val="bg1"/>
              </a:solidFill>
            </a:endParaRPr>
          </a:p>
          <a:p>
            <a:pPr lvl="0"/>
            <a:r>
              <a:rPr lang="en-US" sz="5400" dirty="0" smtClean="0">
                <a:solidFill>
                  <a:schemeClr val="bg1"/>
                </a:solidFill>
              </a:rPr>
              <a:t>leading </a:t>
            </a:r>
            <a:r>
              <a:rPr lang="en-US" sz="5400" dirty="0">
                <a:solidFill>
                  <a:schemeClr val="bg1"/>
                </a:solidFill>
              </a:rPr>
              <a:t>to better self-management</a:t>
            </a:r>
          </a:p>
        </p:txBody>
      </p:sp>
    </p:spTree>
    <p:extLst>
      <p:ext uri="{BB962C8B-B14F-4D97-AF65-F5344CB8AC3E}">
        <p14:creationId xmlns:p14="http://schemas.microsoft.com/office/powerpoint/2010/main" val="6664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" y="2417907"/>
            <a:ext cx="4796117" cy="4796117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469277" y="813345"/>
            <a:ext cx="5581417" cy="10527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In Other Words . . .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0697" y="2746398"/>
            <a:ext cx="5412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/>
              <a:t>Type and the MBTI are about you understanding yourself.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45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782634" y="726077"/>
            <a:ext cx="8531262" cy="98169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7100" dirty="0">
                <a:solidFill>
                  <a:schemeClr val="bg1"/>
                </a:solidFill>
              </a:rPr>
              <a:t>T</a:t>
            </a:r>
            <a:r>
              <a:rPr lang="en-US" sz="7100" dirty="0" smtClean="0">
                <a:solidFill>
                  <a:schemeClr val="bg1"/>
                </a:solidFill>
              </a:rPr>
              <a:t>he MBTI Does NOT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570" y="2425239"/>
            <a:ext cx="110138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Measure Skills or Abilities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Predict Success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Denote Amount or Degree of Behavior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Diagnose Dysfunction or Mental Illness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Prescribe Career Paths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Suggest Compatibility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7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589322" y="830280"/>
            <a:ext cx="7074315" cy="10154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Type and MBTI Criticism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901" y="2947753"/>
            <a:ext cx="110138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/>
              <a:t>Most Type and MBTI push-back comes from people wanting to use the tool to measure, select or evaluate in a way it was never intended and psychometrically cannot support.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8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589322" y="830280"/>
            <a:ext cx="7074315" cy="10154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MBTI Misuses—the Big 3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570" y="2600050"/>
            <a:ext cx="110138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dirty="0" smtClean="0"/>
              <a:t>Believing Score Denotes Amount or Intensity of Type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Assuming Type Predicts Behavior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smtClean="0"/>
              <a:t>Using Type as a Matching Tool (Person to Person or Person to Job)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80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24746" y="918454"/>
            <a:ext cx="4362807" cy="8640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MBTI Misuse #1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1064" y="2819294"/>
            <a:ext cx="98046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/>
              <a:t>Many, if not most, believe scores denote the amount, degree or intensity of Type or its development.</a:t>
            </a:r>
          </a:p>
          <a:p>
            <a:pPr marL="742950" lvl="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76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14315" y="353888"/>
            <a:ext cx="3206298" cy="1446963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MBTI Scores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96980" y="3206839"/>
            <a:ext cx="8577330" cy="51516"/>
          </a:xfrm>
          <a:prstGeom prst="straightConnector1">
            <a:avLst/>
          </a:prstGeom>
          <a:ln>
            <a:headEnd type="triangle"/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5666704" y="3271234"/>
            <a:ext cx="450760" cy="540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832" y="241304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47309" y="243665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7416" y="2642721"/>
            <a:ext cx="4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9332" y="2613679"/>
            <a:ext cx="4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8619" y="2653452"/>
            <a:ext cx="4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23" y="4254032"/>
            <a:ext cx="115158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en-US" sz="2800" dirty="0" smtClean="0"/>
              <a:t>MBTI scores look like, and are often falsely presented as if, they are on a continuum.</a:t>
            </a: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en-US" sz="2800" dirty="0" smtClean="0"/>
              <a:t>The higher the score, the more you have.</a:t>
            </a:r>
          </a:p>
          <a:p>
            <a:pPr marL="742950" lvl="0" indent="-742950">
              <a:buFont typeface="Arial" panose="020B0604020202020204" pitchFamily="34" charset="0"/>
              <a:buChar char="•"/>
            </a:pPr>
            <a:r>
              <a:rPr lang="en-US" sz="2800" dirty="0" smtClean="0"/>
              <a:t>The closer to the middle, the more balanced you are.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612">
            <a:off x="3580279" y="3324783"/>
            <a:ext cx="5937762" cy="22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0356" y="2830640"/>
            <a:ext cx="10798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What are nay-sayers saying?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Why so negative and critical?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How do we set the record straight?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So, what do I do or say in response?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Q&amp;A with Summary Handout 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93620" y="735548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Agenda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2895" y="4630362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6400" y="4628214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96980" y="3206839"/>
            <a:ext cx="8577330" cy="51516"/>
          </a:xfrm>
          <a:prstGeom prst="straightConnector1">
            <a:avLst/>
          </a:prstGeom>
          <a:ln>
            <a:headEnd type="triangle"/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5666704" y="3271234"/>
            <a:ext cx="450760" cy="540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832" y="241304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47309" y="243665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2719" y="3269260"/>
            <a:ext cx="97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Max T,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 F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210" y="2589057"/>
            <a:ext cx="4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6965" y="2640573"/>
            <a:ext cx="4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84228" y="3308127"/>
            <a:ext cx="104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Max F,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 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4056087"/>
            <a:ext cx="106590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Trait or continuous scores display the relative difference in measured amounts of something.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The ends are mutually exclusive—the further on one side you are, the less of the other you can access.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While this is an easy idea for many to understand, it causes problems.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2631794" y="353888"/>
            <a:ext cx="6971339" cy="15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mtClean="0">
                <a:solidFill>
                  <a:schemeClr val="bg1"/>
                </a:solidFill>
              </a:rPr>
              <a:t>The MBTI is a Sorting Tool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2895" y="4630362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6400" y="4628214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96980" y="3206839"/>
            <a:ext cx="8577330" cy="51516"/>
          </a:xfrm>
          <a:prstGeom prst="straightConnector1">
            <a:avLst/>
          </a:prstGeom>
          <a:ln>
            <a:headEnd type="triangle"/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5666704" y="3271234"/>
            <a:ext cx="450760" cy="540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832" y="241304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47309" y="243665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0524" y="2640573"/>
            <a:ext cx="4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4400" y="4056087"/>
            <a:ext cx="106590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Raise your hand if you are a clear F.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Here is a question ONLY for the clear F’s: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	 		</a:t>
            </a:r>
            <a:r>
              <a:rPr lang="en-US" sz="4000" dirty="0" smtClean="0"/>
              <a:t>What is the square root of 25?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3902370" y="353887"/>
            <a:ext cx="4430188" cy="1531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Type Experiment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2895" y="4630362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6400" y="4628214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96980" y="3206839"/>
            <a:ext cx="8577330" cy="51516"/>
          </a:xfrm>
          <a:prstGeom prst="straightConnector1">
            <a:avLst/>
          </a:prstGeom>
          <a:ln>
            <a:headEnd type="triangle"/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5666704" y="3271234"/>
            <a:ext cx="450760" cy="540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832" y="241304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47309" y="243665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0524" y="2640573"/>
            <a:ext cx="4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6096" y="3308127"/>
            <a:ext cx="2001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Heavy F,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Difficulty with 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381" y="4056087"/>
            <a:ext cx="109446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Reading MBTI scores as continuous (treating this as a trait tool) means we are connecting numbers to amounts.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In this world, clear Feelers struggle with T decision making.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Theory and practice tell us this is not true—having a preference does not indicate disconnection with its opposite.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3902370" y="353887"/>
            <a:ext cx="4430188" cy="1531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Type Experiment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2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46400" y="4628214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96980" y="3206839"/>
            <a:ext cx="8577330" cy="51516"/>
          </a:xfrm>
          <a:prstGeom prst="straightConnector1">
            <a:avLst/>
          </a:prstGeom>
          <a:ln>
            <a:headEnd type="triangle"/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5666704" y="3271234"/>
            <a:ext cx="450760" cy="540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832" y="241304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47309" y="243665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0524" y="2640573"/>
            <a:ext cx="4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3381" y="4056087"/>
            <a:ext cx="10944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In fact, both data and practice tell us that the greater someone’s Type Development (access and skill with all the preferences), the clearer her results tend to be.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3902370" y="353887"/>
            <a:ext cx="4430188" cy="1531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Type Experiment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07" y="4173075"/>
            <a:ext cx="1958296" cy="191913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0" y="4173075"/>
            <a:ext cx="1958296" cy="1919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2895" y="4630362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6400" y="4628214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96980" y="3206839"/>
            <a:ext cx="8577330" cy="51516"/>
          </a:xfrm>
          <a:prstGeom prst="straightConnector1">
            <a:avLst/>
          </a:prstGeom>
          <a:ln>
            <a:headEnd type="triangle"/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5666704" y="3271234"/>
            <a:ext cx="450760" cy="540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832" y="241304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47309" y="243665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F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2631794" y="353888"/>
            <a:ext cx="6971339" cy="15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mtClean="0">
                <a:solidFill>
                  <a:schemeClr val="bg1"/>
                </a:solidFill>
              </a:rPr>
              <a:t>The MBTI is a Sorting Tool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07" y="4173075"/>
            <a:ext cx="1958296" cy="191913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0" y="4173075"/>
            <a:ext cx="1958296" cy="1919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2895" y="4630362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6400" y="4628214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96980" y="3206839"/>
            <a:ext cx="8577330" cy="51516"/>
          </a:xfrm>
          <a:prstGeom prst="straightConnector1">
            <a:avLst/>
          </a:prstGeom>
          <a:ln>
            <a:headEnd type="triangle"/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5666704" y="3271234"/>
            <a:ext cx="450760" cy="540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832" y="241304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47309" y="2436655"/>
            <a:ext cx="785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4689" y="2449542"/>
            <a:ext cx="1290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OR</a:t>
            </a:r>
            <a:endParaRPr lang="en-US" sz="4400" dirty="0"/>
          </a:p>
        </p:txBody>
      </p:sp>
      <p:sp>
        <p:nvSpPr>
          <p:cNvPr id="3" name="Circular Arrow 2"/>
          <p:cNvSpPr/>
          <p:nvPr/>
        </p:nvSpPr>
        <p:spPr>
          <a:xfrm rot="21425979">
            <a:off x="5231335" y="1220299"/>
            <a:ext cx="4062570" cy="5376878"/>
          </a:xfrm>
          <a:prstGeom prst="circularArrow">
            <a:avLst>
              <a:gd name="adj1" fmla="val 12500"/>
              <a:gd name="adj2" fmla="val 1133015"/>
              <a:gd name="adj3" fmla="val 20457681"/>
              <a:gd name="adj4" fmla="val 1419191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179895" flipH="1">
            <a:off x="2344320" y="1243909"/>
            <a:ext cx="4062570" cy="5376878"/>
          </a:xfrm>
          <a:prstGeom prst="circularArrow">
            <a:avLst>
              <a:gd name="adj1" fmla="val 12500"/>
              <a:gd name="adj2" fmla="val 1133015"/>
              <a:gd name="adj3" fmla="val 20457681"/>
              <a:gd name="adj4" fmla="val 1419191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2631794" y="353888"/>
            <a:ext cx="6971339" cy="15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The MBTI is a Sorting Tool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589322" y="591129"/>
            <a:ext cx="7074315" cy="10154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So, 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002" y="1854461"/>
            <a:ext cx="11013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MBTI allows you to sort yourself into one bucket (category) or the other.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 score denotes only the confidence we have that the sort was accurate.</a:t>
            </a:r>
          </a:p>
        </p:txBody>
      </p:sp>
    </p:spTree>
    <p:extLst>
      <p:ext uri="{BB962C8B-B14F-4D97-AF65-F5344CB8AC3E}">
        <p14:creationId xmlns:p14="http://schemas.microsoft.com/office/powerpoint/2010/main" val="17852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589322" y="591129"/>
            <a:ext cx="7074315" cy="10154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So, 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002" y="4808676"/>
            <a:ext cx="11013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There are no “amounts” that matter and no scores upon which decisions should be made.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0169 -0.3192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45770" y="818341"/>
            <a:ext cx="4524172" cy="10254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MBTI Misuse #2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683" y="2867336"/>
            <a:ext cx="10117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Many, if not most, people assume not only that Type predicts behavior, they believe Type and behavior are the same thing.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99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032000" y="1579418"/>
          <a:ext cx="8109527" cy="455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1087561" y="643657"/>
            <a:ext cx="10104179" cy="13783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Type = </a:t>
            </a:r>
          </a:p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Hard-wired preferences</a:t>
            </a:r>
          </a:p>
        </p:txBody>
      </p:sp>
    </p:spTree>
    <p:extLst>
      <p:ext uri="{BB962C8B-B14F-4D97-AF65-F5344CB8AC3E}">
        <p14:creationId xmlns:p14="http://schemas.microsoft.com/office/powerpoint/2010/main" val="42261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93620" y="645395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MBTI-Busting Headlines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4199" y="3167096"/>
            <a:ext cx="1089112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Debunking </a:t>
            </a:r>
            <a:r>
              <a:rPr lang="en-US" sz="4000" dirty="0"/>
              <a:t>the Myers-Briggs </a:t>
            </a:r>
            <a:r>
              <a:rPr lang="en-US" sz="4000" dirty="0" smtClean="0"/>
              <a:t>Personality Test</a:t>
            </a:r>
          </a:p>
          <a:p>
            <a:endParaRPr lang="en-US" sz="4000" dirty="0" smtClean="0"/>
          </a:p>
          <a:p>
            <a:r>
              <a:rPr lang="en-US" sz="3200" dirty="0" smtClean="0"/>
              <a:t>						—BBC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01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087561" y="643657"/>
            <a:ext cx="10104179" cy="13783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Behavior = </a:t>
            </a:r>
          </a:p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What you do/how you act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3772723"/>
              </p:ext>
            </p:extLst>
          </p:nvPr>
        </p:nvGraphicFramePr>
        <p:xfrm>
          <a:off x="2032000" y="1339702"/>
          <a:ext cx="7898809" cy="479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6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22956" y="790542"/>
            <a:ext cx="8585069" cy="1065151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Type and Behavior are separate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2969704"/>
              </p:ext>
            </p:extLst>
          </p:nvPr>
        </p:nvGraphicFramePr>
        <p:xfrm>
          <a:off x="2159591" y="1994007"/>
          <a:ext cx="8366642" cy="474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3 4"/>
          <p:cNvSpPr/>
          <p:nvPr/>
        </p:nvSpPr>
        <p:spPr>
          <a:xfrm>
            <a:off x="6145618" y="2397062"/>
            <a:ext cx="4827182" cy="1046322"/>
          </a:xfrm>
          <a:prstGeom prst="borderCallout3">
            <a:avLst>
              <a:gd name="adj1" fmla="val 18750"/>
              <a:gd name="adj2" fmla="val -461"/>
              <a:gd name="adj3" fmla="val 18750"/>
              <a:gd name="adj4" fmla="val -16667"/>
              <a:gd name="adj5" fmla="val 100000"/>
              <a:gd name="adj6" fmla="val -16667"/>
              <a:gd name="adj7" fmla="val 175051"/>
              <a:gd name="adj8" fmla="val -128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Some of our behaviors are driven by our Type preferences—the detailed Sensor, the directive Judger.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76744" y="779284"/>
            <a:ext cx="8437151" cy="1022621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Type and Behavior are separate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4512410"/>
              </p:ext>
            </p:extLst>
          </p:nvPr>
        </p:nvGraphicFramePr>
        <p:xfrm>
          <a:off x="2159591" y="1980560"/>
          <a:ext cx="8366642" cy="474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3 4"/>
          <p:cNvSpPr/>
          <p:nvPr/>
        </p:nvSpPr>
        <p:spPr>
          <a:xfrm>
            <a:off x="3425809" y="2321618"/>
            <a:ext cx="4827182" cy="1046322"/>
          </a:xfrm>
          <a:prstGeom prst="borderCallout3">
            <a:avLst>
              <a:gd name="adj1" fmla="val 19474"/>
              <a:gd name="adj2" fmla="val 180"/>
              <a:gd name="adj3" fmla="val 18750"/>
              <a:gd name="adj4" fmla="val -16667"/>
              <a:gd name="adj5" fmla="val 100000"/>
              <a:gd name="adj6" fmla="val -16667"/>
              <a:gd name="adj7" fmla="val 175051"/>
              <a:gd name="adj8" fmla="val -128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Some of our preferences don’t manifest behaviorally.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1912984"/>
              </p:ext>
            </p:extLst>
          </p:nvPr>
        </p:nvGraphicFramePr>
        <p:xfrm>
          <a:off x="2032000" y="15674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3 5"/>
          <p:cNvSpPr/>
          <p:nvPr/>
        </p:nvSpPr>
        <p:spPr>
          <a:xfrm>
            <a:off x="7211000" y="2289485"/>
            <a:ext cx="4827182" cy="1046322"/>
          </a:xfrm>
          <a:prstGeom prst="borderCallout3">
            <a:avLst>
              <a:gd name="adj1" fmla="val 18512"/>
              <a:gd name="adj2" fmla="val -249"/>
              <a:gd name="adj3" fmla="val 18750"/>
              <a:gd name="adj4" fmla="val -16667"/>
              <a:gd name="adj5" fmla="val 100000"/>
              <a:gd name="adj6" fmla="val -16667"/>
              <a:gd name="adj7" fmla="val 175051"/>
              <a:gd name="adj8" fmla="val -128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And some of our behaviors require us to step outside of our preferences.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930530" y="807477"/>
            <a:ext cx="8611963" cy="1078598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Type and Behavior are separate</a:t>
            </a:r>
          </a:p>
        </p:txBody>
      </p:sp>
    </p:spTree>
    <p:extLst>
      <p:ext uri="{BB962C8B-B14F-4D97-AF65-F5344CB8AC3E}">
        <p14:creationId xmlns:p14="http://schemas.microsoft.com/office/powerpoint/2010/main" val="23649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2996286"/>
              </p:ext>
            </p:extLst>
          </p:nvPr>
        </p:nvGraphicFramePr>
        <p:xfrm>
          <a:off x="2032000" y="11237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2577170" y="622970"/>
            <a:ext cx="7087338" cy="16137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>
                <a:solidFill>
                  <a:schemeClr val="bg1"/>
                </a:solidFill>
              </a:rPr>
              <a:t>Y</a:t>
            </a:r>
            <a:r>
              <a:rPr lang="en-US" sz="4200" dirty="0" smtClean="0">
                <a:solidFill>
                  <a:schemeClr val="bg1"/>
                </a:solidFill>
              </a:rPr>
              <a:t>our Type and Behavior </a:t>
            </a:r>
          </a:p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may overlap considerably</a:t>
            </a:r>
          </a:p>
        </p:txBody>
      </p:sp>
    </p:spTree>
    <p:extLst>
      <p:ext uri="{BB962C8B-B14F-4D97-AF65-F5344CB8AC3E}">
        <p14:creationId xmlns:p14="http://schemas.microsoft.com/office/powerpoint/2010/main" val="33989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023579"/>
              </p:ext>
            </p:extLst>
          </p:nvPr>
        </p:nvGraphicFramePr>
        <p:xfrm>
          <a:off x="2032000" y="11237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692717" y="454368"/>
            <a:ext cx="10875506" cy="13913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Maybe there is little overlap between your Type and your Behavior</a:t>
            </a:r>
          </a:p>
        </p:txBody>
      </p:sp>
    </p:spTree>
    <p:extLst>
      <p:ext uri="{BB962C8B-B14F-4D97-AF65-F5344CB8AC3E}">
        <p14:creationId xmlns:p14="http://schemas.microsoft.com/office/powerpoint/2010/main" val="11794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0987091"/>
              </p:ext>
            </p:extLst>
          </p:nvPr>
        </p:nvGraphicFramePr>
        <p:xfrm>
          <a:off x="2032000" y="11237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3866727" y="811433"/>
            <a:ext cx="4519506" cy="10343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Type ≠ Behavior</a:t>
            </a:r>
          </a:p>
        </p:txBody>
      </p:sp>
    </p:spTree>
    <p:extLst>
      <p:ext uri="{BB962C8B-B14F-4D97-AF65-F5344CB8AC3E}">
        <p14:creationId xmlns:p14="http://schemas.microsoft.com/office/powerpoint/2010/main" val="16467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287807" y="582239"/>
            <a:ext cx="10402445" cy="141537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Someone says, “Why Do I have to choose?”</a:t>
            </a:r>
          </a:p>
          <a:p>
            <a:pPr marL="0" lvl="0" indent="0" algn="ctr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7807" y="2570029"/>
            <a:ext cx="93141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“I do both” – of course you do, but Type is about preference, not behavior.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Sometimes you may even “do” more of a non-preference than a preference.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Knowing your preference allows for even better self-management and more deliberate behavioral choices.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452674" y="586350"/>
            <a:ext cx="5347611" cy="10343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So, What Do I Say?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807" y="2809179"/>
            <a:ext cx="9314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Type is hard-wired.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Behavior is a choice.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53341" y="830280"/>
            <a:ext cx="4551066" cy="10154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MBTI Misuse #3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570" y="2600050"/>
            <a:ext cx="11013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/>
              <a:t>Too many people use the MBTI as a compatibility tool, reducing people to codes and trying to match </a:t>
            </a:r>
            <a:r>
              <a:rPr lang="en-US" sz="4000" dirty="0" err="1" smtClean="0"/>
              <a:t>sames</a:t>
            </a:r>
            <a:r>
              <a:rPr lang="en-US" sz="4000" dirty="0" smtClean="0"/>
              <a:t> together—in jobs and relationships.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06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93620" y="645395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MBTI-Busting Headlines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80" y="3257249"/>
            <a:ext cx="6813084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M</a:t>
            </a:r>
            <a:r>
              <a:rPr lang="en-US" sz="4000" dirty="0" smtClean="0"/>
              <a:t>easuring </a:t>
            </a:r>
            <a:r>
              <a:rPr lang="en-US" sz="4000" dirty="0"/>
              <a:t>the MBTI . . . </a:t>
            </a:r>
            <a:endParaRPr lang="en-US" sz="4000" dirty="0" smtClean="0"/>
          </a:p>
          <a:p>
            <a:r>
              <a:rPr lang="en-US" sz="4000" dirty="0" smtClean="0"/>
              <a:t>and Coming Up Short</a:t>
            </a:r>
          </a:p>
          <a:p>
            <a:endParaRPr lang="en-US" sz="4000" dirty="0" smtClean="0"/>
          </a:p>
          <a:p>
            <a:r>
              <a:rPr lang="en-US" sz="3200" dirty="0" smtClean="0"/>
              <a:t>						—Indiana University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0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816098" y="765122"/>
            <a:ext cx="6679596" cy="8948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MBTI and Career Choice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7807" y="4187804"/>
            <a:ext cx="93141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 smtClean="0"/>
              <a:t>   Therefore:</a:t>
            </a:r>
          </a:p>
          <a:p>
            <a:pPr>
              <a:buClr>
                <a:schemeClr val="accent1"/>
              </a:buClr>
            </a:pPr>
            <a:endParaRPr lang="en-US" sz="28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ISTJs make good accountants.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ISTJs will be happy as accountants.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If you are not ISTJ, you’ll be a bad or unhappy accountant.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712633"/>
            <a:ext cx="2569698" cy="1713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6767" y="2616593"/>
            <a:ext cx="2023311" cy="120032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99CC00"/>
                </a:solidFill>
                <a:latin typeface="Albertus Extra Bold" panose="020E0802040304020204" pitchFamily="34" charset="0"/>
              </a:rPr>
              <a:t>ISTJ</a:t>
            </a:r>
            <a:endParaRPr lang="en-US" sz="7200" dirty="0">
              <a:solidFill>
                <a:srgbClr val="99CC00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8835" y="2609883"/>
            <a:ext cx="5129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11-14 % of US Population is ISTJ.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28-35% of practicing accountants are ISTJ.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76" y="4600802"/>
            <a:ext cx="5937762" cy="22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816098" y="765122"/>
            <a:ext cx="6679596" cy="8948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MBTI and Career Choice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88" y="4033059"/>
            <a:ext cx="11635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 smtClean="0"/>
              <a:t>   Therefore: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Given an accountant’s typical duties, ISTJs tend to be attracted to that career.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712633"/>
            <a:ext cx="2569698" cy="1713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6767" y="2616593"/>
            <a:ext cx="2023311" cy="120032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99CC00"/>
                </a:solidFill>
                <a:latin typeface="Albertus Extra Bold" panose="020E0802040304020204" pitchFamily="34" charset="0"/>
              </a:rPr>
              <a:t>ISTJ</a:t>
            </a:r>
            <a:endParaRPr lang="en-US" sz="7200" dirty="0">
              <a:solidFill>
                <a:srgbClr val="99CC00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8835" y="2609883"/>
            <a:ext cx="5129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11-14 % of US Population is ISTJ.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28-35% of practicing accountants are ISTJ.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408" y="5370841"/>
            <a:ext cx="9797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89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Self-selection </a:t>
            </a:r>
            <a:r>
              <a:rPr lang="en-US" sz="2800" dirty="0">
                <a:solidFill>
                  <a:srgbClr val="000066"/>
                </a:solidFill>
              </a:rPr>
              <a:t>makes it 2-3 times as likely that you will encounter ISTJs among accountants as you will just walking down the </a:t>
            </a:r>
            <a:r>
              <a:rPr lang="en-US" sz="2800" dirty="0" smtClean="0">
                <a:solidFill>
                  <a:srgbClr val="000066"/>
                </a:solidFill>
              </a:rPr>
              <a:t>street.</a:t>
            </a:r>
            <a:endParaRPr lang="en-US" sz="2800" dirty="0">
              <a:solidFill>
                <a:srgbClr val="000066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816098" y="357159"/>
            <a:ext cx="6679596" cy="8948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So, 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807" y="1472748"/>
            <a:ext cx="93141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MBTI-related career stats show what careers tend to attract and repel different Types.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Your knowledge of Type lets you know what duties or behaviors may come easily and which may be more challenging—leading to more informed choices and better self-management.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816098" y="357159"/>
            <a:ext cx="6679596" cy="8948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So, 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549" y="1440270"/>
            <a:ext cx="95385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You don’t hire letters, you hire skills, abilities and experience—none of which are indicated by MBTI results.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The MBTI should never be used to encourage, discourage, or certainly select for a career.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84134" y="735547"/>
            <a:ext cx="8285286" cy="154341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Some People Don’t Like the MBTI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356" y="2489647"/>
            <a:ext cx="10798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Most criticism of the MBTI is rooted in people trying to overplay or over-                                                                    							interpret the scores.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5165" y="3696323"/>
            <a:ext cx="6934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                 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This practice makes the focus the indicator, not the individual.</a:t>
            </a: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3" y="3937959"/>
            <a:ext cx="3643399" cy="273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84134" y="735547"/>
            <a:ext cx="8285286" cy="154341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Like the MBTI or Don’t,</a:t>
            </a:r>
          </a:p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But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356" y="2605558"/>
            <a:ext cx="10798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You can’t fairly criticize a screwdriver for not being a hammer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37812" y="3451844"/>
            <a:ext cx="6130749" cy="2065554"/>
            <a:chOff x="4166806" y="3803540"/>
            <a:chExt cx="6130749" cy="20655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292" y="3803540"/>
              <a:ext cx="3164535" cy="206555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239364">
              <a:off x="4166806" y="4108450"/>
              <a:ext cx="613074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srgbClr val="000066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Trait-based selection</a:t>
              </a:r>
            </a:p>
            <a:p>
              <a:pPr marL="4572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srgbClr val="000066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and evaluation tools</a:t>
              </a:r>
              <a:endParaRPr lang="en-US" sz="3200" dirty="0">
                <a:solidFill>
                  <a:srgbClr val="000066"/>
                </a:solidFill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322775">
            <a:off x="746009" y="4846430"/>
            <a:ext cx="6130749" cy="2085975"/>
            <a:chOff x="689737" y="4241521"/>
            <a:chExt cx="6130749" cy="2085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47496">
              <a:off x="1160143" y="4241521"/>
              <a:ext cx="2190750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18940525">
              <a:off x="689737" y="4288986"/>
              <a:ext cx="61307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srgbClr val="99CC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Type Theory &amp; the MBTI</a:t>
              </a:r>
              <a:endParaRPr lang="en-US" sz="3200" dirty="0">
                <a:solidFill>
                  <a:srgbClr val="99CC00"/>
                </a:solidFill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2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816098" y="357159"/>
            <a:ext cx="6679596" cy="8948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So, 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777" y="1838508"/>
            <a:ext cx="9867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If you are looking for a tool to select, evaluate or diagnose, the MBTI is not for you.</a:t>
            </a:r>
          </a:p>
          <a:p>
            <a:pPr>
              <a:buClr>
                <a:schemeClr val="bg1"/>
              </a:buClr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571500" indent="-2333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The psychometrics </a:t>
            </a:r>
          </a:p>
          <a:p>
            <a:pPr marL="520700" indent="55563"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do not support your needs, and</a:t>
            </a:r>
          </a:p>
          <a:p>
            <a:pPr marL="571500" indent="-2333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The underpinning model</a:t>
            </a:r>
          </a:p>
          <a:p>
            <a:pPr indent="576263"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contradicts your efforts.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816098" y="357159"/>
            <a:ext cx="6679596" cy="8948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So, 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24" y="1697830"/>
            <a:ext cx="11148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If you are looking for a tool to empower the individual to gain self-awareness leading to better self-management—in all areas of his life, no tool is better than the MBTI . . . </a:t>
            </a:r>
          </a:p>
          <a:p>
            <a:pPr>
              <a:buClr>
                <a:schemeClr val="bg1"/>
              </a:buClr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In the hands of a competent and caring trainer, counselor or coach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0356" y="2830640"/>
            <a:ext cx="10798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Financial interest in competing tool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Don’t like psychometrics of the tool or the underpinning theory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Negative past experience with someone using the MBTI</a:t>
            </a: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93620" y="735548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Why so negative?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1507" y="4635451"/>
            <a:ext cx="10798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Negative past experience with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someone using the MBTI</a:t>
            </a: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0131 -0.183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45005" y="811015"/>
            <a:ext cx="8362950" cy="1034719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Trust the Trainer, Not the Tool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439" y="2413783"/>
            <a:ext cx="10798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The tool gets the blame when we as trainers fail.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Tools don’t intervene; tools don’t learn; tools don’t make choices.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Training and coaching testimonials are about people, not tools.</a:t>
            </a:r>
          </a:p>
        </p:txBody>
      </p:sp>
    </p:spTree>
    <p:extLst>
      <p:ext uri="{BB962C8B-B14F-4D97-AF65-F5344CB8AC3E}">
        <p14:creationId xmlns:p14="http://schemas.microsoft.com/office/powerpoint/2010/main" val="7641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93620" y="658274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MBTI-Busting Headlines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8380" y="3289906"/>
            <a:ext cx="6957354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Goodbye </a:t>
            </a:r>
            <a:r>
              <a:rPr lang="en-US" sz="4000" dirty="0"/>
              <a:t>to the MBTI</a:t>
            </a:r>
            <a:r>
              <a:rPr lang="en-US" sz="4000" dirty="0" smtClean="0"/>
              <a:t>—</a:t>
            </a:r>
          </a:p>
          <a:p>
            <a:r>
              <a:rPr lang="en-US" sz="4000" dirty="0" smtClean="0"/>
              <a:t>the </a:t>
            </a:r>
            <a:r>
              <a:rPr lang="en-US" sz="4000" dirty="0"/>
              <a:t>Fad that Won’t </a:t>
            </a:r>
            <a:r>
              <a:rPr lang="en-US" sz="4000" dirty="0" smtClean="0"/>
              <a:t>Die</a:t>
            </a:r>
          </a:p>
          <a:p>
            <a:endParaRPr lang="en-US" sz="4000" dirty="0" smtClean="0"/>
          </a:p>
          <a:p>
            <a:r>
              <a:rPr lang="en-US" sz="3200" dirty="0" smtClean="0"/>
              <a:t>						—</a:t>
            </a:r>
            <a:r>
              <a:rPr lang="en-US" sz="3200" dirty="0"/>
              <a:t>Psychology </a:t>
            </a:r>
            <a:r>
              <a:rPr lang="en-US" sz="3200" dirty="0" smtClean="0"/>
              <a:t>Today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43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45005" y="811015"/>
            <a:ext cx="8362950" cy="1034719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Trust the Trainer, Not the Tool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356" y="2830640"/>
            <a:ext cx="10798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Trust (or blame) trainers—not the tools they use.</a:t>
            </a:r>
            <a:endParaRPr lang="en-US" sz="4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452635" y="811015"/>
            <a:ext cx="9337284" cy="93337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Trust the Trainer, not the Tool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6371" y="2843461"/>
            <a:ext cx="6229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I didn’t want a tool; I didn’t hire a screwdriver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I wanted a deck, and I hired a contractor—who happened to use a screwdriver</a:t>
            </a:r>
            <a:endParaRPr lang="en-US" sz="32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8" y="2827800"/>
            <a:ext cx="4586850" cy="34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45005" y="811015"/>
            <a:ext cx="8362950" cy="1034719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Trust the Trainer, Not the Tool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356" y="2774368"/>
            <a:ext cx="10798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A great trainer can facilitate deep learning and activate great change with nearly any tool (or no tool at all).</a:t>
            </a:r>
          </a:p>
          <a:p>
            <a:pPr marL="1200150" marR="0" indent="-742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The best tool in the world (and the MBTI is in the running) can’t save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    an incompetent trainer.</a:t>
            </a:r>
          </a:p>
        </p:txBody>
      </p:sp>
    </p:spTree>
    <p:extLst>
      <p:ext uri="{BB962C8B-B14F-4D97-AF65-F5344CB8AC3E}">
        <p14:creationId xmlns:p14="http://schemas.microsoft.com/office/powerpoint/2010/main" val="16392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9948" y="811015"/>
            <a:ext cx="7213063" cy="10347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So, What Do I Say?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356" y="1992784"/>
            <a:ext cx="10798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While the MBTI is a great tool, what matters more is how engaged as a group we will be with it and how we put our learning to work.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Success comes from interactive training designs leading to implemented action plans.</a:t>
            </a:r>
          </a:p>
        </p:txBody>
      </p:sp>
    </p:spTree>
    <p:extLst>
      <p:ext uri="{BB962C8B-B14F-4D97-AF65-F5344CB8AC3E}">
        <p14:creationId xmlns:p14="http://schemas.microsoft.com/office/powerpoint/2010/main" val="37294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9948" y="811015"/>
            <a:ext cx="7213063" cy="10347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So, What Do I Do?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356" y="1992784"/>
            <a:ext cx="10798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Remember: the MBTI doesn’t do the work.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We do, and the MBTI is a tool we choose to help us.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Deliver experiential designs that never lose sight of practical application.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1" y="2479514"/>
            <a:ext cx="5837385" cy="437848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139323" y="885660"/>
            <a:ext cx="5556807" cy="1017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Know the Tool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1202" y="3809787"/>
            <a:ext cx="4792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But remember. . .</a:t>
            </a:r>
          </a:p>
        </p:txBody>
      </p:sp>
    </p:spTree>
    <p:extLst>
      <p:ext uri="{BB962C8B-B14F-4D97-AF65-F5344CB8AC3E}">
        <p14:creationId xmlns:p14="http://schemas.microsoft.com/office/powerpoint/2010/main" val="6247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17" y="2485143"/>
            <a:ext cx="4802156" cy="48021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635470" y="811015"/>
            <a:ext cx="6769787" cy="107376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The Big Deal is You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15965" y="3459914"/>
            <a:ext cx="11390555" cy="36132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tx1"/>
                </a:solidFill>
              </a:rPr>
              <a:t>What Questions Do you Have?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35470" y="811015"/>
            <a:ext cx="6769787" cy="1073769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Answering Type’s Critics &amp; Defending the MBTI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93620" y="645395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MBTI-Busting Headlines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117" y="3240921"/>
            <a:ext cx="9014006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/>
              <a:t>The </a:t>
            </a:r>
            <a:r>
              <a:rPr lang="en-US" sz="4000" dirty="0"/>
              <a:t>Mysterious Popularity </a:t>
            </a:r>
            <a:r>
              <a:rPr lang="en-US" sz="4000" dirty="0" smtClean="0"/>
              <a:t>of</a:t>
            </a:r>
          </a:p>
          <a:p>
            <a:pPr lvl="0"/>
            <a:r>
              <a:rPr lang="en-US" sz="4000" dirty="0" smtClean="0"/>
              <a:t>the </a:t>
            </a:r>
            <a:r>
              <a:rPr lang="en-US" sz="4000" dirty="0"/>
              <a:t>Meaningless </a:t>
            </a:r>
            <a:r>
              <a:rPr lang="en-US" sz="4000" dirty="0" smtClean="0"/>
              <a:t>Myers-Briggs </a:t>
            </a:r>
            <a:r>
              <a:rPr lang="en-US" sz="4000" dirty="0"/>
              <a:t>(</a:t>
            </a:r>
            <a:r>
              <a:rPr lang="en-US" sz="4000" dirty="0" smtClean="0"/>
              <a:t>MBTI)</a:t>
            </a:r>
          </a:p>
          <a:p>
            <a:pPr lvl="0"/>
            <a:endParaRPr lang="en-US" sz="4000" dirty="0" smtClean="0"/>
          </a:p>
          <a:p>
            <a:r>
              <a:rPr lang="en-US" sz="3200" dirty="0" smtClean="0"/>
              <a:t>						—Forbes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71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93620" y="645395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MBTI-Busting Headlines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402" y="3218612"/>
            <a:ext cx="8584401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/>
              <a:t>Why </a:t>
            </a:r>
            <a:r>
              <a:rPr lang="en-US" sz="4000" dirty="0"/>
              <a:t>Myers-Briggs is Totally </a:t>
            </a:r>
            <a:r>
              <a:rPr lang="en-US" sz="4000" dirty="0" smtClean="0"/>
              <a:t>Useless,</a:t>
            </a:r>
          </a:p>
          <a:p>
            <a:pPr lvl="0"/>
            <a:r>
              <a:rPr lang="en-US" sz="4000" dirty="0" smtClean="0"/>
              <a:t>but Wildly Popular</a:t>
            </a:r>
          </a:p>
          <a:p>
            <a:pPr lvl="0"/>
            <a:endParaRPr lang="en-US" sz="4000" dirty="0" smtClean="0"/>
          </a:p>
          <a:p>
            <a:r>
              <a:rPr lang="en-US" sz="3200" dirty="0" smtClean="0"/>
              <a:t>								—New York Times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9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93620" y="645395"/>
            <a:ext cx="7665720" cy="100632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MBTI-Busting Headlines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6853" y="3273577"/>
            <a:ext cx="539121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/>
              <a:t>The Myers-Brigs Blows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3200" dirty="0" smtClean="0"/>
              <a:t>			</a:t>
            </a:r>
            <a:r>
              <a:rPr lang="en-US" sz="3200" dirty="0"/>
              <a:t>	 </a:t>
            </a:r>
            <a:r>
              <a:rPr lang="en-US" sz="3200" dirty="0" smtClean="0"/>
              <a:t>—Josh’s Blog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51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1197</TotalTime>
  <Words>1764</Words>
  <Application>Microsoft Office PowerPoint</Application>
  <PresentationFormat>Custom</PresentationFormat>
  <Paragraphs>293</Paragraphs>
  <Slides>67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What is the Truth?</vt:lpstr>
      <vt:lpstr>Type Theory Summary</vt:lpstr>
      <vt:lpstr>PowerPoint Presentation</vt:lpstr>
      <vt:lpstr>PowerPoint Presentation</vt:lpstr>
      <vt:lpstr>Energy Flow Attitude</vt:lpstr>
      <vt:lpstr>Type Theory Summary</vt:lpstr>
      <vt:lpstr>Type Theory Summary</vt:lpstr>
      <vt:lpstr>Type Theory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MBTI 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Rutledge, Hile</dc:creator>
  <cp:lastModifiedBy>Jen Sanders</cp:lastModifiedBy>
  <cp:revision>84</cp:revision>
  <dcterms:created xsi:type="dcterms:W3CDTF">2015-07-16T02:18:42Z</dcterms:created>
  <dcterms:modified xsi:type="dcterms:W3CDTF">2015-07-22T15:10:20Z</dcterms:modified>
</cp:coreProperties>
</file>